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 id="2147483696" r:id="rId4"/>
  </p:sldMasterIdLst>
  <p:notesMasterIdLst>
    <p:notesMasterId r:id="rId41"/>
  </p:notesMasterIdLst>
  <p:sldIdLst>
    <p:sldId id="286" r:id="rId5"/>
    <p:sldId id="287" r:id="rId6"/>
    <p:sldId id="288" r:id="rId7"/>
    <p:sldId id="256" r:id="rId8"/>
    <p:sldId id="257" r:id="rId9"/>
    <p:sldId id="260" r:id="rId10"/>
    <p:sldId id="261" r:id="rId11"/>
    <p:sldId id="262" r:id="rId12"/>
    <p:sldId id="263" r:id="rId13"/>
    <p:sldId id="289" r:id="rId14"/>
    <p:sldId id="264" r:id="rId15"/>
    <p:sldId id="265" r:id="rId16"/>
    <p:sldId id="266" r:id="rId17"/>
    <p:sldId id="267" r:id="rId18"/>
    <p:sldId id="268" r:id="rId19"/>
    <p:sldId id="269" r:id="rId20"/>
    <p:sldId id="270" r:id="rId21"/>
    <p:sldId id="272" r:id="rId22"/>
    <p:sldId id="271" r:id="rId23"/>
    <p:sldId id="273" r:id="rId24"/>
    <p:sldId id="274" r:id="rId25"/>
    <p:sldId id="275" r:id="rId26"/>
    <p:sldId id="276" r:id="rId27"/>
    <p:sldId id="277" r:id="rId28"/>
    <p:sldId id="290" r:id="rId29"/>
    <p:sldId id="291" r:id="rId30"/>
    <p:sldId id="292" r:id="rId31"/>
    <p:sldId id="293" r:id="rId32"/>
    <p:sldId id="294" r:id="rId33"/>
    <p:sldId id="295" r:id="rId34"/>
    <p:sldId id="296" r:id="rId35"/>
    <p:sldId id="297" r:id="rId36"/>
    <p:sldId id="279" r:id="rId37"/>
    <p:sldId id="283" r:id="rId38"/>
    <p:sldId id="284" r:id="rId39"/>
    <p:sldId id="285"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19" autoAdjust="0"/>
    <p:restoredTop sz="94660"/>
  </p:normalViewPr>
  <p:slideViewPr>
    <p:cSldViewPr snapToGrid="0">
      <p:cViewPr varScale="1">
        <p:scale>
          <a:sx n="86" d="100"/>
          <a:sy n="86" d="100"/>
        </p:scale>
        <p:origin x="492"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78d72f40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78d72f40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highlight>
                  <a:srgbClr val="FFFFFF"/>
                </a:highlight>
              </a:rPr>
              <a:t>Yuri – we have multiple choice, open ended, but I always get asked as a ASCA RAMP reviewer, when do you do scaling questions… anytime you want to gage perceptions of your students, parents, teachers, staff you use Likert scales also known as rating scales </a:t>
            </a:r>
            <a:endParaRPr sz="1200">
              <a:solidFill>
                <a:srgbClr val="222222"/>
              </a:solidFill>
              <a:highlight>
                <a:srgbClr val="FFFFFF"/>
              </a:highlight>
            </a:endParaRPr>
          </a:p>
          <a:p>
            <a:pPr marL="0" lvl="0" indent="0" algn="l" rtl="0">
              <a:spcBef>
                <a:spcPts val="0"/>
              </a:spcBef>
              <a:spcAft>
                <a:spcPts val="0"/>
              </a:spcAft>
              <a:buNone/>
            </a:pPr>
            <a:endParaRPr sz="120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222222"/>
                </a:solidFill>
                <a:highlight>
                  <a:srgbClr val="FFFFFF"/>
                </a:highlight>
                <a:latin typeface="Roboto"/>
                <a:ea typeface="Roboto"/>
                <a:cs typeface="Roboto"/>
                <a:sym typeface="Roboto"/>
              </a:rPr>
              <a:t>Perception – what students think they believe (attitudes), can do (skills) or understand (knowledge) (e.g., 75% of group believe their school is safe; 58% of students know how to write a goal) what students FEEL, THINK, I believe, I know, ETC </a:t>
            </a:r>
            <a:endParaRPr sz="120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222222"/>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200" b="1">
                <a:solidFill>
                  <a:srgbClr val="222222"/>
                </a:solidFill>
                <a:highlight>
                  <a:srgbClr val="FFFFFF"/>
                </a:highlight>
              </a:rPr>
              <a:t>Perception data</a:t>
            </a:r>
            <a:r>
              <a:rPr lang="en" sz="1200">
                <a:solidFill>
                  <a:srgbClr val="222222"/>
                </a:solidFill>
                <a:highlight>
                  <a:srgbClr val="FFFFFF"/>
                </a:highlight>
              </a:rPr>
              <a:t> is meaningful because it provides answers to how students are different because of the school counselor's intervention. This is captured in POST tests (after you have delivered a classroom lesson or small group) </a:t>
            </a:r>
            <a:endParaRPr sz="1200">
              <a:solidFill>
                <a:srgbClr val="22222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200" b="1">
                <a:solidFill>
                  <a:srgbClr val="222222"/>
                </a:solidFill>
                <a:highlight>
                  <a:srgbClr val="FFFFFF"/>
                </a:highlight>
              </a:rPr>
              <a:t>Perception data</a:t>
            </a:r>
            <a:r>
              <a:rPr lang="en" sz="1200">
                <a:solidFill>
                  <a:srgbClr val="222222"/>
                </a:solidFill>
                <a:highlight>
                  <a:srgbClr val="FFFFFF"/>
                </a:highlight>
              </a:rPr>
              <a:t> is used to effect changes in the learning environment which is captured when you ask them in a needs assessment </a:t>
            </a:r>
            <a:endParaRPr sz="1200">
              <a:solidFill>
                <a:srgbClr val="222222"/>
              </a:solidFill>
              <a:highlight>
                <a:srgbClr val="FFFFFF"/>
              </a:highlight>
            </a:endParaRPr>
          </a:p>
          <a:p>
            <a:pPr marL="457200" lvl="0" indent="-304800" algn="l" rtl="0">
              <a:lnSpc>
                <a:spcPct val="115000"/>
              </a:lnSpc>
              <a:spcBef>
                <a:spcPts val="1200"/>
              </a:spcBef>
              <a:spcAft>
                <a:spcPts val="0"/>
              </a:spcAft>
              <a:buClr>
                <a:srgbClr val="222222"/>
              </a:buClr>
              <a:buSzPts val="1200"/>
              <a:buChar char="-"/>
            </a:pPr>
            <a:r>
              <a:rPr lang="en" sz="1200">
                <a:solidFill>
                  <a:srgbClr val="222222"/>
                </a:solidFill>
                <a:highlight>
                  <a:srgbClr val="FFFFFF"/>
                </a:highlight>
              </a:rPr>
              <a:t>Having a plan is important, it creates collaboration, transparency, and buy in from different stakeholder groups. If you take the time to state why this is important and how their help will assist students, it 1) educates and 2) build your ally group so that you don’t have to do everything ALONE . There is no reason to carry to weight of an entire counseling program alone, just like we share in the education of our kids assigned to us with their teachers they have or coaches, we too must look to others to assist us in delivering services. </a:t>
            </a:r>
            <a:endParaRPr sz="12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200" b="1">
              <a:solidFill>
                <a:srgbClr val="222222"/>
              </a:solidFill>
              <a:highlight>
                <a:srgbClr val="FFFFFF"/>
              </a:highlight>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789667304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789667304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Pedro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78d72f40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78d72f40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other teachers, admin, or even classified staff take a look at your question bank or surveys gives you another fresh set of eyes or a different way to ask a question that could make 1) better sense for your student or parent or 2) ask in a way that your student/parent can easily understand- sometimes what we think in our head sounds right but it may be confusing for others </a:t>
            </a:r>
            <a:endParaRPr/>
          </a:p>
          <a:p>
            <a:pPr marL="0" lvl="0" indent="0" algn="l" rtl="0">
              <a:spcBef>
                <a:spcPts val="0"/>
              </a:spcBef>
              <a:spcAft>
                <a:spcPts val="0"/>
              </a:spcAft>
              <a:buNone/>
            </a:pPr>
            <a:endParaRPr/>
          </a:p>
          <a:p>
            <a:pPr marL="0" lvl="0" indent="0" algn="l" rtl="0">
              <a:spcBef>
                <a:spcPts val="0"/>
              </a:spcBef>
              <a:spcAft>
                <a:spcPts val="0"/>
              </a:spcAft>
              <a:buNone/>
            </a:pPr>
            <a:r>
              <a:rPr lang="en" sz="1200" b="1">
                <a:solidFill>
                  <a:srgbClr val="222222"/>
                </a:solidFill>
                <a:highlight>
                  <a:srgbClr val="FFFFFF"/>
                </a:highlight>
              </a:rPr>
              <a:t>Question bank </a:t>
            </a:r>
            <a:r>
              <a:rPr lang="en" sz="1200">
                <a:solidFill>
                  <a:srgbClr val="222222"/>
                </a:solidFill>
                <a:highlight>
                  <a:srgbClr val="FFFFFF"/>
                </a:highlight>
              </a:rPr>
              <a:t>can be used for pre-testing, development, review and revision of a lesson.  When </a:t>
            </a:r>
            <a:r>
              <a:rPr lang="en" sz="1200" b="1">
                <a:solidFill>
                  <a:srgbClr val="222222"/>
                </a:solidFill>
                <a:highlight>
                  <a:srgbClr val="FFFFFF"/>
                </a:highlight>
              </a:rPr>
              <a:t>question banks</a:t>
            </a:r>
            <a:r>
              <a:rPr lang="en" sz="1200">
                <a:solidFill>
                  <a:srgbClr val="222222"/>
                </a:solidFill>
                <a:highlight>
                  <a:srgbClr val="FFFFFF"/>
                </a:highlight>
              </a:rPr>
              <a:t> are established in schools, students can </a:t>
            </a:r>
            <a:r>
              <a:rPr lang="en" sz="1200" b="1">
                <a:solidFill>
                  <a:srgbClr val="222222"/>
                </a:solidFill>
                <a:highlight>
                  <a:srgbClr val="FFFFFF"/>
                </a:highlight>
              </a:rPr>
              <a:t>use</a:t>
            </a:r>
            <a:r>
              <a:rPr lang="en" sz="1200">
                <a:solidFill>
                  <a:srgbClr val="222222"/>
                </a:solidFill>
                <a:highlight>
                  <a:srgbClr val="FFFFFF"/>
                </a:highlight>
              </a:rPr>
              <a:t> them for self evaluation in their spare time to get student perspective on the sample questions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5f25c3f6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5f25c3f6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SOPHIA-</a:t>
            </a:r>
            <a:endParaRPr/>
          </a:p>
          <a:p>
            <a:pPr marL="0" lvl="0" indent="0" algn="l" rtl="0">
              <a:spcBef>
                <a:spcPts val="0"/>
              </a:spcBef>
              <a:spcAft>
                <a:spcPts val="0"/>
              </a:spcAft>
              <a:buNone/>
            </a:pPr>
            <a:r>
              <a:rPr lang="en"/>
              <a:t>Going through a pandemic can increase trauma and anxiety so having already a list of kids to check in with was helpful . We had already asked kids to identify some potential topics for groups/workshops during the year. </a:t>
            </a:r>
            <a:endParaRPr/>
          </a:p>
          <a:p>
            <a:pPr marL="0" lvl="0" indent="0" algn="l" rtl="0">
              <a:spcBef>
                <a:spcPts val="0"/>
              </a:spcBef>
              <a:spcAft>
                <a:spcPts val="0"/>
              </a:spcAft>
              <a:buNone/>
            </a:pPr>
            <a:endParaRPr/>
          </a:p>
          <a:p>
            <a:pPr marL="0" lvl="0" indent="0" algn="l" rtl="0">
              <a:spcBef>
                <a:spcPts val="0"/>
              </a:spcBef>
              <a:spcAft>
                <a:spcPts val="0"/>
              </a:spcAft>
              <a:buNone/>
            </a:pPr>
            <a:r>
              <a:rPr lang="en"/>
              <a:t>We identified a TREND on campus that caused us to run specific workshops on campus. That being on Stress Management. </a:t>
            </a:r>
            <a:endParaRPr/>
          </a:p>
          <a:p>
            <a:pPr marL="0" lvl="0" indent="0" algn="l" rtl="0">
              <a:spcBef>
                <a:spcPts val="0"/>
              </a:spcBef>
              <a:spcAft>
                <a:spcPts val="0"/>
              </a:spcAft>
              <a:buNone/>
            </a:pPr>
            <a:endParaRPr/>
          </a:p>
          <a:p>
            <a:pPr marL="0" lvl="0" indent="0" algn="l" rtl="0">
              <a:spcBef>
                <a:spcPts val="0"/>
              </a:spcBef>
              <a:spcAft>
                <a:spcPts val="0"/>
              </a:spcAft>
              <a:buNone/>
            </a:pPr>
            <a:r>
              <a:rPr lang="en"/>
              <a:t>If you take a look at our data presented on this slide and add all percentages together regarding this topic, 20% of our students ON CAMPUS are suffering from Stress/Anxiety. Therefore during COVID-19 our FOCUS WAS Social EMotional and MAKING MENTAL HEALTH RESOURCES AVAILABLE FOR ALL KIDS- </a:t>
            </a:r>
            <a:endParaRPr/>
          </a:p>
          <a:p>
            <a:pPr marL="0" lvl="0" indent="0" algn="l" rtl="0">
              <a:spcBef>
                <a:spcPts val="0"/>
              </a:spcBef>
              <a:spcAft>
                <a:spcPts val="0"/>
              </a:spcAft>
              <a:buNone/>
            </a:pPr>
            <a:endParaRPr/>
          </a:p>
          <a:p>
            <a:pPr marL="0" lvl="0" indent="0" algn="l" rtl="0">
              <a:spcBef>
                <a:spcPts val="0"/>
              </a:spcBef>
              <a:spcAft>
                <a:spcPts val="0"/>
              </a:spcAft>
              <a:buNone/>
            </a:pPr>
            <a:r>
              <a:rPr lang="en"/>
              <a:t>We created a new Poly Counseling Website with COVID-19 resources but an entire mental health section with a lot of stress an anxiety resources (THank you to our interns)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This data was  shared with our district counseling lead, and he was able to take this to our assistant superintendent and director of instructional services- and advocated for and approve a District Counseling Website (MS/HS) TAB with specific to SEL /Mental health resources, so that ALL students in our district could have EQUAL ACCESS AND school counselors could have  uniform resources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5f25c3f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5f25c3f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didn't set up a google classroom - share story of personal experience as a parent (Kindergartener) </a:t>
            </a:r>
            <a:endParaRPr/>
          </a:p>
          <a:p>
            <a:pPr marL="0" lvl="0" indent="0" algn="l" rtl="0">
              <a:spcBef>
                <a:spcPts val="0"/>
              </a:spcBef>
              <a:spcAft>
                <a:spcPts val="0"/>
              </a:spcAft>
              <a:buNone/>
            </a:pPr>
            <a:endParaRPr/>
          </a:p>
          <a:p>
            <a:pPr marL="0" lvl="0" indent="0" algn="l" rtl="0">
              <a:spcBef>
                <a:spcPts val="0"/>
              </a:spcBef>
              <a:spcAft>
                <a:spcPts val="0"/>
              </a:spcAft>
              <a:buNone/>
            </a:pPr>
            <a:r>
              <a:rPr lang="en"/>
              <a:t>I set up Remind/Google Voice- my students replied to me indicating their preferred method of communication over email- I was able to text information to parents/students &amp; push out important updates via Remind. Resulted in me being able to connect with 98% of my caseload. I was only not able to get ahold of 2% of my student (homeless even with help from district, they did a home visit) </a:t>
            </a:r>
            <a:endParaRPr/>
          </a:p>
          <a:p>
            <a:pPr marL="0" lvl="0" indent="0" algn="l" rtl="0">
              <a:spcBef>
                <a:spcPts val="0"/>
              </a:spcBef>
              <a:spcAft>
                <a:spcPts val="0"/>
              </a:spcAft>
              <a:buNone/>
            </a:pPr>
            <a:endParaRPr/>
          </a:p>
          <a:p>
            <a:pPr marL="0" lvl="0" indent="0" algn="l" rtl="0">
              <a:spcBef>
                <a:spcPts val="0"/>
              </a:spcBef>
              <a:spcAft>
                <a:spcPts val="0"/>
              </a:spcAft>
              <a:buNone/>
            </a:pPr>
            <a:r>
              <a:rPr lang="en"/>
              <a:t>Created REMIND FIRST_ imported their emails and it texts THEM if you log in to remind from the website, sent out this specific question to them via remind. They filled out a google form) </a:t>
            </a:r>
            <a:endParaRPr/>
          </a:p>
          <a:p>
            <a:pPr marL="0" lvl="0" indent="0" algn="l" rtl="0">
              <a:spcBef>
                <a:spcPts val="0"/>
              </a:spcBef>
              <a:spcAft>
                <a:spcPts val="0"/>
              </a:spcAft>
              <a:buNone/>
            </a:pPr>
            <a:endParaRPr/>
          </a:p>
          <a:p>
            <a:pPr marL="0" lvl="0" indent="0" algn="l" rtl="0">
              <a:spcBef>
                <a:spcPts val="0"/>
              </a:spcBef>
              <a:spcAft>
                <a:spcPts val="0"/>
              </a:spcAft>
              <a:buNone/>
            </a:pPr>
            <a:r>
              <a:rPr lang="en"/>
              <a:t>We plan on having an IG account next year …. We currently use the main Poly IG to push out information (admin controlled) </a:t>
            </a:r>
            <a:endParaRPr/>
          </a:p>
          <a:p>
            <a:pPr marL="0" lvl="0" indent="0" algn="l" rtl="0">
              <a:spcBef>
                <a:spcPts val="0"/>
              </a:spcBef>
              <a:spcAft>
                <a:spcPts val="0"/>
              </a:spcAft>
              <a:buNone/>
            </a:pPr>
            <a:endParaRPr/>
          </a:p>
          <a:p>
            <a:pPr marL="0" lvl="0" indent="0" algn="l" rtl="0">
              <a:spcBef>
                <a:spcPts val="0"/>
              </a:spcBef>
              <a:spcAft>
                <a:spcPts val="0"/>
              </a:spcAft>
              <a:buNone/>
            </a:pPr>
            <a:r>
              <a:rPr lang="en"/>
              <a:t>Lots of open ended questions to give students an opportunity to VENT/ BE HEARD! Its validating , they WILL TELL YOU! </a:t>
            </a:r>
            <a:endParaRPr/>
          </a:p>
          <a:p>
            <a:pPr marL="0" lvl="0" indent="0" algn="l" rtl="0">
              <a:spcBef>
                <a:spcPts val="0"/>
              </a:spcBef>
              <a:spcAft>
                <a:spcPts val="0"/>
              </a:spcAft>
              <a:buNone/>
            </a:pPr>
            <a:endParaRPr/>
          </a:p>
          <a:p>
            <a:pPr marL="0" lvl="0" indent="0" algn="l" rtl="0">
              <a:spcBef>
                <a:spcPts val="0"/>
              </a:spcBef>
              <a:spcAft>
                <a:spcPts val="0"/>
              </a:spcAft>
              <a:buNone/>
            </a:pPr>
            <a:r>
              <a:rPr lang="en"/>
              <a:t>See sample of one kid who explicitly shared about their depression, another kid who was helping take care of his sibling parents were essential workers, , shared with his teachers they were able to accommodate him and lessen workload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5f25c3f68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5f25c3f68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2"/>
                </a:solidFill>
              </a:rPr>
              <a:t>NOT EVERYTHING WAS TRAUMA</a:t>
            </a:r>
            <a:endParaRPr sz="1800">
              <a:solidFill>
                <a:schemeClr val="dk2"/>
              </a:solidFill>
            </a:endParaRPr>
          </a:p>
          <a:p>
            <a:pPr marL="0" lvl="0" indent="0" algn="l" rtl="0">
              <a:lnSpc>
                <a:spcPct val="115000"/>
              </a:lnSpc>
              <a:spcBef>
                <a:spcPts val="1600"/>
              </a:spcBef>
              <a:spcAft>
                <a:spcPts val="0"/>
              </a:spcAft>
              <a:buNone/>
            </a:pPr>
            <a:r>
              <a:rPr lang="en" sz="1800">
                <a:solidFill>
                  <a:schemeClr val="dk2"/>
                </a:solidFill>
              </a:rPr>
              <a:t>Needs Assessments prevent assumptions &amp; guessing - it gives you specific INTENTIONAL Items to take actions on </a:t>
            </a:r>
            <a:endParaRPr sz="1800">
              <a:solidFill>
                <a:schemeClr val="dk2"/>
              </a:solidFill>
            </a:endParaRPr>
          </a:p>
          <a:p>
            <a:pPr marL="0" lvl="0" indent="0" algn="l" rtl="0">
              <a:lnSpc>
                <a:spcPct val="115000"/>
              </a:lnSpc>
              <a:spcBef>
                <a:spcPts val="1600"/>
              </a:spcBef>
              <a:spcAft>
                <a:spcPts val="0"/>
              </a:spcAft>
              <a:buNone/>
            </a:pPr>
            <a:r>
              <a:rPr lang="en" sz="1800">
                <a:solidFill>
                  <a:schemeClr val="dk2"/>
                </a:solidFill>
              </a:rPr>
              <a:t>=talk about DATA RESULTS </a:t>
            </a:r>
            <a:endParaRPr sz="1800">
              <a:solidFill>
                <a:schemeClr val="dk2"/>
              </a:solidFill>
            </a:endParaRPr>
          </a:p>
          <a:p>
            <a:pPr marL="0" lvl="0" indent="0" algn="l" rtl="0">
              <a:lnSpc>
                <a:spcPct val="115000"/>
              </a:lnSpc>
              <a:spcBef>
                <a:spcPts val="1600"/>
              </a:spcBef>
              <a:spcAft>
                <a:spcPts val="0"/>
              </a:spcAft>
              <a:buNone/>
            </a:pPr>
            <a:r>
              <a:rPr lang="en" sz="1800">
                <a:solidFill>
                  <a:schemeClr val="dk2"/>
                </a:solidFill>
              </a:rPr>
              <a:t>Establishing a sense of normalcy helps to relieve trauma and is the number one recommendation for those experiencing loss or trauma and its healing to get back into “normal activities” </a:t>
            </a:r>
            <a:endParaRPr sz="1800">
              <a:solidFill>
                <a:schemeClr val="dk2"/>
              </a:solidFill>
            </a:endParaRPr>
          </a:p>
          <a:p>
            <a:pPr marL="0" lvl="0" indent="0" algn="l" rtl="0">
              <a:lnSpc>
                <a:spcPct val="115000"/>
              </a:lnSpc>
              <a:spcBef>
                <a:spcPts val="1600"/>
              </a:spcBef>
              <a:spcAft>
                <a:spcPts val="0"/>
              </a:spcAft>
              <a:buNone/>
            </a:pPr>
            <a:r>
              <a:rPr lang="en" sz="1800">
                <a:solidFill>
                  <a:schemeClr val="dk2"/>
                </a:solidFill>
              </a:rPr>
              <a:t>By sending out a COVID_19 needs assessment, it took care of my students BASIC NEEDS - those things essential to them that would help push them forward during the 8 weeks. This is the same concept as Maslows Hierarchys of needs, we have to have our basic needs met in order to perform at our best.</a:t>
            </a:r>
            <a:endParaRPr sz="1800">
              <a:solidFill>
                <a:schemeClr val="dk2"/>
              </a:solidFill>
            </a:endParaRPr>
          </a:p>
          <a:p>
            <a:pPr marL="0" lvl="0" indent="0" algn="l" rtl="0">
              <a:lnSpc>
                <a:spcPct val="115000"/>
              </a:lnSpc>
              <a:spcBef>
                <a:spcPts val="1600"/>
              </a:spcBef>
              <a:spcAft>
                <a:spcPts val="0"/>
              </a:spcAft>
              <a:buNone/>
            </a:pPr>
            <a:r>
              <a:rPr lang="en" sz="1800">
                <a:solidFill>
                  <a:schemeClr val="dk2"/>
                </a:solidFill>
              </a:rPr>
              <a:t>As you plan for next school year, dont assume that everyone is going to be about mental health. Assess your student needs so that you can be intentional and most importantly accurate about what services to deliver with data to back your reasoning. This is what makes you an essential component of a school. </a:t>
            </a:r>
            <a:endParaRPr sz="1800">
              <a:solidFill>
                <a:schemeClr val="dk2"/>
              </a:solidFill>
            </a:endParaRPr>
          </a:p>
          <a:p>
            <a:pPr marL="0" lvl="0" indent="0" algn="l" rtl="0">
              <a:lnSpc>
                <a:spcPct val="115000"/>
              </a:lnSpc>
              <a:spcBef>
                <a:spcPts val="1600"/>
              </a:spcBef>
              <a:spcAft>
                <a:spcPts val="1600"/>
              </a:spcAft>
              <a:buClr>
                <a:schemeClr val="dk1"/>
              </a:buClr>
              <a:buSzPts val="1100"/>
              <a:buFont typeface="Arial"/>
              <a:buNone/>
            </a:pPr>
            <a:endParaRPr sz="1800">
              <a:solidFill>
                <a:schemeClr val="dk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773ef9e1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773ef9e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6e8f9be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06e8f9be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773ef9e14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773ef9e1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773ef9e14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773ef9e14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06e8f9b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06e8f9b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f25c3f68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f25c3f68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06e8f9be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06e8f9be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81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7a9996437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7a9996437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472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7a9996437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7a9996437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49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7a9996437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7a9996437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860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7a99964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7a99964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563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7a9996437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7a9996437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135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7a9996437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7a9996437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0556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7a9996437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7a9996437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52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06e8f9be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06e8f9be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06e8f9be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06e8f9be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91097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06e8f9be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06e8f9b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5ef5f9b4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5ef5f9b4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Gil</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5ef5f9b4c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5ef5f9b4c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Gil</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5ef5f9b4c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5ef5f9b4c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Gil</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06e8f9be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06e8f9be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Yuri- needs assessments are important because it helps you gather initial baseline data on your students and school CLIMATE. It assesses the culture and current state of your students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150">
                <a:solidFill>
                  <a:srgbClr val="666666"/>
                </a:solidFill>
                <a:highlight>
                  <a:srgbClr val="FFFFFF"/>
                </a:highlight>
              </a:rPr>
              <a:t>They help a school and counseling program determine the gaps that are preventing it from reaching its desired goals. FOr example, if you can pinpoint that your Homeless, First generation students need help completing the FAFSA&lt; this could drive your completion rates to be higher by identifying those students and providing counselors with a special list (TLC) or people in charge of their students in such a program. </a:t>
            </a:r>
            <a:endParaRPr sz="1150">
              <a:solidFill>
                <a:srgbClr val="66666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150">
                <a:solidFill>
                  <a:srgbClr val="666666"/>
                </a:solidFill>
                <a:highlight>
                  <a:srgbClr val="FFFFFF"/>
                </a:highlight>
              </a:rPr>
              <a:t>Remember that the object of a needs assessment is not for the counselor or counseling team to take on the entire data and actions. It’s also to collaborate and share results with those who CAN also help your students succeed. Remember the saying, “it takes a village” if for example your homeless students all need helps with school supplies, you advocate for that from your admin or district person in charge and show the results to get needed supplies. Needs assessments data is to be shared with stakeholders such as teachers, school psych, admin, district personnel, coordinators, attendance offices, etc. </a:t>
            </a:r>
            <a:endParaRPr sz="1150">
              <a:solidFill>
                <a:srgbClr val="66666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150">
                <a:solidFill>
                  <a:srgbClr val="666666"/>
                </a:solidFill>
                <a:highlight>
                  <a:srgbClr val="FFFFFF"/>
                </a:highlight>
              </a:rPr>
              <a:t>Needs assessment addresses these concerns from all levels, starting at the 30,000 foot view and drilling down further and further into the individual school, groups of students, and individual students, in order to arrive at a plan with specific actions for improvement.</a:t>
            </a:r>
            <a:endParaRPr sz="1150">
              <a:solidFill>
                <a:srgbClr val="666666"/>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06e8f9be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06e8f9be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Pedro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53588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918933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26986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122899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137032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934738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09648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04888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78575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938964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232654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892691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03133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466288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21768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22513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426299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356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52035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821447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994032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805916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2175345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3708492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1707940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1725512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140930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38757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2713622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3093454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685128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1015363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EA5AB4-DFDE-484D-9FE2-AFF4D1B3A979}"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166D59-A394-4D49-BBBC-DA3D8547254A}" type="slidenum">
              <a:rPr lang="en-US" smtClean="0"/>
              <a:t>‹#›</a:t>
            </a:fld>
            <a:endParaRPr lang="en-US" dirty="0"/>
          </a:p>
        </p:txBody>
      </p:sp>
    </p:spTree>
    <p:extLst>
      <p:ext uri="{BB962C8B-B14F-4D97-AF65-F5344CB8AC3E}">
        <p14:creationId xmlns:p14="http://schemas.microsoft.com/office/powerpoint/2010/main" val="152726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4769630"/>
            <a:ext cx="497520" cy="147278"/>
          </a:xfrm>
          <a:prstGeom prst="rect">
            <a:avLst/>
          </a:prstGeom>
        </p:spPr>
        <p:txBody>
          <a:bodyPr/>
          <a:lstStyle>
            <a:lvl1pPr algn="r">
              <a:defRPr sz="900">
                <a:solidFill>
                  <a:schemeClr val="bg1"/>
                </a:solidFill>
                <a:latin typeface="Arial"/>
                <a:cs typeface="Arial"/>
              </a:defRPr>
            </a:lvl1pPr>
          </a:lstStyle>
          <a:p>
            <a:fld id="{114AA880-58C2-F143-AB9C-BE7C7816A5B0}" type="slidenum">
              <a:rPr lang="en-US" smtClean="0"/>
              <a:pPr/>
              <a:t>‹#›</a:t>
            </a:fld>
            <a:endParaRPr lang="en-US" dirty="0"/>
          </a:p>
        </p:txBody>
      </p:sp>
      <p:sp>
        <p:nvSpPr>
          <p:cNvPr id="4" name="Title Placeholder 1"/>
          <p:cNvSpPr>
            <a:spLocks noGrp="1"/>
          </p:cNvSpPr>
          <p:nvPr>
            <p:ph type="title"/>
          </p:nvPr>
        </p:nvSpPr>
        <p:spPr>
          <a:xfrm>
            <a:off x="457200" y="350520"/>
            <a:ext cx="8229600" cy="480665"/>
          </a:xfrm>
          <a:prstGeom prst="rect">
            <a:avLst/>
          </a:prstGeom>
        </p:spPr>
        <p:txBody>
          <a:bodyPr vert="horz" lIns="91440" tIns="45720" rIns="91440" bIns="45720" rtlCol="0" anchor="ctr">
            <a:normAutofit/>
          </a:bodyPr>
          <a:lstStyle/>
          <a:p>
            <a:r>
              <a:rPr lang="en-US" altLang="ko-KR" dirty="0"/>
              <a:t>Click to edit Master title style</a:t>
            </a:r>
            <a:endParaRPr lang="en-US" dirty="0"/>
          </a:p>
        </p:txBody>
      </p:sp>
      <p:cxnSp>
        <p:nvCxnSpPr>
          <p:cNvPr id="6" name="Straight Connector 5"/>
          <p:cNvCxnSpPr/>
          <p:nvPr userDrawn="1"/>
        </p:nvCxnSpPr>
        <p:spPr>
          <a:xfrm>
            <a:off x="347799" y="831185"/>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p:nvPr>
        </p:nvSpPr>
        <p:spPr>
          <a:xfrm>
            <a:off x="457200" y="1114312"/>
            <a:ext cx="8229600" cy="3337322"/>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16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4769630"/>
            <a:ext cx="497520" cy="147278"/>
          </a:xfrm>
          <a:prstGeom prst="rect">
            <a:avLst/>
          </a:prstGeom>
        </p:spPr>
        <p:txBody>
          <a:bodyPr/>
          <a:lstStyle>
            <a:lvl1pPr algn="r">
              <a:defRPr sz="900">
                <a:solidFill>
                  <a:schemeClr val="bg1"/>
                </a:solidFill>
                <a:latin typeface="Arial"/>
                <a:cs typeface="Arial"/>
              </a:defRPr>
            </a:lvl1pPr>
          </a:lstStyle>
          <a:p>
            <a:fld id="{114AA880-58C2-F143-AB9C-BE7C7816A5B0}" type="slidenum">
              <a:rPr lang="en-US" smtClean="0"/>
              <a:pPr/>
              <a:t>‹#›</a:t>
            </a:fld>
            <a:endParaRPr lang="en-US" dirty="0"/>
          </a:p>
        </p:txBody>
      </p:sp>
      <p:sp>
        <p:nvSpPr>
          <p:cNvPr id="4" name="Title Placeholder 1"/>
          <p:cNvSpPr>
            <a:spLocks noGrp="1"/>
          </p:cNvSpPr>
          <p:nvPr>
            <p:ph type="title"/>
          </p:nvPr>
        </p:nvSpPr>
        <p:spPr>
          <a:xfrm>
            <a:off x="457200" y="350520"/>
            <a:ext cx="8229600" cy="480665"/>
          </a:xfrm>
          <a:prstGeom prst="rect">
            <a:avLst/>
          </a:prstGeom>
        </p:spPr>
        <p:txBody>
          <a:bodyPr vert="horz" lIns="91440" tIns="45720" rIns="91440" bIns="45720" rtlCol="0" anchor="ctr">
            <a:normAutofit/>
          </a:bodyPr>
          <a:lstStyle/>
          <a:p>
            <a:r>
              <a:rPr lang="en-US" altLang="ko-KR" dirty="0"/>
              <a:t>Click to edit Master title style</a:t>
            </a:r>
            <a:endParaRPr lang="en-US" dirty="0"/>
          </a:p>
        </p:txBody>
      </p:sp>
      <p:cxnSp>
        <p:nvCxnSpPr>
          <p:cNvPr id="6" name="Straight Connector 5"/>
          <p:cNvCxnSpPr/>
          <p:nvPr userDrawn="1"/>
        </p:nvCxnSpPr>
        <p:spPr>
          <a:xfrm>
            <a:off x="347799" y="831185"/>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p:nvPr>
        </p:nvSpPr>
        <p:spPr>
          <a:xfrm>
            <a:off x="457200" y="1114312"/>
            <a:ext cx="8229600" cy="3337322"/>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920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4769630"/>
            <a:ext cx="497520" cy="147278"/>
          </a:xfrm>
          <a:prstGeom prst="rect">
            <a:avLst/>
          </a:prstGeom>
        </p:spPr>
        <p:txBody>
          <a:bodyPr/>
          <a:lstStyle>
            <a:lvl1pPr algn="r">
              <a:defRPr sz="900">
                <a:solidFill>
                  <a:schemeClr val="bg1"/>
                </a:solidFill>
                <a:latin typeface="Arial"/>
                <a:cs typeface="Arial"/>
              </a:defRPr>
            </a:lvl1pPr>
          </a:lstStyle>
          <a:p>
            <a:fld id="{114AA880-58C2-F143-AB9C-BE7C7816A5B0}" type="slidenum">
              <a:rPr lang="en-US" smtClean="0"/>
              <a:pPr/>
              <a:t>‹#›</a:t>
            </a:fld>
            <a:endParaRPr lang="en-US" dirty="0"/>
          </a:p>
        </p:txBody>
      </p:sp>
      <p:sp>
        <p:nvSpPr>
          <p:cNvPr id="4" name="Title Placeholder 1"/>
          <p:cNvSpPr>
            <a:spLocks noGrp="1"/>
          </p:cNvSpPr>
          <p:nvPr>
            <p:ph type="title"/>
          </p:nvPr>
        </p:nvSpPr>
        <p:spPr>
          <a:xfrm>
            <a:off x="457200" y="350520"/>
            <a:ext cx="8229600" cy="480665"/>
          </a:xfrm>
          <a:prstGeom prst="rect">
            <a:avLst/>
          </a:prstGeom>
        </p:spPr>
        <p:txBody>
          <a:bodyPr vert="horz" lIns="91440" tIns="45720" rIns="91440" bIns="45720" rtlCol="0" anchor="ctr">
            <a:normAutofit/>
          </a:bodyPr>
          <a:lstStyle/>
          <a:p>
            <a:r>
              <a:rPr lang="en-US" altLang="ko-KR" dirty="0"/>
              <a:t>Click to edit Master title style</a:t>
            </a:r>
            <a:endParaRPr lang="en-US" dirty="0"/>
          </a:p>
        </p:txBody>
      </p:sp>
    </p:spTree>
    <p:extLst>
      <p:ext uri="{BB962C8B-B14F-4D97-AF65-F5344CB8AC3E}">
        <p14:creationId xmlns:p14="http://schemas.microsoft.com/office/powerpoint/2010/main" val="3134112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4769630"/>
            <a:ext cx="497520" cy="147278"/>
          </a:xfrm>
          <a:prstGeom prst="rect">
            <a:avLst/>
          </a:prstGeom>
        </p:spPr>
        <p:txBody>
          <a:bodyPr/>
          <a:lstStyle>
            <a:lvl1pPr algn="r">
              <a:defRPr sz="900">
                <a:solidFill>
                  <a:schemeClr val="bg1"/>
                </a:solidFill>
                <a:latin typeface="Arial"/>
                <a:cs typeface="Arial"/>
              </a:defRPr>
            </a:lvl1pPr>
          </a:lstStyle>
          <a:p>
            <a:fld id="{114AA880-58C2-F143-AB9C-BE7C7816A5B0}" type="slidenum">
              <a:rPr lang="en-US" smtClean="0"/>
              <a:pPr/>
              <a:t>‹#›</a:t>
            </a:fld>
            <a:endParaRPr lang="en-US" dirty="0"/>
          </a:p>
        </p:txBody>
      </p:sp>
      <p:sp>
        <p:nvSpPr>
          <p:cNvPr id="4" name="Title Placeholder 1"/>
          <p:cNvSpPr>
            <a:spLocks noGrp="1"/>
          </p:cNvSpPr>
          <p:nvPr>
            <p:ph type="title"/>
          </p:nvPr>
        </p:nvSpPr>
        <p:spPr>
          <a:xfrm>
            <a:off x="457200" y="350520"/>
            <a:ext cx="8229600" cy="480665"/>
          </a:xfrm>
          <a:prstGeom prst="rect">
            <a:avLst/>
          </a:prstGeom>
        </p:spPr>
        <p:txBody>
          <a:bodyPr vert="horz" lIns="91440" tIns="45720" rIns="91440" bIns="45720" rtlCol="0" anchor="ctr">
            <a:normAutofit/>
          </a:bodyPr>
          <a:lstStyle/>
          <a:p>
            <a:r>
              <a:rPr lang="en-US" altLang="ko-KR" dirty="0"/>
              <a:t>Click to edit Master title style</a:t>
            </a:r>
            <a:endParaRPr lang="en-US" dirty="0"/>
          </a:p>
        </p:txBody>
      </p:sp>
    </p:spTree>
    <p:extLst>
      <p:ext uri="{BB962C8B-B14F-4D97-AF65-F5344CB8AC3E}">
        <p14:creationId xmlns:p14="http://schemas.microsoft.com/office/powerpoint/2010/main" val="1879995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4769630"/>
            <a:ext cx="497520" cy="147278"/>
          </a:xfrm>
          <a:prstGeom prst="rect">
            <a:avLst/>
          </a:prstGeom>
        </p:spPr>
        <p:txBody>
          <a:bodyPr/>
          <a:lstStyle>
            <a:lvl1pPr algn="r">
              <a:defRPr sz="900">
                <a:solidFill>
                  <a:schemeClr val="bg1"/>
                </a:solidFill>
                <a:latin typeface="Arial"/>
                <a:cs typeface="Arial"/>
              </a:defRPr>
            </a:lvl1pPr>
          </a:lstStyle>
          <a:p>
            <a:fld id="{114AA880-58C2-F143-AB9C-BE7C7816A5B0}" type="slidenum">
              <a:rPr lang="en-US" smtClean="0"/>
              <a:pPr/>
              <a:t>‹#›</a:t>
            </a:fld>
            <a:endParaRPr lang="en-US" dirty="0"/>
          </a:p>
        </p:txBody>
      </p:sp>
      <p:sp>
        <p:nvSpPr>
          <p:cNvPr id="4" name="Title Placeholder 1"/>
          <p:cNvSpPr>
            <a:spLocks noGrp="1"/>
          </p:cNvSpPr>
          <p:nvPr>
            <p:ph type="title"/>
          </p:nvPr>
        </p:nvSpPr>
        <p:spPr>
          <a:xfrm>
            <a:off x="457200" y="350520"/>
            <a:ext cx="8229600" cy="480665"/>
          </a:xfrm>
          <a:prstGeom prst="rect">
            <a:avLst/>
          </a:prstGeom>
        </p:spPr>
        <p:txBody>
          <a:bodyPr vert="horz" lIns="91440" tIns="45720" rIns="91440" bIns="45720" rtlCol="0" anchor="ctr">
            <a:normAutofit/>
          </a:bodyPr>
          <a:lstStyle/>
          <a:p>
            <a:r>
              <a:rPr lang="en-US" altLang="ko-KR" dirty="0"/>
              <a:t>Click to edit Master title style</a:t>
            </a:r>
            <a:endParaRPr lang="en-US" dirty="0"/>
          </a:p>
        </p:txBody>
      </p:sp>
    </p:spTree>
    <p:extLst>
      <p:ext uri="{BB962C8B-B14F-4D97-AF65-F5344CB8AC3E}">
        <p14:creationId xmlns:p14="http://schemas.microsoft.com/office/powerpoint/2010/main" val="105791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4769630"/>
            <a:ext cx="497520" cy="147278"/>
          </a:xfrm>
          <a:prstGeom prst="rect">
            <a:avLst/>
          </a:prstGeom>
        </p:spPr>
        <p:txBody>
          <a:bodyPr/>
          <a:lstStyle>
            <a:lvl1pPr algn="r">
              <a:defRPr sz="900">
                <a:solidFill>
                  <a:schemeClr val="bg1"/>
                </a:solidFill>
                <a:latin typeface="Arial"/>
                <a:cs typeface="Arial"/>
              </a:defRPr>
            </a:lvl1pPr>
          </a:lstStyle>
          <a:p>
            <a:fld id="{114AA880-58C2-F143-AB9C-BE7C7816A5B0}" type="slidenum">
              <a:rPr lang="en-US" smtClean="0"/>
              <a:pPr/>
              <a:t>‹#›</a:t>
            </a:fld>
            <a:endParaRPr lang="en-US" dirty="0"/>
          </a:p>
        </p:txBody>
      </p:sp>
      <p:sp>
        <p:nvSpPr>
          <p:cNvPr id="4" name="Title Placeholder 1"/>
          <p:cNvSpPr>
            <a:spLocks noGrp="1"/>
          </p:cNvSpPr>
          <p:nvPr>
            <p:ph type="title"/>
          </p:nvPr>
        </p:nvSpPr>
        <p:spPr>
          <a:xfrm>
            <a:off x="457200" y="350520"/>
            <a:ext cx="8229600" cy="480665"/>
          </a:xfrm>
          <a:prstGeom prst="rect">
            <a:avLst/>
          </a:prstGeom>
        </p:spPr>
        <p:txBody>
          <a:bodyPr vert="horz" lIns="91440" tIns="45720" rIns="91440" bIns="45720" rtlCol="0" anchor="ctr">
            <a:normAutofit/>
          </a:bodyPr>
          <a:lstStyle/>
          <a:p>
            <a:r>
              <a:rPr lang="en-US" altLang="ko-KR" dirty="0"/>
              <a:t>Click to edit Master title style</a:t>
            </a:r>
            <a:endParaRPr lang="en-US" dirty="0"/>
          </a:p>
        </p:txBody>
      </p:sp>
    </p:spTree>
    <p:extLst>
      <p:ext uri="{BB962C8B-B14F-4D97-AF65-F5344CB8AC3E}">
        <p14:creationId xmlns:p14="http://schemas.microsoft.com/office/powerpoint/2010/main" val="3708425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4769630"/>
            <a:ext cx="497520" cy="147278"/>
          </a:xfrm>
          <a:prstGeom prst="rect">
            <a:avLst/>
          </a:prstGeom>
        </p:spPr>
        <p:txBody>
          <a:bodyPr/>
          <a:lstStyle>
            <a:lvl1pPr algn="r">
              <a:defRPr sz="900">
                <a:solidFill>
                  <a:schemeClr val="bg1"/>
                </a:solidFill>
                <a:latin typeface="Arial"/>
                <a:cs typeface="Arial"/>
              </a:defRPr>
            </a:lvl1pPr>
          </a:lstStyle>
          <a:p>
            <a:fld id="{114AA880-58C2-F143-AB9C-BE7C7816A5B0}" type="slidenum">
              <a:rPr lang="en-US" smtClean="0"/>
              <a:pPr/>
              <a:t>‹#›</a:t>
            </a:fld>
            <a:endParaRPr lang="en-US" dirty="0"/>
          </a:p>
        </p:txBody>
      </p:sp>
      <p:sp>
        <p:nvSpPr>
          <p:cNvPr id="4" name="Title Placeholder 1"/>
          <p:cNvSpPr>
            <a:spLocks noGrp="1"/>
          </p:cNvSpPr>
          <p:nvPr>
            <p:ph type="title"/>
          </p:nvPr>
        </p:nvSpPr>
        <p:spPr>
          <a:xfrm>
            <a:off x="457200" y="350520"/>
            <a:ext cx="8229600" cy="480665"/>
          </a:xfrm>
          <a:prstGeom prst="rect">
            <a:avLst/>
          </a:prstGeom>
        </p:spPr>
        <p:txBody>
          <a:bodyPr vert="horz" lIns="91440" tIns="45720" rIns="91440" bIns="45720" rtlCol="0" anchor="ctr">
            <a:normAutofit/>
          </a:bodyPr>
          <a:lstStyle/>
          <a:p>
            <a:r>
              <a:rPr lang="en-US" altLang="ko-KR" dirty="0"/>
              <a:t>Click to edit Master title style</a:t>
            </a:r>
            <a:endParaRPr lang="en-US" dirty="0"/>
          </a:p>
        </p:txBody>
      </p:sp>
    </p:spTree>
    <p:extLst>
      <p:ext uri="{BB962C8B-B14F-4D97-AF65-F5344CB8AC3E}">
        <p14:creationId xmlns:p14="http://schemas.microsoft.com/office/powerpoint/2010/main" val="1433936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Tree>
    <p:extLst>
      <p:ext uri="{BB962C8B-B14F-4D97-AF65-F5344CB8AC3E}">
        <p14:creationId xmlns:p14="http://schemas.microsoft.com/office/powerpoint/2010/main" val="382938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5" tIns="91425" rIns="91425" bIns="91425" anchor="t" anchorCtr="0">
            <a:noAutofit/>
          </a:bodyPr>
          <a:lstStyle>
            <a:lvl1pPr marL="457189" lvl="0" indent="-380990" algn="ctr" rtl="0">
              <a:spcBef>
                <a:spcPts val="600"/>
              </a:spcBef>
              <a:spcAft>
                <a:spcPts val="0"/>
              </a:spcAft>
              <a:buSzPts val="2400"/>
              <a:buChar char="◎"/>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latin typeface="Nixie One"/>
                <a:ea typeface="Nixie One"/>
                <a:cs typeface="Nixie One"/>
                <a:sym typeface="Nixie One"/>
              </a:rPr>
              <a:t>“</a:t>
            </a:r>
            <a:endParaRPr sz="9600" dirty="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7520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5325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189" lvl="0" indent="-380990">
              <a:spcBef>
                <a:spcPts val="600"/>
              </a:spcBef>
              <a:spcAft>
                <a:spcPts val="0"/>
              </a:spcAft>
              <a:buSzPts val="2400"/>
              <a:buChar char="◎"/>
              <a:defRPr sz="2400"/>
            </a:lvl1pPr>
            <a:lvl2pPr marL="914378" lvl="1" indent="-380990">
              <a:spcBef>
                <a:spcPts val="0"/>
              </a:spcBef>
              <a:spcAft>
                <a:spcPts val="0"/>
              </a:spcAft>
              <a:buSzPts val="2400"/>
              <a:buChar char="◉"/>
              <a:defRPr/>
            </a:lvl2pPr>
            <a:lvl3pPr marL="1371566" lvl="2" indent="-380990">
              <a:spcBef>
                <a:spcPts val="0"/>
              </a:spcBef>
              <a:spcAft>
                <a:spcPts val="0"/>
              </a:spcAft>
              <a:buSzPts val="2400"/>
              <a:buChar char="￮"/>
              <a:defRPr/>
            </a:lvl3pPr>
            <a:lvl4pPr marL="1828754" lvl="3" indent="-380990">
              <a:spcBef>
                <a:spcPts val="0"/>
              </a:spcBef>
              <a:spcAft>
                <a:spcPts val="0"/>
              </a:spcAft>
              <a:buSzPts val="2400"/>
              <a:buChar char="●"/>
              <a:defRPr sz="2400"/>
            </a:lvl4pPr>
            <a:lvl5pPr marL="2285943" lvl="4" indent="-380990">
              <a:spcBef>
                <a:spcPts val="0"/>
              </a:spcBef>
              <a:spcAft>
                <a:spcPts val="0"/>
              </a:spcAft>
              <a:buSzPts val="2400"/>
              <a:buChar char="○"/>
              <a:defRPr sz="2400"/>
            </a:lvl5pPr>
            <a:lvl6pPr marL="2743132" lvl="5" indent="-380990">
              <a:spcBef>
                <a:spcPts val="0"/>
              </a:spcBef>
              <a:spcAft>
                <a:spcPts val="0"/>
              </a:spcAft>
              <a:buSzPts val="2400"/>
              <a:buChar char="■"/>
              <a:defRPr sz="2400"/>
            </a:lvl6pPr>
            <a:lvl7pPr marL="3200320" lvl="6" indent="-380990">
              <a:spcBef>
                <a:spcPts val="0"/>
              </a:spcBef>
              <a:spcAft>
                <a:spcPts val="0"/>
              </a:spcAft>
              <a:buSzPts val="2400"/>
              <a:buChar char="●"/>
              <a:defRPr sz="2400"/>
            </a:lvl7pPr>
            <a:lvl8pPr marL="3657509" lvl="7" indent="-380990">
              <a:spcBef>
                <a:spcPts val="0"/>
              </a:spcBef>
              <a:spcAft>
                <a:spcPts val="0"/>
              </a:spcAft>
              <a:buSzPts val="2400"/>
              <a:buChar char="○"/>
              <a:defRPr sz="2400"/>
            </a:lvl8pPr>
            <a:lvl9pPr marL="4114697" lvl="8" indent="-38099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42021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303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189" lvl="0" indent="-355591" rtl="0">
              <a:spcBef>
                <a:spcPts val="600"/>
              </a:spcBef>
              <a:spcAft>
                <a:spcPts val="0"/>
              </a:spcAft>
              <a:buSzPts val="2000"/>
              <a:buChar char="◎"/>
              <a:defRPr sz="2000"/>
            </a:lvl1pPr>
            <a:lvl2pPr marL="914378" lvl="1" indent="-355591" rtl="0">
              <a:spcBef>
                <a:spcPts val="0"/>
              </a:spcBef>
              <a:spcAft>
                <a:spcPts val="0"/>
              </a:spcAft>
              <a:buSzPts val="2000"/>
              <a:buChar char="◉"/>
              <a:defRPr sz="2000"/>
            </a:lvl2pPr>
            <a:lvl3pPr marL="1371566" lvl="2" indent="-355591" rtl="0">
              <a:spcBef>
                <a:spcPts val="0"/>
              </a:spcBef>
              <a:spcAft>
                <a:spcPts val="0"/>
              </a:spcAft>
              <a:buSzPts val="2000"/>
              <a:buChar char="￮"/>
              <a:defRPr sz="2000"/>
            </a:lvl3pPr>
            <a:lvl4pPr marL="1828754" lvl="3" indent="-355591" rtl="0">
              <a:spcBef>
                <a:spcPts val="0"/>
              </a:spcBef>
              <a:spcAft>
                <a:spcPts val="0"/>
              </a:spcAft>
              <a:buSzPts val="2000"/>
              <a:buChar char="●"/>
              <a:defRPr sz="2000"/>
            </a:lvl4pPr>
            <a:lvl5pPr marL="2285943" lvl="4" indent="-355591" rtl="0">
              <a:spcBef>
                <a:spcPts val="0"/>
              </a:spcBef>
              <a:spcAft>
                <a:spcPts val="0"/>
              </a:spcAft>
              <a:buSzPts val="2000"/>
              <a:buChar char="○"/>
              <a:defRPr sz="2000"/>
            </a:lvl5pPr>
            <a:lvl6pPr marL="2743132" lvl="5" indent="-355591" rtl="0">
              <a:spcBef>
                <a:spcPts val="0"/>
              </a:spcBef>
              <a:spcAft>
                <a:spcPts val="0"/>
              </a:spcAft>
              <a:buSzPts val="2000"/>
              <a:buChar char="■"/>
              <a:defRPr sz="2000"/>
            </a:lvl6pPr>
            <a:lvl7pPr marL="3200320" lvl="6" indent="-355591" rtl="0">
              <a:spcBef>
                <a:spcPts val="0"/>
              </a:spcBef>
              <a:spcAft>
                <a:spcPts val="0"/>
              </a:spcAft>
              <a:buSzPts val="2000"/>
              <a:buChar char="●"/>
              <a:defRPr sz="2000"/>
            </a:lvl7pPr>
            <a:lvl8pPr marL="3657509" lvl="7" indent="-355591" rtl="0">
              <a:spcBef>
                <a:spcPts val="0"/>
              </a:spcBef>
              <a:spcAft>
                <a:spcPts val="0"/>
              </a:spcAft>
              <a:buSzPts val="2000"/>
              <a:buChar char="○"/>
              <a:defRPr sz="2000"/>
            </a:lvl8pPr>
            <a:lvl9pPr marL="4114697" lvl="8" indent="-355591"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6956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90" name="Google Shape;190;p12"/>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8496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00151"/>
            <a:ext cx="8229600" cy="3394472"/>
          </a:xfrm>
        </p:spPr>
        <p:txBody>
          <a:bodyPr/>
          <a:lstStyle/>
          <a:p>
            <a:endParaRPr lang="en-US" dirty="0"/>
          </a:p>
        </p:txBody>
      </p:sp>
      <p:sp>
        <p:nvSpPr>
          <p:cNvPr id="4" name="Date Placeholder 3"/>
          <p:cNvSpPr>
            <a:spLocks noGrp="1"/>
          </p:cNvSpPr>
          <p:nvPr>
            <p:ph type="dt" sz="half" idx="10"/>
          </p:nvPr>
        </p:nvSpPr>
        <p:spPr>
          <a:xfrm>
            <a:off x="457200" y="4683919"/>
            <a:ext cx="2133600" cy="357188"/>
          </a:xfrm>
        </p:spPr>
        <p:txBody>
          <a:bodyPr/>
          <a:lstStyle>
            <a:lvl1pPr>
              <a:defRPr/>
            </a:lvl1pPr>
          </a:lstStyle>
          <a:p>
            <a:endParaRPr lang="en-US" altLang="en-US" dirty="0"/>
          </a:p>
        </p:txBody>
      </p:sp>
      <p:sp>
        <p:nvSpPr>
          <p:cNvPr id="5" name="Footer Placeholder 4"/>
          <p:cNvSpPr>
            <a:spLocks noGrp="1"/>
          </p:cNvSpPr>
          <p:nvPr>
            <p:ph type="ftr" sz="quarter" idx="11"/>
          </p:nvPr>
        </p:nvSpPr>
        <p:spPr>
          <a:xfrm>
            <a:off x="3124200" y="4683919"/>
            <a:ext cx="2895600" cy="357188"/>
          </a:xfrm>
        </p:spPr>
        <p:txBody>
          <a:bodyPr/>
          <a:lstStyle>
            <a:lvl1pPr>
              <a:defRPr/>
            </a:lvl1pPr>
          </a:lstStyle>
          <a:p>
            <a:endParaRPr lang="en-US" altLang="en-US" dirty="0"/>
          </a:p>
        </p:txBody>
      </p:sp>
      <p:sp>
        <p:nvSpPr>
          <p:cNvPr id="6" name="Slide Number Placeholder 5"/>
          <p:cNvSpPr>
            <a:spLocks noGrp="1"/>
          </p:cNvSpPr>
          <p:nvPr>
            <p:ph type="sldNum" sz="quarter" idx="12"/>
          </p:nvPr>
        </p:nvSpPr>
        <p:spPr>
          <a:xfrm>
            <a:off x="6553200" y="4683919"/>
            <a:ext cx="2133600" cy="357188"/>
          </a:xfrm>
        </p:spPr>
        <p:txBody>
          <a:bodyPr/>
          <a:lstStyle>
            <a:lvl1pPr>
              <a:defRPr/>
            </a:lvl1pPr>
          </a:lstStyle>
          <a:p>
            <a:fld id="{4B229508-13F6-47C9-AD90-95E7FBC2144F}" type="slidenum">
              <a:rPr lang="en-US" altLang="en-US"/>
              <a:pPr/>
              <a:t>‹#›</a:t>
            </a:fld>
            <a:endParaRPr lang="en-US" altLang="en-US" dirty="0"/>
          </a:p>
        </p:txBody>
      </p:sp>
    </p:spTree>
    <p:extLst>
      <p:ext uri="{BB962C8B-B14F-4D97-AF65-F5344CB8AC3E}">
        <p14:creationId xmlns:p14="http://schemas.microsoft.com/office/powerpoint/2010/main" val="245974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2.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5/28/2020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736995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5/28/2020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3631272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EA5AB4-DFDE-484D-9FE2-AFF4D1B3A979}" type="datetimeFigureOut">
              <a:rPr lang="en-US" smtClean="0"/>
              <a:t>5/28/2020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66D59-A394-4D49-BBBC-DA3D8547254A}" type="slidenum">
              <a:rPr lang="en-US" smtClean="0"/>
              <a:t>‹#›</a:t>
            </a:fld>
            <a:endParaRPr lang="en-US" dirty="0"/>
          </a:p>
        </p:txBody>
      </p:sp>
    </p:spTree>
    <p:extLst>
      <p:ext uri="{BB962C8B-B14F-4D97-AF65-F5344CB8AC3E}">
        <p14:creationId xmlns:p14="http://schemas.microsoft.com/office/powerpoint/2010/main" val="5523223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hyperlink" Target="https://www.schoolcounselor.org/asca/media/PDFs/WebinarPowerPoints/WEB061218_Handout.pdf"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forms/d/1VTMSlmBfCqMNqy0jkw5IukLM0AK9Sni6APvkn8fpEzA/edit" TargetMode="External"/><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docs.google.com/forms/d/1eATFuwsjeb2GcHdvpyfo-ibJFDRhuw3K5zZ2HjbMxKQ/edi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document/d/e/2PACX-1vRG4hWGWfnIYsA3iy6RUzkiLdkkqAl-GoaRTQ5jkYK00JWFP7-kB3Qb_gj42QUtPtmSbcZg2Hwy9JjP/pub"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hyperlink" Target="https://girfec.fife.scot/girfec/wp-content/uploads/sites/61/2017/09/PDSA-Template.jpg" TargetMode="Externa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hyperlink" Target="mailto:melder@valverde.edu"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s://twitter.com/OVHS_Guidance/status/1259851109763514372/photo/1" TargetMode="External"/><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hyperlink" Target="https://twitter.com/OrangeVistaASB/status/1257829660664057856" TargetMode="External"/><Relationship Id="rId5" Type="http://schemas.openxmlformats.org/officeDocument/2006/relationships/hyperlink" Target="https://twitter.com/OrangeVistaASB/status/1263612734421135360/photo/1" TargetMode="External"/><Relationship Id="rId4" Type="http://schemas.openxmlformats.org/officeDocument/2006/relationships/hyperlink" Target="https://twitter.com/OrangeVistaASB/status/1256380156366606336"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smore.com/0m7z9" TargetMode="External"/><Relationship Id="rId3" Type="http://schemas.openxmlformats.org/officeDocument/2006/relationships/hyperlink" Target="https://classroom.google.com/c/MTk4MTQ3NzQ0OTZa" TargetMode="External"/><Relationship Id="rId7" Type="http://schemas.openxmlformats.org/officeDocument/2006/relationships/hyperlink" Target="https://classroom.google.com/w/MTk4MTQ3NzQ0OTZa/t/all" TargetMode="External"/><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hyperlink" Target="https://classroom.google.com/c/MTk4MTYyNjg4NzJa" TargetMode="External"/><Relationship Id="rId5" Type="http://schemas.openxmlformats.org/officeDocument/2006/relationships/hyperlink" Target="https://classroom.google.com/c/MTk4MTYyNjg4NTNa" TargetMode="External"/><Relationship Id="rId4" Type="http://schemas.openxmlformats.org/officeDocument/2006/relationships/hyperlink" Target="https://classroom.google.com/c/MTk4MTYyNjg4Mzda" TargetMode="Externa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53.png"/><Relationship Id="rId2" Type="http://schemas.openxmlformats.org/officeDocument/2006/relationships/image" Target="../media/image49.tiff"/><Relationship Id="rId1" Type="http://schemas.openxmlformats.org/officeDocument/2006/relationships/slideLayout" Target="../slideLayouts/slideLayout13.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016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5258" y="400050"/>
            <a:ext cx="7694341" cy="742950"/>
          </a:xfrm>
        </p:spPr>
        <p:txBody>
          <a:bodyPr>
            <a:normAutofit/>
          </a:bodyPr>
          <a:lstStyle/>
          <a:p>
            <a:pPr algn="ctr"/>
            <a:r>
              <a:rPr lang="en-US" b="1" dirty="0" smtClean="0">
                <a:solidFill>
                  <a:schemeClr val="accent4"/>
                </a:solidFill>
              </a:rPr>
              <a:t>January Budget Proposals Withdrawn</a:t>
            </a:r>
            <a:endParaRPr lang="en-US" b="1" dirty="0">
              <a:solidFill>
                <a:schemeClr val="accent4"/>
              </a:solidFill>
            </a:endParaRPr>
          </a:p>
        </p:txBody>
      </p:sp>
      <p:sp>
        <p:nvSpPr>
          <p:cNvPr id="4" name="Content Placeholder 3"/>
          <p:cNvSpPr>
            <a:spLocks noGrp="1"/>
          </p:cNvSpPr>
          <p:nvPr>
            <p:ph idx="4294967295"/>
          </p:nvPr>
        </p:nvSpPr>
        <p:spPr>
          <a:xfrm>
            <a:off x="899532" y="1257300"/>
            <a:ext cx="7382107" cy="3657600"/>
          </a:xfrm>
        </p:spPr>
        <p:txBody>
          <a:bodyPr>
            <a:normAutofit fontScale="62500" lnSpcReduction="20000"/>
          </a:bodyPr>
          <a:lstStyle/>
          <a:p>
            <a:pPr lvl="0" fontAlgn="base"/>
            <a:r>
              <a:rPr lang="en-US" b="0" dirty="0">
                <a:solidFill>
                  <a:schemeClr val="accent5"/>
                </a:solidFill>
              </a:rPr>
              <a:t>Educator Workforce Investment Grants: </a:t>
            </a:r>
            <a:r>
              <a:rPr lang="en-US" b="0" dirty="0" smtClean="0">
                <a:solidFill>
                  <a:schemeClr val="accent5"/>
                </a:solidFill>
              </a:rPr>
              <a:t>			$</a:t>
            </a:r>
            <a:r>
              <a:rPr lang="en-US" b="0" dirty="0">
                <a:solidFill>
                  <a:schemeClr val="accent5"/>
                </a:solidFill>
              </a:rPr>
              <a:t>350 million </a:t>
            </a:r>
          </a:p>
          <a:p>
            <a:pPr lvl="0" fontAlgn="base"/>
            <a:r>
              <a:rPr lang="en-US" b="0" dirty="0">
                <a:solidFill>
                  <a:schemeClr val="accent5"/>
                </a:solidFill>
              </a:rPr>
              <a:t>Opportunity Grants: </a:t>
            </a:r>
            <a:r>
              <a:rPr lang="en-US" b="0" dirty="0" smtClean="0">
                <a:solidFill>
                  <a:schemeClr val="accent5"/>
                </a:solidFill>
              </a:rPr>
              <a:t>					$</a:t>
            </a:r>
            <a:r>
              <a:rPr lang="en-US" b="0" dirty="0">
                <a:solidFill>
                  <a:schemeClr val="accent5"/>
                </a:solidFill>
              </a:rPr>
              <a:t>300.3 million </a:t>
            </a:r>
          </a:p>
          <a:p>
            <a:pPr lvl="0" fontAlgn="base"/>
            <a:r>
              <a:rPr lang="en-US" b="0" dirty="0">
                <a:solidFill>
                  <a:schemeClr val="accent5"/>
                </a:solidFill>
              </a:rPr>
              <a:t>Community Schools Grants</a:t>
            </a:r>
            <a:r>
              <a:rPr lang="en-US" b="0" dirty="0" smtClean="0">
                <a:solidFill>
                  <a:schemeClr val="accent5"/>
                </a:solidFill>
              </a:rPr>
              <a:t>:				                  $</a:t>
            </a:r>
            <a:r>
              <a:rPr lang="en-US" b="0" dirty="0">
                <a:solidFill>
                  <a:schemeClr val="accent5"/>
                </a:solidFill>
              </a:rPr>
              <a:t>300 </a:t>
            </a:r>
            <a:r>
              <a:rPr lang="en-US" b="0" dirty="0" smtClean="0">
                <a:solidFill>
                  <a:schemeClr val="accent5"/>
                </a:solidFill>
              </a:rPr>
              <a:t>million</a:t>
            </a:r>
          </a:p>
          <a:p>
            <a:pPr lvl="0" fontAlgn="base"/>
            <a:r>
              <a:rPr lang="en-US" b="0" dirty="0">
                <a:solidFill>
                  <a:schemeClr val="accent5"/>
                </a:solidFill>
              </a:rPr>
              <a:t>Special Education Preschool Grant: </a:t>
            </a:r>
            <a:r>
              <a:rPr lang="en-US" b="0" dirty="0" smtClean="0">
                <a:solidFill>
                  <a:schemeClr val="accent5"/>
                </a:solidFill>
              </a:rPr>
              <a:t>			                  $</a:t>
            </a:r>
            <a:r>
              <a:rPr lang="en-US" b="0" dirty="0">
                <a:solidFill>
                  <a:schemeClr val="accent5"/>
                </a:solidFill>
              </a:rPr>
              <a:t>250 million </a:t>
            </a:r>
          </a:p>
          <a:p>
            <a:pPr lvl="0" fontAlgn="base"/>
            <a:r>
              <a:rPr lang="en-US" b="0" dirty="0">
                <a:solidFill>
                  <a:schemeClr val="accent5"/>
                </a:solidFill>
              </a:rPr>
              <a:t>Workforce Development Grants: </a:t>
            </a:r>
            <a:r>
              <a:rPr lang="en-US" b="0" dirty="0" smtClean="0">
                <a:solidFill>
                  <a:schemeClr val="accent5"/>
                </a:solidFill>
              </a:rPr>
              <a:t>			                  $</a:t>
            </a:r>
            <a:r>
              <a:rPr lang="en-US" b="0" dirty="0">
                <a:solidFill>
                  <a:schemeClr val="accent5"/>
                </a:solidFill>
              </a:rPr>
              <a:t>193 million </a:t>
            </a:r>
          </a:p>
          <a:p>
            <a:pPr lvl="0" fontAlgn="base"/>
            <a:r>
              <a:rPr lang="en-US" b="0" dirty="0">
                <a:solidFill>
                  <a:schemeClr val="accent5"/>
                </a:solidFill>
              </a:rPr>
              <a:t>Teacher Residency Program: </a:t>
            </a:r>
            <a:r>
              <a:rPr lang="en-US" b="0" dirty="0" smtClean="0">
                <a:solidFill>
                  <a:schemeClr val="accent5"/>
                </a:solidFill>
              </a:rPr>
              <a:t>				$</a:t>
            </a:r>
            <a:r>
              <a:rPr lang="en-US" b="0" dirty="0">
                <a:solidFill>
                  <a:schemeClr val="accent5"/>
                </a:solidFill>
              </a:rPr>
              <a:t>175 million </a:t>
            </a:r>
          </a:p>
          <a:p>
            <a:pPr lvl="0" fontAlgn="base"/>
            <a:r>
              <a:rPr lang="en-US" b="0" dirty="0">
                <a:solidFill>
                  <a:schemeClr val="accent5"/>
                </a:solidFill>
              </a:rPr>
              <a:t>Credential Award Program: </a:t>
            </a:r>
            <a:r>
              <a:rPr lang="en-US" b="0" dirty="0" smtClean="0">
                <a:solidFill>
                  <a:schemeClr val="accent5"/>
                </a:solidFill>
              </a:rPr>
              <a:t>				                  $</a:t>
            </a:r>
            <a:r>
              <a:rPr lang="en-US" b="0" dirty="0">
                <a:solidFill>
                  <a:schemeClr val="accent5"/>
                </a:solidFill>
              </a:rPr>
              <a:t>100 million </a:t>
            </a:r>
          </a:p>
          <a:p>
            <a:pPr lvl="0" fontAlgn="base"/>
            <a:r>
              <a:rPr lang="en-US" b="0" dirty="0">
                <a:solidFill>
                  <a:schemeClr val="accent5"/>
                </a:solidFill>
              </a:rPr>
              <a:t>Child Nutrition Programs: </a:t>
            </a:r>
            <a:r>
              <a:rPr lang="en-US" b="0" dirty="0" smtClean="0">
                <a:solidFill>
                  <a:schemeClr val="accent5"/>
                </a:solidFill>
              </a:rPr>
              <a:t>				                  $70 </a:t>
            </a:r>
            <a:r>
              <a:rPr lang="en-US" b="0" dirty="0">
                <a:solidFill>
                  <a:schemeClr val="accent5"/>
                </a:solidFill>
              </a:rPr>
              <a:t>million </a:t>
            </a:r>
          </a:p>
          <a:p>
            <a:pPr lvl="0" fontAlgn="base"/>
            <a:r>
              <a:rPr lang="en-US" b="0" dirty="0">
                <a:solidFill>
                  <a:schemeClr val="accent5"/>
                </a:solidFill>
              </a:rPr>
              <a:t>Classified Teacher Credential Program: </a:t>
            </a:r>
            <a:r>
              <a:rPr lang="en-US" b="0" dirty="0" smtClean="0">
                <a:solidFill>
                  <a:schemeClr val="accent5"/>
                </a:solidFill>
              </a:rPr>
              <a:t>			$</a:t>
            </a:r>
            <a:r>
              <a:rPr lang="en-US" b="0" dirty="0">
                <a:solidFill>
                  <a:schemeClr val="accent5"/>
                </a:solidFill>
              </a:rPr>
              <a:t>64.1 million </a:t>
            </a:r>
          </a:p>
          <a:p>
            <a:pPr lvl="0" fontAlgn="base"/>
            <a:r>
              <a:rPr lang="en-US" b="0" dirty="0">
                <a:solidFill>
                  <a:schemeClr val="accent5"/>
                </a:solidFill>
              </a:rPr>
              <a:t>Local Services Coordination (CCEE): </a:t>
            </a:r>
            <a:r>
              <a:rPr lang="en-US" b="0" dirty="0" smtClean="0">
                <a:solidFill>
                  <a:schemeClr val="accent5"/>
                </a:solidFill>
              </a:rPr>
              <a:t>			                  $</a:t>
            </a:r>
            <a:r>
              <a:rPr lang="en-US" b="0" dirty="0">
                <a:solidFill>
                  <a:schemeClr val="accent5"/>
                </a:solidFill>
              </a:rPr>
              <a:t>18 million </a:t>
            </a:r>
          </a:p>
          <a:p>
            <a:pPr lvl="0" fontAlgn="base"/>
            <a:r>
              <a:rPr lang="en-US" b="0" dirty="0">
                <a:solidFill>
                  <a:schemeClr val="accent5"/>
                </a:solidFill>
              </a:rPr>
              <a:t>Computer Science Supplementary </a:t>
            </a:r>
            <a:r>
              <a:rPr lang="en-US" b="0" dirty="0" smtClean="0">
                <a:solidFill>
                  <a:schemeClr val="accent5"/>
                </a:solidFill>
              </a:rPr>
              <a:t>Incentive</a:t>
            </a:r>
            <a:r>
              <a:rPr lang="en-US" b="0" dirty="0">
                <a:solidFill>
                  <a:schemeClr val="accent5"/>
                </a:solidFill>
              </a:rPr>
              <a:t>: </a:t>
            </a:r>
            <a:r>
              <a:rPr lang="en-US" b="0" dirty="0" smtClean="0">
                <a:solidFill>
                  <a:schemeClr val="accent5"/>
                </a:solidFill>
              </a:rPr>
              <a:t>		                  $</a:t>
            </a:r>
            <a:r>
              <a:rPr lang="en-US" b="0" dirty="0">
                <a:solidFill>
                  <a:schemeClr val="accent5"/>
                </a:solidFill>
              </a:rPr>
              <a:t>15 million </a:t>
            </a:r>
          </a:p>
          <a:p>
            <a:pPr lvl="0" fontAlgn="base"/>
            <a:r>
              <a:rPr lang="en-US" b="0" dirty="0">
                <a:solidFill>
                  <a:schemeClr val="accent5"/>
                </a:solidFill>
              </a:rPr>
              <a:t>Online Resource Subscriptions for Schools: </a:t>
            </a:r>
            <a:r>
              <a:rPr lang="en-US" b="0" dirty="0" smtClean="0">
                <a:solidFill>
                  <a:schemeClr val="accent5"/>
                </a:solidFill>
              </a:rPr>
              <a:t>		                  $2.5 </a:t>
            </a:r>
            <a:r>
              <a:rPr lang="en-US" b="0" dirty="0">
                <a:solidFill>
                  <a:schemeClr val="accent5"/>
                </a:solidFill>
              </a:rPr>
              <a:t>million </a:t>
            </a:r>
          </a:p>
          <a:p>
            <a:pPr lvl="0" fontAlgn="base"/>
            <a:r>
              <a:rPr lang="en-US" b="0" dirty="0">
                <a:solidFill>
                  <a:schemeClr val="accent5"/>
                </a:solidFill>
              </a:rPr>
              <a:t>California College Guidance Initiative: </a:t>
            </a:r>
            <a:r>
              <a:rPr lang="en-US" b="0" dirty="0" smtClean="0">
                <a:solidFill>
                  <a:schemeClr val="accent5"/>
                </a:solidFill>
              </a:rPr>
              <a:t>			                  $</a:t>
            </a:r>
            <a:r>
              <a:rPr lang="en-US" b="0" dirty="0">
                <a:solidFill>
                  <a:schemeClr val="accent5"/>
                </a:solidFill>
              </a:rPr>
              <a:t>2.5 million </a:t>
            </a:r>
          </a:p>
          <a:p>
            <a:pPr lvl="0" fontAlgn="base"/>
            <a:r>
              <a:rPr lang="en-US" b="0" dirty="0">
                <a:solidFill>
                  <a:schemeClr val="accent5"/>
                </a:solidFill>
              </a:rPr>
              <a:t>Computer Science Resource Lead: </a:t>
            </a:r>
            <a:r>
              <a:rPr lang="en-US" b="0" dirty="0" smtClean="0">
                <a:solidFill>
                  <a:schemeClr val="accent5"/>
                </a:solidFill>
              </a:rPr>
              <a:t>			                  $</a:t>
            </a:r>
            <a:r>
              <a:rPr lang="en-US" b="0" dirty="0">
                <a:solidFill>
                  <a:schemeClr val="accent5"/>
                </a:solidFill>
              </a:rPr>
              <a:t>2.5 million </a:t>
            </a:r>
          </a:p>
          <a:p>
            <a:pPr lvl="0" fontAlgn="base"/>
            <a:r>
              <a:rPr lang="en-US" b="0" dirty="0">
                <a:solidFill>
                  <a:schemeClr val="accent5"/>
                </a:solidFill>
              </a:rPr>
              <a:t>School Climate Workgroup: </a:t>
            </a:r>
            <a:r>
              <a:rPr lang="en-US" b="0" dirty="0" smtClean="0">
                <a:solidFill>
                  <a:schemeClr val="accent5"/>
                </a:solidFill>
              </a:rPr>
              <a:t>				                  $</a:t>
            </a:r>
            <a:r>
              <a:rPr lang="en-US" b="0" dirty="0">
                <a:solidFill>
                  <a:schemeClr val="accent5"/>
                </a:solidFill>
              </a:rPr>
              <a:t>150,000 </a:t>
            </a:r>
          </a:p>
          <a:p>
            <a:pPr lvl="0" fontAlgn="base"/>
            <a:endParaRPr lang="en-US" b="0" dirty="0">
              <a:solidFill>
                <a:srgbClr val="760000"/>
              </a:solidFill>
            </a:endParaRPr>
          </a:p>
          <a:p>
            <a:pPr marL="0" indent="0" fontAlgn="base">
              <a:buNone/>
            </a:pPr>
            <a:endParaRPr lang="en-US" b="0" dirty="0">
              <a:solidFill>
                <a:srgbClr val="760000"/>
              </a:solidFill>
            </a:endParaRPr>
          </a:p>
          <a:p>
            <a:endParaRPr lang="en-US" b="0" dirty="0">
              <a:solidFill>
                <a:srgbClr val="760000"/>
              </a:solidFill>
            </a:endParaRPr>
          </a:p>
        </p:txBody>
      </p:sp>
    </p:spTree>
    <p:extLst>
      <p:ext uri="{BB962C8B-B14F-4D97-AF65-F5344CB8AC3E}">
        <p14:creationId xmlns:p14="http://schemas.microsoft.com/office/powerpoint/2010/main" val="217962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idx="4294967295"/>
          </p:nvPr>
        </p:nvSpPr>
        <p:spPr>
          <a:xfrm>
            <a:off x="646770" y="444500"/>
            <a:ext cx="7874929"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How Do Districts Make Staffing Decisions? </a:t>
            </a:r>
            <a:endParaRPr b="1" dirty="0">
              <a:solidFill>
                <a:schemeClr val="accent4"/>
              </a:solidFill>
            </a:endParaRPr>
          </a:p>
        </p:txBody>
      </p:sp>
      <p:sp>
        <p:nvSpPr>
          <p:cNvPr id="111" name="Google Shape;111;p21"/>
          <p:cNvSpPr txBox="1">
            <a:spLocks noGrp="1"/>
          </p:cNvSpPr>
          <p:nvPr>
            <p:ph type="body" idx="4294967295"/>
          </p:nvPr>
        </p:nvSpPr>
        <p:spPr>
          <a:xfrm>
            <a:off x="713678" y="1345581"/>
            <a:ext cx="7031735" cy="3507408"/>
          </a:xfrm>
          <a:prstGeom prst="rect">
            <a:avLst/>
          </a:prstGeom>
        </p:spPr>
        <p:txBody>
          <a:bodyPr spcFirstLastPara="1" wrap="square" lIns="91425" tIns="91425" rIns="91425" bIns="91425" anchor="t" anchorCtr="0">
            <a:noAutofit/>
          </a:bodyPr>
          <a:lstStyle/>
          <a:p>
            <a:pPr marL="457200" lvl="0" indent="-361950" algn="l" rtl="0">
              <a:lnSpc>
                <a:spcPct val="150000"/>
              </a:lnSpc>
              <a:spcBef>
                <a:spcPts val="0"/>
              </a:spcBef>
              <a:spcAft>
                <a:spcPts val="0"/>
              </a:spcAft>
              <a:buSzPts val="2100"/>
              <a:buFont typeface="Courier New" panose="02070309020205020404" pitchFamily="49" charset="0"/>
              <a:buChar char="o"/>
            </a:pPr>
            <a:r>
              <a:rPr lang="en" sz="2100" dirty="0">
                <a:solidFill>
                  <a:schemeClr val="accent5"/>
                </a:solidFill>
                <a:cs typeface="Calibri Light" panose="020F0302020204030204" pitchFamily="34" charset="0"/>
              </a:rPr>
              <a:t>Attempt to keep cuts as far from the classroom as </a:t>
            </a:r>
            <a:r>
              <a:rPr lang="en" sz="2100" dirty="0" smtClean="0">
                <a:solidFill>
                  <a:schemeClr val="accent5"/>
                </a:solidFill>
                <a:cs typeface="Calibri Light" panose="020F0302020204030204" pitchFamily="34" charset="0"/>
              </a:rPr>
              <a:t>possible</a:t>
            </a:r>
            <a:endParaRPr lang="en" dirty="0">
              <a:solidFill>
                <a:schemeClr val="accent5"/>
              </a:solidFill>
              <a:cs typeface="Calibri Light" panose="020F0302020204030204" pitchFamily="34" charset="0"/>
            </a:endParaRPr>
          </a:p>
          <a:p>
            <a:pPr marL="457200" lvl="0" indent="-361950" algn="l" rtl="0">
              <a:lnSpc>
                <a:spcPct val="150000"/>
              </a:lnSpc>
              <a:spcBef>
                <a:spcPts val="0"/>
              </a:spcBef>
              <a:spcAft>
                <a:spcPts val="0"/>
              </a:spcAft>
              <a:buSzPts val="2100"/>
              <a:buFont typeface="Courier New" panose="02070309020205020404" pitchFamily="49" charset="0"/>
              <a:buChar char="o"/>
            </a:pPr>
            <a:r>
              <a:rPr lang="en" sz="2100" dirty="0" smtClean="0">
                <a:solidFill>
                  <a:schemeClr val="accent5"/>
                </a:solidFill>
                <a:cs typeface="Calibri Light" panose="020F0302020204030204" pitchFamily="34" charset="0"/>
              </a:rPr>
              <a:t>Evaluate </a:t>
            </a:r>
            <a:r>
              <a:rPr lang="en" sz="2100" dirty="0">
                <a:solidFill>
                  <a:schemeClr val="accent5"/>
                </a:solidFill>
                <a:cs typeface="Calibri Light" panose="020F0302020204030204" pitchFamily="34" charset="0"/>
              </a:rPr>
              <a:t>“Value Added” positions for district </a:t>
            </a:r>
            <a:r>
              <a:rPr lang="en" sz="2100" dirty="0" smtClean="0">
                <a:solidFill>
                  <a:schemeClr val="accent5"/>
                </a:solidFill>
                <a:cs typeface="Calibri Light" panose="020F0302020204030204" pitchFamily="34" charset="0"/>
              </a:rPr>
              <a:t>mission</a:t>
            </a:r>
          </a:p>
          <a:p>
            <a:pPr marL="457200" lvl="0" indent="-361950" algn="l" rtl="0">
              <a:lnSpc>
                <a:spcPct val="150000"/>
              </a:lnSpc>
              <a:spcBef>
                <a:spcPts val="0"/>
              </a:spcBef>
              <a:spcAft>
                <a:spcPts val="0"/>
              </a:spcAft>
              <a:buSzPts val="2100"/>
              <a:buFont typeface="Courier New" panose="02070309020205020404" pitchFamily="49" charset="0"/>
              <a:buChar char="o"/>
            </a:pPr>
            <a:r>
              <a:rPr lang="en" sz="2100" dirty="0" smtClean="0">
                <a:solidFill>
                  <a:schemeClr val="accent5"/>
                </a:solidFill>
                <a:cs typeface="Calibri Light" panose="020F0302020204030204" pitchFamily="34" charset="0"/>
              </a:rPr>
              <a:t>Measure </a:t>
            </a:r>
            <a:r>
              <a:rPr lang="en" sz="2100" dirty="0">
                <a:solidFill>
                  <a:schemeClr val="accent5"/>
                </a:solidFill>
                <a:cs typeface="Calibri Light" panose="020F0302020204030204" pitchFamily="34" charset="0"/>
              </a:rPr>
              <a:t>impact of decreasing or eliminating particular job functions (Layoffs</a:t>
            </a:r>
            <a:r>
              <a:rPr lang="en" sz="2100" dirty="0" smtClean="0">
                <a:solidFill>
                  <a:schemeClr val="accent5"/>
                </a:solidFill>
                <a:cs typeface="Calibri Light" panose="020F0302020204030204" pitchFamily="34" charset="0"/>
              </a:rPr>
              <a:t>?)</a:t>
            </a:r>
            <a:endParaRPr lang="en" dirty="0">
              <a:solidFill>
                <a:schemeClr val="accent5"/>
              </a:solidFill>
              <a:cs typeface="Calibri Light" panose="020F0302020204030204" pitchFamily="34" charset="0"/>
            </a:endParaRPr>
          </a:p>
          <a:p>
            <a:pPr marL="457200" lvl="0" indent="-361950" algn="l" rtl="0">
              <a:lnSpc>
                <a:spcPct val="150000"/>
              </a:lnSpc>
              <a:spcBef>
                <a:spcPts val="0"/>
              </a:spcBef>
              <a:spcAft>
                <a:spcPts val="0"/>
              </a:spcAft>
              <a:buSzPts val="2100"/>
              <a:buFont typeface="Courier New" panose="02070309020205020404" pitchFamily="49" charset="0"/>
              <a:buChar char="o"/>
            </a:pPr>
            <a:r>
              <a:rPr lang="en" sz="2100" dirty="0" smtClean="0">
                <a:solidFill>
                  <a:schemeClr val="accent5"/>
                </a:solidFill>
                <a:cs typeface="Calibri Light" panose="020F0302020204030204" pitchFamily="34" charset="0"/>
              </a:rPr>
              <a:t>Negotiate </a:t>
            </a:r>
            <a:r>
              <a:rPr lang="en" sz="2100" dirty="0">
                <a:solidFill>
                  <a:schemeClr val="accent5"/>
                </a:solidFill>
                <a:cs typeface="Calibri Light" panose="020F0302020204030204" pitchFamily="34" charset="0"/>
              </a:rPr>
              <a:t>with Labor Unions (Certificated and </a:t>
            </a:r>
            <a:r>
              <a:rPr lang="en" sz="2100" dirty="0" smtClean="0">
                <a:solidFill>
                  <a:schemeClr val="accent5"/>
                </a:solidFill>
                <a:cs typeface="Calibri Light" panose="020F0302020204030204" pitchFamily="34" charset="0"/>
              </a:rPr>
              <a:t>Classified)</a:t>
            </a:r>
            <a:endParaRPr lang="en" dirty="0">
              <a:solidFill>
                <a:schemeClr val="accent5"/>
              </a:solidFill>
              <a:cs typeface="Calibri Light" panose="020F0302020204030204" pitchFamily="34" charset="0"/>
            </a:endParaRPr>
          </a:p>
          <a:p>
            <a:pPr marL="457200" lvl="0" indent="-361950" algn="l" rtl="0">
              <a:lnSpc>
                <a:spcPct val="150000"/>
              </a:lnSpc>
              <a:spcBef>
                <a:spcPts val="0"/>
              </a:spcBef>
              <a:spcAft>
                <a:spcPts val="0"/>
              </a:spcAft>
              <a:buSzPts val="2100"/>
              <a:buFont typeface="Courier New" panose="02070309020205020404" pitchFamily="49" charset="0"/>
              <a:buChar char="o"/>
            </a:pPr>
            <a:r>
              <a:rPr lang="en" sz="2100" dirty="0" smtClean="0">
                <a:solidFill>
                  <a:schemeClr val="accent5"/>
                </a:solidFill>
                <a:cs typeface="Calibri Light" panose="020F0302020204030204" pitchFamily="34" charset="0"/>
              </a:rPr>
              <a:t>Reduction </a:t>
            </a:r>
            <a:r>
              <a:rPr lang="en" sz="2100" dirty="0">
                <a:solidFill>
                  <a:schemeClr val="accent5"/>
                </a:solidFill>
                <a:cs typeface="Calibri Light" panose="020F0302020204030204" pitchFamily="34" charset="0"/>
              </a:rPr>
              <a:t>in Force</a:t>
            </a:r>
            <a:endParaRPr sz="2100" dirty="0">
              <a:solidFill>
                <a:schemeClr val="accent5"/>
              </a:solidFill>
              <a:cs typeface="Calibri Light" panose="020F0302020204030204" pitchFamily="34" charset="0"/>
            </a:endParaRPr>
          </a:p>
          <a:p>
            <a:pPr marL="0" lvl="0" indent="0" algn="l" rtl="0">
              <a:spcBef>
                <a:spcPts val="1600"/>
              </a:spcBef>
              <a:spcAft>
                <a:spcPts val="1600"/>
              </a:spcAft>
              <a:buNone/>
            </a:pPr>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idx="4294967295"/>
          </p:nvPr>
        </p:nvSpPr>
        <p:spPr>
          <a:xfrm>
            <a:off x="431180" y="444500"/>
            <a:ext cx="809052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STEP 1 : Needs Assessment</a:t>
            </a:r>
            <a:endParaRPr b="1" dirty="0">
              <a:solidFill>
                <a:schemeClr val="accent4"/>
              </a:solidFill>
            </a:endParaRPr>
          </a:p>
        </p:txBody>
      </p:sp>
      <p:sp>
        <p:nvSpPr>
          <p:cNvPr id="117" name="Google Shape;117;p22"/>
          <p:cNvSpPr txBox="1">
            <a:spLocks noGrp="1"/>
          </p:cNvSpPr>
          <p:nvPr>
            <p:ph type="body" idx="4294967295"/>
          </p:nvPr>
        </p:nvSpPr>
        <p:spPr>
          <a:xfrm>
            <a:off x="490654" y="1096963"/>
            <a:ext cx="7173951" cy="3192462"/>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urier New" panose="02070309020205020404" pitchFamily="49" charset="0"/>
              <a:buChar char="o"/>
            </a:pPr>
            <a:r>
              <a:rPr lang="en" dirty="0">
                <a:solidFill>
                  <a:schemeClr val="accent5"/>
                </a:solidFill>
              </a:rPr>
              <a:t>Understand the current state of students, teachers and </a:t>
            </a:r>
            <a:r>
              <a:rPr lang="en" dirty="0" smtClean="0">
                <a:solidFill>
                  <a:schemeClr val="accent5"/>
                </a:solidFill>
              </a:rPr>
              <a:t>families</a:t>
            </a:r>
            <a:endParaRPr lang="en" dirty="0">
              <a:solidFill>
                <a:schemeClr val="accent5"/>
              </a:solidFill>
            </a:endParaRPr>
          </a:p>
          <a:p>
            <a:pPr marL="457200" lvl="0" indent="-342900" algn="l" rtl="0">
              <a:spcBef>
                <a:spcPts val="0"/>
              </a:spcBef>
              <a:spcAft>
                <a:spcPts val="0"/>
              </a:spcAft>
              <a:buSzPts val="1800"/>
              <a:buFont typeface="Courier New" panose="02070309020205020404" pitchFamily="49" charset="0"/>
              <a:buChar char="o"/>
            </a:pPr>
            <a:r>
              <a:rPr lang="en" dirty="0" smtClean="0">
                <a:solidFill>
                  <a:schemeClr val="accent5"/>
                </a:solidFill>
              </a:rPr>
              <a:t>Identify </a:t>
            </a:r>
            <a:r>
              <a:rPr lang="en" dirty="0">
                <a:solidFill>
                  <a:schemeClr val="accent5"/>
                </a:solidFill>
              </a:rPr>
              <a:t>strengths, areas of growth and gaps </a:t>
            </a:r>
          </a:p>
          <a:p>
            <a:pPr marL="457200" lvl="0" indent="-342900" algn="l" rtl="0">
              <a:spcBef>
                <a:spcPts val="0"/>
              </a:spcBef>
              <a:spcAft>
                <a:spcPts val="0"/>
              </a:spcAft>
              <a:buSzPts val="1800"/>
              <a:buFont typeface="Courier New" panose="02070309020205020404" pitchFamily="49" charset="0"/>
              <a:buChar char="o"/>
            </a:pPr>
            <a:r>
              <a:rPr lang="en" dirty="0" smtClean="0">
                <a:solidFill>
                  <a:schemeClr val="accent5"/>
                </a:solidFill>
              </a:rPr>
              <a:t>Help </a:t>
            </a:r>
            <a:r>
              <a:rPr lang="en" dirty="0">
                <a:solidFill>
                  <a:schemeClr val="accent5"/>
                </a:solidFill>
              </a:rPr>
              <a:t>develop action plans and SMART goals for the upcoming school year for classroom lessons, small </a:t>
            </a:r>
            <a:r>
              <a:rPr lang="en" dirty="0" smtClean="0">
                <a:solidFill>
                  <a:schemeClr val="accent5"/>
                </a:solidFill>
              </a:rPr>
              <a:t>groups</a:t>
            </a:r>
            <a:endParaRPr lang="en" dirty="0">
              <a:solidFill>
                <a:schemeClr val="accent5"/>
              </a:solidFill>
            </a:endParaRPr>
          </a:p>
          <a:p>
            <a:pPr marL="457200" lvl="0" indent="-342900" algn="l" rtl="0">
              <a:spcBef>
                <a:spcPts val="0"/>
              </a:spcBef>
              <a:spcAft>
                <a:spcPts val="0"/>
              </a:spcAft>
              <a:buSzPts val="1800"/>
              <a:buFont typeface="Courier New" panose="02070309020205020404" pitchFamily="49" charset="0"/>
              <a:buChar char="o"/>
            </a:pPr>
            <a:r>
              <a:rPr lang="en" dirty="0" smtClean="0">
                <a:solidFill>
                  <a:schemeClr val="accent5"/>
                </a:solidFill>
              </a:rPr>
              <a:t>Identify </a:t>
            </a:r>
            <a:r>
              <a:rPr lang="en" dirty="0">
                <a:solidFill>
                  <a:schemeClr val="accent5"/>
                </a:solidFill>
              </a:rPr>
              <a:t>individual or group students needs </a:t>
            </a:r>
          </a:p>
          <a:p>
            <a:pPr marL="457200" lvl="0" indent="-342900" algn="l" rtl="0">
              <a:spcBef>
                <a:spcPts val="0"/>
              </a:spcBef>
              <a:spcAft>
                <a:spcPts val="0"/>
              </a:spcAft>
              <a:buSzPts val="1800"/>
              <a:buFont typeface="Courier New" panose="02070309020205020404" pitchFamily="49" charset="0"/>
              <a:buChar char="o"/>
            </a:pPr>
            <a:r>
              <a:rPr lang="en" dirty="0" smtClean="0">
                <a:solidFill>
                  <a:schemeClr val="accent5"/>
                </a:solidFill>
              </a:rPr>
              <a:t>Gather </a:t>
            </a:r>
            <a:r>
              <a:rPr lang="en" dirty="0">
                <a:solidFill>
                  <a:schemeClr val="accent5"/>
                </a:solidFill>
              </a:rPr>
              <a:t>data beneficial to school or programs such as but not limited to (Athletics, ASB, Clubs, Mental Health Providers, agencies, admin, SpEd, AVID, Homeless, Foster Youth, etc). </a:t>
            </a:r>
            <a:endParaRPr dirty="0">
              <a:solidFill>
                <a:schemeClr val="accent5"/>
              </a:solidFill>
            </a:endParaRPr>
          </a:p>
        </p:txBody>
      </p:sp>
      <p:pic>
        <p:nvPicPr>
          <p:cNvPr id="118" name="Google Shape;118;p22"/>
          <p:cNvPicPr preferRelativeResize="0"/>
          <p:nvPr/>
        </p:nvPicPr>
        <p:blipFill>
          <a:blip r:embed="rId3">
            <a:alphaModFix/>
          </a:blip>
          <a:stretch>
            <a:fillRect/>
          </a:stretch>
        </p:blipFill>
        <p:spPr>
          <a:xfrm>
            <a:off x="6943492" y="3836020"/>
            <a:ext cx="1928455" cy="117459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idx="4294967295"/>
          </p:nvPr>
        </p:nvSpPr>
        <p:spPr>
          <a:xfrm>
            <a:off x="267628" y="444500"/>
            <a:ext cx="8254071"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Helpful Considerations</a:t>
            </a:r>
            <a:endParaRPr b="1" dirty="0">
              <a:solidFill>
                <a:schemeClr val="accent4"/>
              </a:solidFill>
            </a:endParaRPr>
          </a:p>
        </p:txBody>
      </p:sp>
      <p:sp>
        <p:nvSpPr>
          <p:cNvPr id="124" name="Google Shape;124;p23"/>
          <p:cNvSpPr txBox="1">
            <a:spLocks noGrp="1"/>
          </p:cNvSpPr>
          <p:nvPr>
            <p:ph type="body" idx="4294967295"/>
          </p:nvPr>
        </p:nvSpPr>
        <p:spPr>
          <a:xfrm>
            <a:off x="386576" y="1367883"/>
            <a:ext cx="8135124" cy="32009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chemeClr val="accent5"/>
                </a:solidFill>
              </a:rPr>
              <a:t>Who is your target audience?</a:t>
            </a:r>
            <a:endParaRPr i="1" dirty="0">
              <a:solidFill>
                <a:schemeClr val="accent5"/>
              </a:solidFill>
            </a:endParaRPr>
          </a:p>
          <a:p>
            <a:pPr marL="0" lvl="0" indent="0" algn="l" rtl="0">
              <a:spcBef>
                <a:spcPts val="1600"/>
              </a:spcBef>
              <a:spcAft>
                <a:spcPts val="0"/>
              </a:spcAft>
              <a:buNone/>
            </a:pPr>
            <a:r>
              <a:rPr lang="en" i="1" dirty="0">
                <a:solidFill>
                  <a:schemeClr val="accent5"/>
                </a:solidFill>
              </a:rPr>
              <a:t>What information do you want to know about them?</a:t>
            </a:r>
            <a:endParaRPr i="1" dirty="0">
              <a:solidFill>
                <a:schemeClr val="accent5"/>
              </a:solidFill>
            </a:endParaRPr>
          </a:p>
          <a:p>
            <a:pPr marL="0" lvl="0" indent="0" algn="l" rtl="0">
              <a:spcBef>
                <a:spcPts val="1600"/>
              </a:spcBef>
              <a:spcAft>
                <a:spcPts val="0"/>
              </a:spcAft>
              <a:buNone/>
            </a:pPr>
            <a:r>
              <a:rPr lang="en" i="1" dirty="0">
                <a:solidFill>
                  <a:schemeClr val="accent5"/>
                </a:solidFill>
              </a:rPr>
              <a:t>Why are you asking this particular question?</a:t>
            </a:r>
            <a:endParaRPr i="1" dirty="0">
              <a:solidFill>
                <a:schemeClr val="accent5"/>
              </a:solidFill>
            </a:endParaRPr>
          </a:p>
          <a:p>
            <a:pPr marL="0" lvl="0" indent="0" algn="l" rtl="0">
              <a:spcBef>
                <a:spcPts val="1600"/>
              </a:spcBef>
              <a:spcAft>
                <a:spcPts val="0"/>
              </a:spcAft>
              <a:buNone/>
            </a:pPr>
            <a:r>
              <a:rPr lang="en" i="1" dirty="0">
                <a:solidFill>
                  <a:schemeClr val="accent5"/>
                </a:solidFill>
              </a:rPr>
              <a:t>How will you collect data?</a:t>
            </a:r>
            <a:endParaRPr i="1" dirty="0">
              <a:solidFill>
                <a:schemeClr val="accent5"/>
              </a:solidFill>
            </a:endParaRPr>
          </a:p>
          <a:p>
            <a:pPr marL="0" lvl="0" indent="0" algn="l" rtl="0">
              <a:spcBef>
                <a:spcPts val="1600"/>
              </a:spcBef>
              <a:spcAft>
                <a:spcPts val="0"/>
              </a:spcAft>
              <a:buNone/>
            </a:pPr>
            <a:r>
              <a:rPr lang="en" i="1" dirty="0">
                <a:solidFill>
                  <a:schemeClr val="accent5"/>
                </a:solidFill>
              </a:rPr>
              <a:t>How will you use this data strategically?</a:t>
            </a:r>
            <a:endParaRPr i="1" dirty="0">
              <a:solidFill>
                <a:schemeClr val="accent5"/>
              </a:solidFill>
            </a:endParaRPr>
          </a:p>
          <a:p>
            <a:pPr marL="0" lvl="0" indent="0" algn="l" rtl="0">
              <a:spcBef>
                <a:spcPts val="1600"/>
              </a:spcBef>
              <a:spcAft>
                <a:spcPts val="1600"/>
              </a:spcAft>
              <a:buNone/>
            </a:pPr>
            <a:r>
              <a:rPr lang="en" i="1" dirty="0">
                <a:solidFill>
                  <a:schemeClr val="accent5"/>
                </a:solidFill>
              </a:rPr>
              <a:t>Who might you share this data with?</a:t>
            </a:r>
            <a:endParaRPr i="1" dirty="0">
              <a:solidFill>
                <a:schemeClr val="accent5"/>
              </a:solidFill>
            </a:endParaRPr>
          </a:p>
        </p:txBody>
      </p:sp>
      <p:pic>
        <p:nvPicPr>
          <p:cNvPr id="125" name="Google Shape;125;p23"/>
          <p:cNvPicPr preferRelativeResize="0"/>
          <p:nvPr/>
        </p:nvPicPr>
        <p:blipFill>
          <a:blip r:embed="rId3">
            <a:alphaModFix/>
          </a:blip>
          <a:stretch>
            <a:fillRect/>
          </a:stretch>
        </p:blipFill>
        <p:spPr>
          <a:xfrm>
            <a:off x="5912787" y="2558030"/>
            <a:ext cx="3066200" cy="2119175"/>
          </a:xfrm>
          <a:prstGeom prst="rect">
            <a:avLst/>
          </a:prstGeom>
          <a:noFill/>
          <a:ln>
            <a:noFill/>
          </a:ln>
        </p:spPr>
      </p:pic>
      <p:pic>
        <p:nvPicPr>
          <p:cNvPr id="126" name="Google Shape;126;p23"/>
          <p:cNvPicPr preferRelativeResize="0"/>
          <p:nvPr/>
        </p:nvPicPr>
        <p:blipFill>
          <a:blip r:embed="rId4">
            <a:alphaModFix/>
          </a:blip>
          <a:stretch>
            <a:fillRect/>
          </a:stretch>
        </p:blipFill>
        <p:spPr>
          <a:xfrm>
            <a:off x="6528692" y="580802"/>
            <a:ext cx="2384528" cy="151225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idx="4294967295"/>
          </p:nvPr>
        </p:nvSpPr>
        <p:spPr>
          <a:xfrm>
            <a:off x="356839" y="254000"/>
            <a:ext cx="844519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Determine Questions &amp; Distribution Framework</a:t>
            </a:r>
            <a:endParaRPr b="1" dirty="0">
              <a:solidFill>
                <a:schemeClr val="accent4"/>
              </a:solidFill>
            </a:endParaRPr>
          </a:p>
        </p:txBody>
      </p:sp>
      <p:sp>
        <p:nvSpPr>
          <p:cNvPr id="132" name="Google Shape;132;p24"/>
          <p:cNvSpPr txBox="1">
            <a:spLocks noGrp="1"/>
          </p:cNvSpPr>
          <p:nvPr>
            <p:ph type="body" idx="4294967295"/>
          </p:nvPr>
        </p:nvSpPr>
        <p:spPr>
          <a:xfrm>
            <a:off x="200722" y="743414"/>
            <a:ext cx="5428553" cy="417942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smtClean="0">
                <a:solidFill>
                  <a:schemeClr val="accent5"/>
                </a:solidFill>
              </a:rPr>
              <a:t>GET </a:t>
            </a:r>
            <a:r>
              <a:rPr lang="en" sz="1600" dirty="0">
                <a:solidFill>
                  <a:schemeClr val="accent5"/>
                </a:solidFill>
              </a:rPr>
              <a:t>CREATIVE! HAVE A PLAN! </a:t>
            </a:r>
            <a:endParaRPr sz="1600" dirty="0">
              <a:solidFill>
                <a:schemeClr val="accent5"/>
              </a:solidFill>
            </a:endParaRPr>
          </a:p>
          <a:p>
            <a:pPr marL="457200" lvl="0" indent="-304800" algn="l" rtl="0">
              <a:spcBef>
                <a:spcPts val="1600"/>
              </a:spcBef>
              <a:spcAft>
                <a:spcPts val="0"/>
              </a:spcAft>
              <a:buClr>
                <a:srgbClr val="EFEFEF"/>
              </a:buClr>
              <a:buSzPts val="1200"/>
              <a:buChar char="●"/>
            </a:pPr>
            <a:r>
              <a:rPr lang="en" sz="1600" dirty="0">
                <a:solidFill>
                  <a:schemeClr val="accent5"/>
                </a:solidFill>
              </a:rPr>
              <a:t>Perception Questions = Likert Scale (1-10) </a:t>
            </a:r>
            <a:endParaRPr sz="1600" dirty="0">
              <a:solidFill>
                <a:schemeClr val="accent5"/>
              </a:solidFill>
            </a:endParaRPr>
          </a:p>
          <a:p>
            <a:pPr marL="914400" lvl="1" indent="-304800" algn="l" rtl="0">
              <a:spcBef>
                <a:spcPts val="0"/>
              </a:spcBef>
              <a:spcAft>
                <a:spcPts val="0"/>
              </a:spcAft>
              <a:buClr>
                <a:srgbClr val="EFEFEF"/>
              </a:buClr>
              <a:buSzPts val="1200"/>
              <a:buChar char="○"/>
            </a:pPr>
            <a:r>
              <a:rPr lang="en" sz="1600" dirty="0">
                <a:solidFill>
                  <a:schemeClr val="accent5"/>
                </a:solidFill>
              </a:rPr>
              <a:t>I FEEL, I THINK, I BELIEVE, I KNOW, I CAN </a:t>
            </a:r>
            <a:endParaRPr sz="1600" dirty="0" smtClean="0">
              <a:solidFill>
                <a:schemeClr val="accent5"/>
              </a:solidFill>
            </a:endParaRPr>
          </a:p>
          <a:p>
            <a:pPr marL="457200" lvl="0" indent="-304800" algn="l" rtl="0">
              <a:spcBef>
                <a:spcPts val="0"/>
              </a:spcBef>
              <a:spcAft>
                <a:spcPts val="0"/>
              </a:spcAft>
              <a:buClr>
                <a:srgbClr val="EFEFEF"/>
              </a:buClr>
              <a:buSzPts val="1200"/>
              <a:buChar char="●"/>
            </a:pPr>
            <a:r>
              <a:rPr lang="en" sz="1600" dirty="0">
                <a:solidFill>
                  <a:schemeClr val="accent5"/>
                </a:solidFill>
              </a:rPr>
              <a:t>Ask students to fill out needs assessment during the initial classroom visit in the FALL or during registration in the spring for next year planning </a:t>
            </a:r>
            <a:endParaRPr sz="1600" dirty="0">
              <a:solidFill>
                <a:schemeClr val="accent5"/>
              </a:solidFill>
            </a:endParaRPr>
          </a:p>
          <a:p>
            <a:pPr marL="457200" lvl="0" indent="-304800" algn="l" rtl="0">
              <a:spcBef>
                <a:spcPts val="0"/>
              </a:spcBef>
              <a:spcAft>
                <a:spcPts val="0"/>
              </a:spcAft>
              <a:buClr>
                <a:srgbClr val="EFEFEF"/>
              </a:buClr>
              <a:buSzPts val="1200"/>
              <a:buChar char="●"/>
            </a:pPr>
            <a:r>
              <a:rPr lang="en" sz="1600" dirty="0" smtClean="0">
                <a:solidFill>
                  <a:schemeClr val="accent5"/>
                </a:solidFill>
              </a:rPr>
              <a:t>Have </a:t>
            </a:r>
            <a:r>
              <a:rPr lang="en" sz="1600" dirty="0">
                <a:solidFill>
                  <a:schemeClr val="accent5"/>
                </a:solidFill>
              </a:rPr>
              <a:t>incoming 9th graders fill out a needs assessment during 8th grade registration/orientation </a:t>
            </a:r>
            <a:endParaRPr sz="1600" dirty="0">
              <a:solidFill>
                <a:schemeClr val="accent5"/>
              </a:solidFill>
            </a:endParaRPr>
          </a:p>
          <a:p>
            <a:pPr marL="457200" lvl="0" indent="-304800" algn="l" rtl="0">
              <a:spcBef>
                <a:spcPts val="0"/>
              </a:spcBef>
              <a:spcAft>
                <a:spcPts val="0"/>
              </a:spcAft>
              <a:buClr>
                <a:srgbClr val="EFEFEF"/>
              </a:buClr>
              <a:buSzPts val="1200"/>
              <a:buChar char="●"/>
            </a:pPr>
            <a:r>
              <a:rPr lang="en" sz="1600" dirty="0">
                <a:solidFill>
                  <a:schemeClr val="accent5"/>
                </a:solidFill>
              </a:rPr>
              <a:t>Have PTA, ELAC, or other evening parent clubs/school organizations put the survey on their agenda and ask them to have parents fill it out (digitally &amp; electronically)</a:t>
            </a:r>
            <a:endParaRPr sz="1600" dirty="0">
              <a:solidFill>
                <a:schemeClr val="accent5"/>
              </a:solidFill>
            </a:endParaRPr>
          </a:p>
          <a:p>
            <a:pPr marL="457200" lvl="0" indent="-304800" algn="l" rtl="0">
              <a:spcBef>
                <a:spcPts val="0"/>
              </a:spcBef>
              <a:spcAft>
                <a:spcPts val="0"/>
              </a:spcAft>
              <a:buClr>
                <a:srgbClr val="EFEFEF"/>
              </a:buClr>
              <a:buSzPts val="1200"/>
              <a:buChar char="●"/>
            </a:pPr>
            <a:r>
              <a:rPr lang="en" sz="1600" dirty="0">
                <a:solidFill>
                  <a:schemeClr val="accent5"/>
                </a:solidFill>
              </a:rPr>
              <a:t>Always have paper copies for students/parents w/out WiFi or phones </a:t>
            </a:r>
            <a:endParaRPr sz="1600" dirty="0">
              <a:solidFill>
                <a:schemeClr val="accent5"/>
              </a:solidFill>
            </a:endParaRPr>
          </a:p>
          <a:p>
            <a:pPr marL="457200" lvl="0" indent="-304800" algn="l" rtl="0">
              <a:spcBef>
                <a:spcPts val="0"/>
              </a:spcBef>
              <a:spcAft>
                <a:spcPts val="0"/>
              </a:spcAft>
              <a:buClr>
                <a:srgbClr val="EFEFEF"/>
              </a:buClr>
              <a:buSzPts val="1200"/>
              <a:buChar char="●"/>
            </a:pPr>
            <a:r>
              <a:rPr lang="en" sz="1600" dirty="0">
                <a:solidFill>
                  <a:schemeClr val="accent5"/>
                </a:solidFill>
              </a:rPr>
              <a:t>Ask Club or Program Advisors to partner with you and have students fill out needs assessments for participation points. This data benefits them also! </a:t>
            </a:r>
            <a:endParaRPr sz="1600" dirty="0">
              <a:solidFill>
                <a:schemeClr val="accent5"/>
              </a:solidFill>
            </a:endParaRPr>
          </a:p>
          <a:p>
            <a:pPr marL="457200" lvl="0" indent="-304800" algn="l" rtl="0">
              <a:spcBef>
                <a:spcPts val="0"/>
              </a:spcBef>
              <a:spcAft>
                <a:spcPts val="0"/>
              </a:spcAft>
              <a:buClr>
                <a:srgbClr val="EFEFEF"/>
              </a:buClr>
              <a:buSzPts val="1200"/>
              <a:buChar char="●"/>
            </a:pPr>
            <a:r>
              <a:rPr lang="en" sz="1600" dirty="0">
                <a:solidFill>
                  <a:schemeClr val="accent5"/>
                </a:solidFill>
              </a:rPr>
              <a:t>Give incentives (first ten students to complete, random drawings, class with most participation ,etc) </a:t>
            </a:r>
            <a:endParaRPr sz="1600" dirty="0">
              <a:solidFill>
                <a:schemeClr val="accent5"/>
              </a:solidFill>
            </a:endParaRPr>
          </a:p>
        </p:txBody>
      </p:sp>
      <p:pic>
        <p:nvPicPr>
          <p:cNvPr id="133" name="Google Shape;133;p24"/>
          <p:cNvPicPr preferRelativeResize="0"/>
          <p:nvPr/>
        </p:nvPicPr>
        <p:blipFill>
          <a:blip r:embed="rId3">
            <a:alphaModFix/>
          </a:blip>
          <a:stretch>
            <a:fillRect/>
          </a:stretch>
        </p:blipFill>
        <p:spPr>
          <a:xfrm>
            <a:off x="6791829" y="1077312"/>
            <a:ext cx="1209900" cy="805600"/>
          </a:xfrm>
          <a:prstGeom prst="rect">
            <a:avLst/>
          </a:prstGeom>
          <a:noFill/>
          <a:ln>
            <a:noFill/>
          </a:ln>
        </p:spPr>
      </p:pic>
      <p:pic>
        <p:nvPicPr>
          <p:cNvPr id="134" name="Google Shape;134;p24"/>
          <p:cNvPicPr preferRelativeResize="0"/>
          <p:nvPr/>
        </p:nvPicPr>
        <p:blipFill>
          <a:blip r:embed="rId4">
            <a:alphaModFix/>
          </a:blip>
          <a:stretch>
            <a:fillRect/>
          </a:stretch>
        </p:blipFill>
        <p:spPr>
          <a:xfrm>
            <a:off x="5694557" y="2133137"/>
            <a:ext cx="3360744" cy="2432375"/>
          </a:xfrm>
          <a:prstGeom prst="rect">
            <a:avLst/>
          </a:prstGeom>
          <a:noFill/>
          <a:ln>
            <a:noFill/>
          </a:ln>
        </p:spPr>
      </p:pic>
      <p:sp>
        <p:nvSpPr>
          <p:cNvPr id="135" name="Google Shape;135;p24"/>
          <p:cNvSpPr txBox="1"/>
          <p:nvPr/>
        </p:nvSpPr>
        <p:spPr>
          <a:xfrm>
            <a:off x="6846849" y="4615775"/>
            <a:ext cx="1154880" cy="37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5"/>
              </a:rPr>
              <a:t>ASCA Handout</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title" idx="4294967295"/>
          </p:nvPr>
        </p:nvSpPr>
        <p:spPr>
          <a:xfrm>
            <a:off x="289932" y="444500"/>
            <a:ext cx="8231768"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Sample Needs Assessments </a:t>
            </a:r>
            <a:endParaRPr b="1" dirty="0">
              <a:solidFill>
                <a:schemeClr val="accent4"/>
              </a:solidFill>
            </a:endParaRPr>
          </a:p>
        </p:txBody>
      </p:sp>
      <p:sp>
        <p:nvSpPr>
          <p:cNvPr id="141" name="Google Shape;141;p25"/>
          <p:cNvSpPr txBox="1">
            <a:spLocks noGrp="1"/>
          </p:cNvSpPr>
          <p:nvPr>
            <p:ph type="body" idx="4294967295"/>
          </p:nvPr>
        </p:nvSpPr>
        <p:spPr>
          <a:xfrm>
            <a:off x="289932" y="1152525"/>
            <a:ext cx="5348868" cy="34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accent5"/>
                </a:solidFill>
                <a:hlinkClick r:id="rId3"/>
              </a:rPr>
              <a:t>Needs Assessment to Use for Students During COVID-19</a:t>
            </a:r>
            <a:endParaRPr dirty="0">
              <a:solidFill>
                <a:schemeClr val="accent5"/>
              </a:solidFill>
            </a:endParaRPr>
          </a:p>
          <a:p>
            <a:pPr marL="0" lvl="0" indent="0" algn="l" rtl="0">
              <a:spcBef>
                <a:spcPts val="1600"/>
              </a:spcBef>
              <a:spcAft>
                <a:spcPts val="0"/>
              </a:spcAft>
              <a:buNone/>
            </a:pPr>
            <a:r>
              <a:rPr lang="en" u="sng" dirty="0">
                <a:solidFill>
                  <a:schemeClr val="accent5"/>
                </a:solidFill>
                <a:hlinkClick r:id="rId4"/>
              </a:rPr>
              <a:t>Needs Assessment to Use for Families During COVID-19</a:t>
            </a:r>
            <a:endParaRPr dirty="0">
              <a:solidFill>
                <a:schemeClr val="accent5"/>
              </a:solidFill>
            </a:endParaRPr>
          </a:p>
          <a:p>
            <a:pPr marL="0" lvl="0" indent="0" algn="l" rtl="0">
              <a:spcBef>
                <a:spcPts val="1600"/>
              </a:spcBef>
              <a:spcAft>
                <a:spcPts val="1600"/>
              </a:spcAft>
              <a:buNone/>
            </a:pPr>
            <a:endParaRPr dirty="0"/>
          </a:p>
        </p:txBody>
      </p:sp>
      <p:pic>
        <p:nvPicPr>
          <p:cNvPr id="142" name="Google Shape;142;p25"/>
          <p:cNvPicPr preferRelativeResize="0"/>
          <p:nvPr/>
        </p:nvPicPr>
        <p:blipFill>
          <a:blip r:embed="rId5">
            <a:alphaModFix/>
          </a:blip>
          <a:stretch>
            <a:fillRect/>
          </a:stretch>
        </p:blipFill>
        <p:spPr>
          <a:xfrm>
            <a:off x="5575975" y="1017725"/>
            <a:ext cx="3342565" cy="1851475"/>
          </a:xfrm>
          <a:prstGeom prst="rect">
            <a:avLst/>
          </a:prstGeom>
          <a:noFill/>
          <a:ln>
            <a:noFill/>
          </a:ln>
        </p:spPr>
      </p:pic>
      <p:pic>
        <p:nvPicPr>
          <p:cNvPr id="143" name="Google Shape;143;p25"/>
          <p:cNvPicPr preferRelativeResize="0"/>
          <p:nvPr/>
        </p:nvPicPr>
        <p:blipFill>
          <a:blip r:embed="rId6">
            <a:alphaModFix/>
          </a:blip>
          <a:stretch>
            <a:fillRect/>
          </a:stretch>
        </p:blipFill>
        <p:spPr>
          <a:xfrm>
            <a:off x="602400" y="2923475"/>
            <a:ext cx="3228200" cy="1969500"/>
          </a:xfrm>
          <a:prstGeom prst="rect">
            <a:avLst/>
          </a:prstGeom>
          <a:noFill/>
          <a:ln>
            <a:noFill/>
          </a:ln>
        </p:spPr>
      </p:pic>
      <p:pic>
        <p:nvPicPr>
          <p:cNvPr id="144" name="Google Shape;144;p25"/>
          <p:cNvPicPr preferRelativeResize="0"/>
          <p:nvPr/>
        </p:nvPicPr>
        <p:blipFill>
          <a:blip r:embed="rId7">
            <a:alphaModFix/>
          </a:blip>
          <a:stretch>
            <a:fillRect/>
          </a:stretch>
        </p:blipFill>
        <p:spPr>
          <a:xfrm>
            <a:off x="4434450" y="3062475"/>
            <a:ext cx="3711800" cy="19695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idx="4294967295"/>
          </p:nvPr>
        </p:nvSpPr>
        <p:spPr>
          <a:xfrm>
            <a:off x="312234" y="220663"/>
            <a:ext cx="8209466"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accent4"/>
                </a:solidFill>
              </a:rPr>
              <a:t>Have A Question Bank</a:t>
            </a:r>
            <a:endParaRPr b="1" dirty="0">
              <a:solidFill>
                <a:schemeClr val="accent4"/>
              </a:solidFill>
            </a:endParaRPr>
          </a:p>
        </p:txBody>
      </p:sp>
      <p:sp>
        <p:nvSpPr>
          <p:cNvPr id="150" name="Google Shape;150;p26"/>
          <p:cNvSpPr txBox="1">
            <a:spLocks noGrp="1"/>
          </p:cNvSpPr>
          <p:nvPr>
            <p:ph type="body" idx="4294967295"/>
          </p:nvPr>
        </p:nvSpPr>
        <p:spPr>
          <a:xfrm>
            <a:off x="364272" y="1152525"/>
            <a:ext cx="8157427" cy="34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chemeClr val="accent5"/>
                </a:solidFill>
              </a:rPr>
              <a:t>BENEFITS!</a:t>
            </a:r>
            <a:endParaRPr sz="2800" dirty="0">
              <a:solidFill>
                <a:schemeClr val="accent5"/>
              </a:solidFill>
            </a:endParaRPr>
          </a:p>
          <a:p>
            <a:pPr marL="457200" lvl="0" indent="-342900" algn="l" rtl="0">
              <a:spcBef>
                <a:spcPts val="1600"/>
              </a:spcBef>
              <a:spcAft>
                <a:spcPts val="0"/>
              </a:spcAft>
              <a:buClr>
                <a:srgbClr val="EFEFEF"/>
              </a:buClr>
              <a:buSzPts val="1800"/>
              <a:buChar char="●"/>
            </a:pPr>
            <a:r>
              <a:rPr lang="en" sz="2800" dirty="0">
                <a:solidFill>
                  <a:schemeClr val="accent5"/>
                </a:solidFill>
              </a:rPr>
              <a:t>Efficiency </a:t>
            </a:r>
            <a:endParaRPr sz="2800" dirty="0">
              <a:solidFill>
                <a:schemeClr val="accent5"/>
              </a:solidFill>
            </a:endParaRPr>
          </a:p>
          <a:p>
            <a:pPr marL="457200" lvl="0" indent="-342900" algn="l" rtl="0">
              <a:spcBef>
                <a:spcPts val="0"/>
              </a:spcBef>
              <a:spcAft>
                <a:spcPts val="0"/>
              </a:spcAft>
              <a:buClr>
                <a:srgbClr val="EFEFEF"/>
              </a:buClr>
              <a:buSzPts val="1800"/>
              <a:buChar char="●"/>
            </a:pPr>
            <a:r>
              <a:rPr lang="en" sz="2800" dirty="0">
                <a:solidFill>
                  <a:schemeClr val="accent5"/>
                </a:solidFill>
              </a:rPr>
              <a:t>Collaboration</a:t>
            </a:r>
            <a:endParaRPr sz="2800" dirty="0">
              <a:solidFill>
                <a:schemeClr val="accent5"/>
              </a:solidFill>
            </a:endParaRPr>
          </a:p>
          <a:p>
            <a:pPr marL="457200" lvl="0" indent="-342900" algn="l" rtl="0">
              <a:spcBef>
                <a:spcPts val="0"/>
              </a:spcBef>
              <a:spcAft>
                <a:spcPts val="0"/>
              </a:spcAft>
              <a:buClr>
                <a:srgbClr val="EFEFEF"/>
              </a:buClr>
              <a:buSzPts val="1800"/>
              <a:buChar char="●"/>
            </a:pPr>
            <a:r>
              <a:rPr lang="en" sz="2800" dirty="0">
                <a:solidFill>
                  <a:schemeClr val="accent5"/>
                </a:solidFill>
              </a:rPr>
              <a:t>Evaluation/Reflection</a:t>
            </a:r>
            <a:endParaRPr sz="2800" dirty="0">
              <a:solidFill>
                <a:schemeClr val="accent5"/>
              </a:solidFill>
            </a:endParaRPr>
          </a:p>
          <a:p>
            <a:pPr marL="457200" lvl="0" indent="-342900" algn="l" rtl="0">
              <a:spcBef>
                <a:spcPts val="0"/>
              </a:spcBef>
              <a:spcAft>
                <a:spcPts val="0"/>
              </a:spcAft>
              <a:buClr>
                <a:srgbClr val="EFEFEF"/>
              </a:buClr>
              <a:buSzPts val="1800"/>
              <a:buChar char="●"/>
            </a:pPr>
            <a:r>
              <a:rPr lang="en" sz="2800" dirty="0">
                <a:solidFill>
                  <a:schemeClr val="accent5"/>
                </a:solidFill>
              </a:rPr>
              <a:t>Question Enhancement </a:t>
            </a:r>
            <a:endParaRPr sz="2800" dirty="0">
              <a:solidFill>
                <a:schemeClr val="accent5"/>
              </a:solidFill>
            </a:endParaRPr>
          </a:p>
          <a:p>
            <a:pPr marL="0" lvl="0" indent="0" algn="l" rtl="0">
              <a:spcBef>
                <a:spcPts val="1600"/>
              </a:spcBef>
              <a:spcAft>
                <a:spcPts val="1600"/>
              </a:spcAft>
              <a:buClr>
                <a:schemeClr val="dk1"/>
              </a:buClr>
              <a:buSzPts val="1100"/>
              <a:buFont typeface="Arial"/>
              <a:buNone/>
            </a:pPr>
            <a:endParaRPr lang="en" u="sng" dirty="0" smtClean="0">
              <a:solidFill>
                <a:schemeClr val="hlink"/>
              </a:solidFill>
              <a:hlinkClick r:id="rId3"/>
            </a:endParaRPr>
          </a:p>
          <a:p>
            <a:pPr marL="0" lvl="0" indent="0" algn="l" rtl="0">
              <a:spcBef>
                <a:spcPts val="1600"/>
              </a:spcBef>
              <a:spcAft>
                <a:spcPts val="1600"/>
              </a:spcAft>
              <a:buClr>
                <a:schemeClr val="dk1"/>
              </a:buClr>
              <a:buSzPts val="1100"/>
              <a:buFont typeface="Arial"/>
              <a:buNone/>
            </a:pPr>
            <a:r>
              <a:rPr lang="en" u="sng" dirty="0" smtClean="0">
                <a:solidFill>
                  <a:schemeClr val="hlink"/>
                </a:solidFill>
                <a:hlinkClick r:id="rId3"/>
              </a:rPr>
              <a:t>RCOE </a:t>
            </a:r>
            <a:r>
              <a:rPr lang="en" u="sng" dirty="0">
                <a:solidFill>
                  <a:schemeClr val="hlink"/>
                </a:solidFill>
                <a:hlinkClick r:id="rId3"/>
              </a:rPr>
              <a:t>QUESTION BANK LINK</a:t>
            </a:r>
            <a:r>
              <a:rPr lang="en" dirty="0"/>
              <a:t> </a:t>
            </a:r>
            <a:endParaRPr dirty="0"/>
          </a:p>
        </p:txBody>
      </p:sp>
      <p:pic>
        <p:nvPicPr>
          <p:cNvPr id="151" name="Google Shape;151;p26"/>
          <p:cNvPicPr preferRelativeResize="0"/>
          <p:nvPr/>
        </p:nvPicPr>
        <p:blipFill>
          <a:blip r:embed="rId4">
            <a:alphaModFix/>
          </a:blip>
          <a:stretch>
            <a:fillRect/>
          </a:stretch>
        </p:blipFill>
        <p:spPr>
          <a:xfrm>
            <a:off x="6765073" y="3177076"/>
            <a:ext cx="2285999" cy="1385549"/>
          </a:xfrm>
          <a:prstGeom prst="rect">
            <a:avLst/>
          </a:prstGeom>
          <a:noFill/>
          <a:ln>
            <a:noFill/>
          </a:ln>
        </p:spPr>
      </p:pic>
      <p:pic>
        <p:nvPicPr>
          <p:cNvPr id="152" name="Google Shape;152;p26"/>
          <p:cNvPicPr preferRelativeResize="0"/>
          <p:nvPr/>
        </p:nvPicPr>
        <p:blipFill>
          <a:blip r:embed="rId5">
            <a:alphaModFix/>
          </a:blip>
          <a:stretch>
            <a:fillRect/>
          </a:stretch>
        </p:blipFill>
        <p:spPr>
          <a:xfrm>
            <a:off x="4442985" y="3458351"/>
            <a:ext cx="1987251" cy="1469249"/>
          </a:xfrm>
          <a:prstGeom prst="rect">
            <a:avLst/>
          </a:prstGeom>
          <a:noFill/>
          <a:ln>
            <a:noFill/>
          </a:ln>
        </p:spPr>
      </p:pic>
      <p:pic>
        <p:nvPicPr>
          <p:cNvPr id="153" name="Google Shape;153;p26"/>
          <p:cNvPicPr preferRelativeResize="0"/>
          <p:nvPr/>
        </p:nvPicPr>
        <p:blipFill>
          <a:blip r:embed="rId6">
            <a:alphaModFix/>
          </a:blip>
          <a:stretch>
            <a:fillRect/>
          </a:stretch>
        </p:blipFill>
        <p:spPr>
          <a:xfrm>
            <a:off x="4416967" y="1013000"/>
            <a:ext cx="4561281" cy="184767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idx="4294967295"/>
          </p:nvPr>
        </p:nvSpPr>
        <p:spPr>
          <a:xfrm>
            <a:off x="408878" y="187325"/>
            <a:ext cx="7965185" cy="8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Using Needs Assessments Results:                    Poly High School </a:t>
            </a:r>
            <a:endParaRPr b="1" dirty="0">
              <a:solidFill>
                <a:schemeClr val="accent4"/>
              </a:solidFill>
            </a:endParaRPr>
          </a:p>
        </p:txBody>
      </p:sp>
      <p:sp>
        <p:nvSpPr>
          <p:cNvPr id="159" name="Google Shape;159;p27"/>
          <p:cNvSpPr txBox="1">
            <a:spLocks noGrp="1"/>
          </p:cNvSpPr>
          <p:nvPr>
            <p:ph type="body" idx="4294967295"/>
          </p:nvPr>
        </p:nvSpPr>
        <p:spPr>
          <a:xfrm>
            <a:off x="156116" y="1557338"/>
            <a:ext cx="4757853" cy="3135762"/>
          </a:xfrm>
          <a:prstGeom prst="rect">
            <a:avLst/>
          </a:prstGeom>
        </p:spPr>
        <p:txBody>
          <a:bodyPr spcFirstLastPara="1" wrap="square" lIns="91425" tIns="91425" rIns="91425" bIns="91425" anchor="t" anchorCtr="0">
            <a:noAutofit/>
          </a:bodyPr>
          <a:lstStyle/>
          <a:p>
            <a:pPr marL="133350" lvl="0" indent="0" algn="l" rtl="0">
              <a:spcBef>
                <a:spcPts val="0"/>
              </a:spcBef>
              <a:spcAft>
                <a:spcPts val="0"/>
              </a:spcAft>
              <a:buClr>
                <a:srgbClr val="FFFFFF"/>
              </a:buClr>
              <a:buSzPts val="1500"/>
              <a:buNone/>
            </a:pPr>
            <a:r>
              <a:rPr lang="en" sz="1600" dirty="0">
                <a:solidFill>
                  <a:schemeClr val="accent5"/>
                </a:solidFill>
              </a:rPr>
              <a:t>Fall Needs Assessment = Baseline </a:t>
            </a:r>
            <a:r>
              <a:rPr lang="en" sz="1600" dirty="0" smtClean="0">
                <a:solidFill>
                  <a:schemeClr val="accent5"/>
                </a:solidFill>
              </a:rPr>
              <a:t>Data</a:t>
            </a:r>
            <a:r>
              <a:rPr lang="en" sz="1600" dirty="0">
                <a:solidFill>
                  <a:schemeClr val="accent5"/>
                </a:solidFill>
              </a:rPr>
              <a:t> </a:t>
            </a:r>
            <a:r>
              <a:rPr lang="en" sz="1600" dirty="0" smtClean="0">
                <a:solidFill>
                  <a:schemeClr val="accent5"/>
                </a:solidFill>
              </a:rPr>
              <a:t>Results </a:t>
            </a:r>
            <a:endParaRPr sz="1600" dirty="0">
              <a:solidFill>
                <a:schemeClr val="accent5"/>
              </a:solidFill>
            </a:endParaRPr>
          </a:p>
          <a:p>
            <a:pPr marL="914400" lvl="1" indent="-298450" algn="l" rtl="0">
              <a:spcBef>
                <a:spcPts val="0"/>
              </a:spcBef>
              <a:spcAft>
                <a:spcPts val="0"/>
              </a:spcAft>
              <a:buClr>
                <a:srgbClr val="FFFFFF"/>
              </a:buClr>
              <a:buSzPts val="1100"/>
              <a:buChar char="○"/>
            </a:pPr>
            <a:r>
              <a:rPr lang="en" sz="1600" dirty="0">
                <a:solidFill>
                  <a:schemeClr val="accent5"/>
                </a:solidFill>
              </a:rPr>
              <a:t>9th </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1% Depression</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5% Grief &amp; Loss</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11% Stress/Anxiety </a:t>
            </a:r>
            <a:endParaRPr sz="1600" dirty="0">
              <a:solidFill>
                <a:schemeClr val="accent5"/>
              </a:solidFill>
            </a:endParaRPr>
          </a:p>
          <a:p>
            <a:pPr marL="914400" lvl="1" indent="-298450" algn="l" rtl="0">
              <a:spcBef>
                <a:spcPts val="0"/>
              </a:spcBef>
              <a:spcAft>
                <a:spcPts val="0"/>
              </a:spcAft>
              <a:buClr>
                <a:srgbClr val="FFFFFF"/>
              </a:buClr>
              <a:buSzPts val="1100"/>
              <a:buChar char="○"/>
            </a:pPr>
            <a:r>
              <a:rPr lang="en" sz="1600" dirty="0">
                <a:solidFill>
                  <a:schemeClr val="accent5"/>
                </a:solidFill>
              </a:rPr>
              <a:t>10th</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18% Anxiety/Stress</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2% Drugs/Alcohol </a:t>
            </a:r>
            <a:endParaRPr sz="1600" dirty="0">
              <a:solidFill>
                <a:schemeClr val="accent5"/>
              </a:solidFill>
            </a:endParaRPr>
          </a:p>
          <a:p>
            <a:pPr marL="914400" lvl="1" indent="-298450" algn="l" rtl="0">
              <a:spcBef>
                <a:spcPts val="0"/>
              </a:spcBef>
              <a:spcAft>
                <a:spcPts val="0"/>
              </a:spcAft>
              <a:buClr>
                <a:srgbClr val="FFFFFF"/>
              </a:buClr>
              <a:buSzPts val="1100"/>
              <a:buChar char="○"/>
            </a:pPr>
            <a:r>
              <a:rPr lang="en" sz="1600" dirty="0">
                <a:solidFill>
                  <a:schemeClr val="accent5"/>
                </a:solidFill>
              </a:rPr>
              <a:t>11th</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26% Anxiety/Stress</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6% Anger Management </a:t>
            </a:r>
            <a:endParaRPr sz="1600" dirty="0">
              <a:solidFill>
                <a:schemeClr val="accent5"/>
              </a:solidFill>
            </a:endParaRPr>
          </a:p>
          <a:p>
            <a:pPr marL="914400" lvl="1" indent="-298450" algn="l" rtl="0">
              <a:spcBef>
                <a:spcPts val="0"/>
              </a:spcBef>
              <a:spcAft>
                <a:spcPts val="0"/>
              </a:spcAft>
              <a:buClr>
                <a:srgbClr val="FFFFFF"/>
              </a:buClr>
              <a:buSzPts val="1100"/>
              <a:buChar char="○"/>
            </a:pPr>
            <a:r>
              <a:rPr lang="en" sz="1600" dirty="0">
                <a:solidFill>
                  <a:schemeClr val="accent5"/>
                </a:solidFill>
              </a:rPr>
              <a:t>12th </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25% Anxiety/Stress </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50% First Generation </a:t>
            </a:r>
            <a:endParaRPr sz="1600" dirty="0">
              <a:solidFill>
                <a:schemeClr val="accent5"/>
              </a:solidFill>
            </a:endParaRPr>
          </a:p>
          <a:p>
            <a:pPr marL="1371600" lvl="2" indent="-298450" algn="l" rtl="0">
              <a:spcBef>
                <a:spcPts val="0"/>
              </a:spcBef>
              <a:spcAft>
                <a:spcPts val="0"/>
              </a:spcAft>
              <a:buClr>
                <a:srgbClr val="FFFFFF"/>
              </a:buClr>
              <a:buSzPts val="1100"/>
              <a:buChar char="■"/>
            </a:pPr>
            <a:r>
              <a:rPr lang="en" sz="1600" dirty="0">
                <a:solidFill>
                  <a:schemeClr val="accent5"/>
                </a:solidFill>
              </a:rPr>
              <a:t>20% Transition</a:t>
            </a:r>
            <a:endParaRPr sz="1600" dirty="0">
              <a:solidFill>
                <a:schemeClr val="accent5"/>
              </a:solidFill>
            </a:endParaRPr>
          </a:p>
          <a:p>
            <a:pPr marL="457200" lvl="0" indent="0" algn="l" rtl="0">
              <a:spcBef>
                <a:spcPts val="1600"/>
              </a:spcBef>
              <a:spcAft>
                <a:spcPts val="1600"/>
              </a:spcAft>
              <a:buNone/>
            </a:pPr>
            <a:endParaRPr dirty="0"/>
          </a:p>
        </p:txBody>
      </p:sp>
      <p:pic>
        <p:nvPicPr>
          <p:cNvPr id="160" name="Google Shape;160;p27" descr="Forms response chart. Question title: Are you interested in participating in small group counseling or workshops? If yes select which topic(s)  *LIMITED AVAILABILITY. Number of responses: 498 responses."/>
          <p:cNvPicPr preferRelativeResize="0"/>
          <p:nvPr/>
        </p:nvPicPr>
        <p:blipFill>
          <a:blip r:embed="rId3">
            <a:alphaModFix/>
          </a:blip>
          <a:stretch>
            <a:fillRect/>
          </a:stretch>
        </p:blipFill>
        <p:spPr>
          <a:xfrm>
            <a:off x="4913970" y="1557338"/>
            <a:ext cx="4149653" cy="2541337"/>
          </a:xfrm>
          <a:prstGeom prst="rect">
            <a:avLst/>
          </a:prstGeom>
          <a:noFill/>
          <a:ln>
            <a:noFill/>
          </a:ln>
        </p:spPr>
      </p:pic>
      <p:sp>
        <p:nvSpPr>
          <p:cNvPr id="161" name="Google Shape;161;p27"/>
          <p:cNvSpPr txBox="1"/>
          <p:nvPr/>
        </p:nvSpPr>
        <p:spPr>
          <a:xfrm>
            <a:off x="4473225" y="4223600"/>
            <a:ext cx="43437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accent5"/>
                </a:solidFill>
                <a:latin typeface="+mn-lt"/>
              </a:rPr>
              <a:t>Avg. of</a:t>
            </a:r>
            <a:r>
              <a:rPr lang="en" sz="2000" dirty="0">
                <a:solidFill>
                  <a:schemeClr val="accent5"/>
                </a:solidFill>
                <a:latin typeface="+mn-lt"/>
              </a:rPr>
              <a:t> </a:t>
            </a:r>
            <a:r>
              <a:rPr lang="en" sz="2300" dirty="0">
                <a:solidFill>
                  <a:schemeClr val="accent5"/>
                </a:solidFill>
                <a:latin typeface="+mn-lt"/>
              </a:rPr>
              <a:t>20% Stress/Anxiety</a:t>
            </a:r>
            <a:r>
              <a:rPr lang="en" sz="1700" dirty="0">
                <a:solidFill>
                  <a:schemeClr val="accent5"/>
                </a:solidFill>
                <a:latin typeface="+mn-lt"/>
              </a:rPr>
              <a:t> across all grades </a:t>
            </a:r>
            <a:endParaRPr sz="1700" dirty="0">
              <a:solidFill>
                <a:schemeClr val="accent5"/>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idx="4294967295"/>
          </p:nvPr>
        </p:nvSpPr>
        <p:spPr>
          <a:xfrm>
            <a:off x="237892" y="211138"/>
            <a:ext cx="4677533" cy="10461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chemeClr val="accent4"/>
                </a:solidFill>
              </a:rPr>
              <a:t>COVID-19 Needs Assessments </a:t>
            </a:r>
            <a:r>
              <a:rPr lang="en" sz="3200" b="1" dirty="0" smtClean="0">
                <a:solidFill>
                  <a:schemeClr val="accent4"/>
                </a:solidFill>
              </a:rPr>
              <a:t>Results:      Poly </a:t>
            </a:r>
            <a:r>
              <a:rPr lang="en" sz="3200" b="1" dirty="0">
                <a:solidFill>
                  <a:schemeClr val="accent4"/>
                </a:solidFill>
              </a:rPr>
              <a:t>High School </a:t>
            </a:r>
            <a:endParaRPr sz="3200" b="1" dirty="0">
              <a:solidFill>
                <a:schemeClr val="accent4"/>
              </a:solidFill>
            </a:endParaRPr>
          </a:p>
        </p:txBody>
      </p:sp>
      <p:sp>
        <p:nvSpPr>
          <p:cNvPr id="175" name="Google Shape;175;p29"/>
          <p:cNvSpPr txBox="1">
            <a:spLocks noGrp="1"/>
          </p:cNvSpPr>
          <p:nvPr>
            <p:ph type="body" idx="4294967295"/>
          </p:nvPr>
        </p:nvSpPr>
        <p:spPr>
          <a:xfrm>
            <a:off x="-156117" y="2007219"/>
            <a:ext cx="5151863" cy="3077543"/>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FFFFFF"/>
              </a:buClr>
              <a:buSzPts val="1500"/>
              <a:buChar char="●"/>
            </a:pPr>
            <a:r>
              <a:rPr lang="en" sz="1400" dirty="0">
                <a:solidFill>
                  <a:schemeClr val="accent5"/>
                </a:solidFill>
              </a:rPr>
              <a:t>Starting point for COVID-19 Needs </a:t>
            </a:r>
            <a:endParaRPr sz="1400" dirty="0">
              <a:solidFill>
                <a:schemeClr val="accent5"/>
              </a:solidFill>
            </a:endParaRPr>
          </a:p>
          <a:p>
            <a:pPr marL="914400" lvl="1" indent="-298450" algn="l" rtl="0">
              <a:spcBef>
                <a:spcPts val="0"/>
              </a:spcBef>
              <a:spcAft>
                <a:spcPts val="0"/>
              </a:spcAft>
              <a:buClr>
                <a:srgbClr val="FFFFFF"/>
              </a:buClr>
              <a:buSzPts val="1100"/>
              <a:buChar char="○"/>
            </a:pPr>
            <a:r>
              <a:rPr lang="en" sz="1400" dirty="0">
                <a:solidFill>
                  <a:schemeClr val="accent5"/>
                </a:solidFill>
              </a:rPr>
              <a:t>Shared information with Therapists/School Psychologists</a:t>
            </a:r>
            <a:endParaRPr sz="1400" dirty="0">
              <a:solidFill>
                <a:schemeClr val="accent5"/>
              </a:solidFill>
            </a:endParaRPr>
          </a:p>
          <a:p>
            <a:pPr marL="914400" lvl="1" indent="-298450" algn="l" rtl="0">
              <a:spcBef>
                <a:spcPts val="0"/>
              </a:spcBef>
              <a:spcAft>
                <a:spcPts val="0"/>
              </a:spcAft>
              <a:buClr>
                <a:srgbClr val="FFFFFF"/>
              </a:buClr>
              <a:buSzPts val="1100"/>
              <a:buChar char="○"/>
            </a:pPr>
            <a:r>
              <a:rPr lang="en" sz="1400" dirty="0">
                <a:solidFill>
                  <a:schemeClr val="accent5"/>
                </a:solidFill>
              </a:rPr>
              <a:t>Contacted students with mental health needs FIRST </a:t>
            </a:r>
            <a:endParaRPr sz="1400" dirty="0">
              <a:solidFill>
                <a:schemeClr val="accent5"/>
              </a:solidFill>
            </a:endParaRPr>
          </a:p>
          <a:p>
            <a:pPr marL="914400" lvl="1" indent="-298450" algn="l" rtl="0">
              <a:spcBef>
                <a:spcPts val="0"/>
              </a:spcBef>
              <a:spcAft>
                <a:spcPts val="0"/>
              </a:spcAft>
              <a:buClr>
                <a:srgbClr val="FFFFFF"/>
              </a:buClr>
              <a:buSzPts val="1100"/>
              <a:buChar char="○"/>
            </a:pPr>
            <a:r>
              <a:rPr lang="en" sz="1400" dirty="0">
                <a:solidFill>
                  <a:schemeClr val="accent5"/>
                </a:solidFill>
              </a:rPr>
              <a:t>Referred students who were in need of resources</a:t>
            </a:r>
            <a:endParaRPr sz="1400" dirty="0">
              <a:solidFill>
                <a:schemeClr val="accent5"/>
              </a:solidFill>
            </a:endParaRPr>
          </a:p>
          <a:p>
            <a:pPr marL="1371600" lvl="2" indent="-298450" algn="l" rtl="0">
              <a:spcBef>
                <a:spcPts val="0"/>
              </a:spcBef>
              <a:spcAft>
                <a:spcPts val="0"/>
              </a:spcAft>
              <a:buClr>
                <a:srgbClr val="FFFFFF"/>
              </a:buClr>
              <a:buSzPts val="1100"/>
              <a:buChar char="■"/>
            </a:pPr>
            <a:r>
              <a:rPr lang="en" sz="1400" dirty="0">
                <a:solidFill>
                  <a:schemeClr val="accent5"/>
                </a:solidFill>
              </a:rPr>
              <a:t>Computers</a:t>
            </a:r>
            <a:endParaRPr sz="1400" dirty="0">
              <a:solidFill>
                <a:schemeClr val="accent5"/>
              </a:solidFill>
            </a:endParaRPr>
          </a:p>
          <a:p>
            <a:pPr marL="1371600" lvl="2" indent="-298450" algn="l" rtl="0">
              <a:spcBef>
                <a:spcPts val="0"/>
              </a:spcBef>
              <a:spcAft>
                <a:spcPts val="0"/>
              </a:spcAft>
              <a:buClr>
                <a:srgbClr val="FFFFFF"/>
              </a:buClr>
              <a:buSzPts val="1100"/>
              <a:buChar char="■"/>
            </a:pPr>
            <a:r>
              <a:rPr lang="en" sz="1400" dirty="0">
                <a:solidFill>
                  <a:schemeClr val="accent5"/>
                </a:solidFill>
              </a:rPr>
              <a:t>Materials</a:t>
            </a:r>
            <a:endParaRPr sz="1400" dirty="0">
              <a:solidFill>
                <a:schemeClr val="accent5"/>
              </a:solidFill>
            </a:endParaRPr>
          </a:p>
          <a:p>
            <a:pPr marL="1371600" lvl="2" indent="-298450" algn="l" rtl="0">
              <a:spcBef>
                <a:spcPts val="0"/>
              </a:spcBef>
              <a:spcAft>
                <a:spcPts val="0"/>
              </a:spcAft>
              <a:buClr>
                <a:srgbClr val="FFFFFF"/>
              </a:buClr>
              <a:buSzPts val="1100"/>
              <a:buChar char="■"/>
            </a:pPr>
            <a:r>
              <a:rPr lang="en" sz="1400" dirty="0">
                <a:solidFill>
                  <a:schemeClr val="accent5"/>
                </a:solidFill>
              </a:rPr>
              <a:t>Food</a:t>
            </a:r>
            <a:endParaRPr sz="1400" dirty="0">
              <a:solidFill>
                <a:schemeClr val="accent5"/>
              </a:solidFill>
            </a:endParaRPr>
          </a:p>
          <a:p>
            <a:pPr marL="914400" lvl="1" indent="-298450" algn="l" rtl="0">
              <a:spcBef>
                <a:spcPts val="0"/>
              </a:spcBef>
              <a:spcAft>
                <a:spcPts val="0"/>
              </a:spcAft>
              <a:buClr>
                <a:srgbClr val="FFFFFF"/>
              </a:buClr>
              <a:buSzPts val="1100"/>
              <a:buChar char="○"/>
            </a:pPr>
            <a:r>
              <a:rPr lang="en" sz="1400" dirty="0">
                <a:solidFill>
                  <a:schemeClr val="accent5"/>
                </a:solidFill>
              </a:rPr>
              <a:t>Continued Group Counseling services</a:t>
            </a:r>
            <a:endParaRPr sz="1400" dirty="0">
              <a:solidFill>
                <a:schemeClr val="accent5"/>
              </a:solidFill>
            </a:endParaRPr>
          </a:p>
          <a:p>
            <a:pPr marL="914400" lvl="1" indent="-298450" algn="l" rtl="0">
              <a:spcBef>
                <a:spcPts val="0"/>
              </a:spcBef>
              <a:spcAft>
                <a:spcPts val="0"/>
              </a:spcAft>
              <a:buClr>
                <a:srgbClr val="FFFFFF"/>
              </a:buClr>
              <a:buSzPts val="1100"/>
              <a:buChar char="○"/>
            </a:pPr>
            <a:r>
              <a:rPr lang="en" sz="1400" dirty="0">
                <a:solidFill>
                  <a:schemeClr val="accent5"/>
                </a:solidFill>
              </a:rPr>
              <a:t>Offered virtual peer support check ins</a:t>
            </a:r>
            <a:endParaRPr sz="1400" dirty="0">
              <a:solidFill>
                <a:schemeClr val="accent5"/>
              </a:solidFill>
            </a:endParaRPr>
          </a:p>
          <a:p>
            <a:pPr marL="914400" lvl="1" indent="-298450" algn="l" rtl="0">
              <a:spcBef>
                <a:spcPts val="0"/>
              </a:spcBef>
              <a:spcAft>
                <a:spcPts val="0"/>
              </a:spcAft>
              <a:buClr>
                <a:srgbClr val="FFFFFF"/>
              </a:buClr>
              <a:buSzPts val="1100"/>
              <a:buChar char="○"/>
            </a:pPr>
            <a:r>
              <a:rPr lang="en" sz="1400" dirty="0">
                <a:solidFill>
                  <a:schemeClr val="accent5"/>
                </a:solidFill>
              </a:rPr>
              <a:t>Set up individual student check ins based on NEED and open ended questions </a:t>
            </a:r>
            <a:endParaRPr sz="1400" dirty="0">
              <a:solidFill>
                <a:schemeClr val="accent5"/>
              </a:solidFill>
            </a:endParaRPr>
          </a:p>
          <a:p>
            <a:pPr marL="914400" lvl="1" indent="-298450" algn="l" rtl="0">
              <a:spcBef>
                <a:spcPts val="0"/>
              </a:spcBef>
              <a:spcAft>
                <a:spcPts val="0"/>
              </a:spcAft>
              <a:buClr>
                <a:srgbClr val="FFFFFF"/>
              </a:buClr>
              <a:buSzPts val="1100"/>
              <a:buChar char="○"/>
            </a:pPr>
            <a:r>
              <a:rPr lang="en" sz="1400" dirty="0">
                <a:solidFill>
                  <a:schemeClr val="accent5"/>
                </a:solidFill>
              </a:rPr>
              <a:t>Set up Google Voice/Remind </a:t>
            </a:r>
            <a:endParaRPr sz="1400" dirty="0">
              <a:solidFill>
                <a:schemeClr val="accent5"/>
              </a:solidFill>
            </a:endParaRPr>
          </a:p>
          <a:p>
            <a:pPr marL="457200" lvl="0" indent="0" algn="l" rtl="0">
              <a:spcBef>
                <a:spcPts val="1600"/>
              </a:spcBef>
              <a:spcAft>
                <a:spcPts val="1600"/>
              </a:spcAft>
              <a:buNone/>
            </a:pPr>
            <a:endParaRPr sz="1400" dirty="0"/>
          </a:p>
        </p:txBody>
      </p:sp>
      <p:pic>
        <p:nvPicPr>
          <p:cNvPr id="176" name="Google Shape;176;p29"/>
          <p:cNvPicPr preferRelativeResize="0"/>
          <p:nvPr/>
        </p:nvPicPr>
        <p:blipFill>
          <a:blip r:embed="rId3">
            <a:alphaModFix/>
          </a:blip>
          <a:stretch>
            <a:fillRect/>
          </a:stretch>
        </p:blipFill>
        <p:spPr>
          <a:xfrm>
            <a:off x="5089625" y="386775"/>
            <a:ext cx="3807725" cy="1765150"/>
          </a:xfrm>
          <a:prstGeom prst="rect">
            <a:avLst/>
          </a:prstGeom>
          <a:noFill/>
          <a:ln>
            <a:noFill/>
          </a:ln>
        </p:spPr>
      </p:pic>
      <p:pic>
        <p:nvPicPr>
          <p:cNvPr id="177" name="Google Shape;177;p29"/>
          <p:cNvPicPr preferRelativeResize="0"/>
          <p:nvPr/>
        </p:nvPicPr>
        <p:blipFill>
          <a:blip r:embed="rId4">
            <a:alphaModFix/>
          </a:blip>
          <a:stretch>
            <a:fillRect/>
          </a:stretch>
        </p:blipFill>
        <p:spPr>
          <a:xfrm>
            <a:off x="4915425" y="2222900"/>
            <a:ext cx="4156137" cy="286212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idx="4294967295"/>
          </p:nvPr>
        </p:nvSpPr>
        <p:spPr>
          <a:xfrm>
            <a:off x="193288" y="187325"/>
            <a:ext cx="3599250" cy="8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chemeClr val="accent4"/>
                </a:solidFill>
              </a:rPr>
              <a:t>COVID-19 Assessments Results </a:t>
            </a:r>
            <a:endParaRPr sz="3200" b="1" dirty="0">
              <a:solidFill>
                <a:schemeClr val="accent4"/>
              </a:solidFill>
            </a:endParaRPr>
          </a:p>
        </p:txBody>
      </p:sp>
      <p:sp>
        <p:nvSpPr>
          <p:cNvPr id="167" name="Google Shape;167;p28"/>
          <p:cNvSpPr txBox="1">
            <a:spLocks noGrp="1"/>
          </p:cNvSpPr>
          <p:nvPr>
            <p:ph type="body" idx="4294967295"/>
          </p:nvPr>
        </p:nvSpPr>
        <p:spPr>
          <a:xfrm>
            <a:off x="267628" y="1836234"/>
            <a:ext cx="3524909" cy="3073904"/>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2400" dirty="0">
                <a:solidFill>
                  <a:schemeClr val="accent5"/>
                </a:solidFill>
              </a:rPr>
              <a:t>25% of students still wanted college/career readiness assistance</a:t>
            </a:r>
            <a:endParaRPr sz="2400" dirty="0">
              <a:solidFill>
                <a:schemeClr val="accent5"/>
              </a:solidFill>
            </a:endParaRPr>
          </a:p>
          <a:p>
            <a:pPr marL="914400" lvl="1" indent="-317500" algn="l" rtl="0">
              <a:spcBef>
                <a:spcPts val="1600"/>
              </a:spcBef>
              <a:spcAft>
                <a:spcPts val="0"/>
              </a:spcAft>
              <a:buClr>
                <a:srgbClr val="FFFFFF"/>
              </a:buClr>
              <a:buSzPts val="1400"/>
              <a:buFont typeface="Courier New" panose="02070309020205020404" pitchFamily="49" charset="0"/>
              <a:buChar char="o"/>
            </a:pPr>
            <a:r>
              <a:rPr lang="en" sz="2400" dirty="0">
                <a:solidFill>
                  <a:schemeClr val="accent5"/>
                </a:solidFill>
              </a:rPr>
              <a:t>Scholarships</a:t>
            </a:r>
            <a:endParaRPr sz="2400" dirty="0">
              <a:solidFill>
                <a:schemeClr val="accent5"/>
              </a:solidFill>
            </a:endParaRPr>
          </a:p>
          <a:p>
            <a:pPr marL="914400" lvl="1" indent="-317500" algn="l" rtl="0">
              <a:spcBef>
                <a:spcPts val="0"/>
              </a:spcBef>
              <a:spcAft>
                <a:spcPts val="0"/>
              </a:spcAft>
              <a:buClr>
                <a:srgbClr val="FFFFFF"/>
              </a:buClr>
              <a:buSzPts val="1400"/>
              <a:buFont typeface="Courier New" panose="02070309020205020404" pitchFamily="49" charset="0"/>
              <a:buChar char="o"/>
            </a:pPr>
            <a:r>
              <a:rPr lang="en" sz="2400" dirty="0">
                <a:solidFill>
                  <a:schemeClr val="accent5"/>
                </a:solidFill>
              </a:rPr>
              <a:t>College Applications</a:t>
            </a:r>
            <a:endParaRPr sz="2400" dirty="0">
              <a:solidFill>
                <a:schemeClr val="accent5"/>
              </a:solidFill>
            </a:endParaRPr>
          </a:p>
          <a:p>
            <a:pPr marL="914400" lvl="1" indent="-317500" algn="l" rtl="0">
              <a:spcBef>
                <a:spcPts val="0"/>
              </a:spcBef>
              <a:spcAft>
                <a:spcPts val="0"/>
              </a:spcAft>
              <a:buClr>
                <a:srgbClr val="FFFFFF"/>
              </a:buClr>
              <a:buSzPts val="1400"/>
              <a:buFont typeface="Courier New" panose="02070309020205020404" pitchFamily="49" charset="0"/>
              <a:buChar char="o"/>
            </a:pPr>
            <a:r>
              <a:rPr lang="en" sz="2400" dirty="0" smtClean="0">
                <a:solidFill>
                  <a:schemeClr val="accent5"/>
                </a:solidFill>
              </a:rPr>
              <a:t>FAFSA/CADAA</a:t>
            </a:r>
            <a:endParaRPr sz="2400" dirty="0">
              <a:solidFill>
                <a:schemeClr val="accent5"/>
              </a:solidFill>
            </a:endParaRPr>
          </a:p>
          <a:p>
            <a:pPr marL="0" lvl="0" indent="0" algn="l" rtl="0">
              <a:spcBef>
                <a:spcPts val="1600"/>
              </a:spcBef>
              <a:spcAft>
                <a:spcPts val="0"/>
              </a:spcAft>
              <a:buNone/>
            </a:pPr>
            <a:endParaRPr dirty="0"/>
          </a:p>
          <a:p>
            <a:pPr marL="457200" lvl="0" indent="0" algn="l" rtl="0">
              <a:spcBef>
                <a:spcPts val="1600"/>
              </a:spcBef>
              <a:spcAft>
                <a:spcPts val="1600"/>
              </a:spcAft>
              <a:buNone/>
            </a:pPr>
            <a:endParaRPr dirty="0"/>
          </a:p>
        </p:txBody>
      </p:sp>
      <p:pic>
        <p:nvPicPr>
          <p:cNvPr id="168" name="Google Shape;168;p28"/>
          <p:cNvPicPr preferRelativeResize="0"/>
          <p:nvPr/>
        </p:nvPicPr>
        <p:blipFill>
          <a:blip r:embed="rId3">
            <a:alphaModFix/>
          </a:blip>
          <a:stretch>
            <a:fillRect/>
          </a:stretch>
        </p:blipFill>
        <p:spPr>
          <a:xfrm>
            <a:off x="4274634" y="241574"/>
            <a:ext cx="4636141" cy="2404981"/>
          </a:xfrm>
          <a:prstGeom prst="rect">
            <a:avLst/>
          </a:prstGeom>
          <a:noFill/>
          <a:ln>
            <a:noFill/>
          </a:ln>
        </p:spPr>
      </p:pic>
      <p:pic>
        <p:nvPicPr>
          <p:cNvPr id="169" name="Google Shape;169;p28"/>
          <p:cNvPicPr preferRelativeResize="0"/>
          <p:nvPr/>
        </p:nvPicPr>
        <p:blipFill>
          <a:blip r:embed="rId4">
            <a:alphaModFix/>
          </a:blip>
          <a:stretch>
            <a:fillRect/>
          </a:stretch>
        </p:blipFill>
        <p:spPr>
          <a:xfrm>
            <a:off x="4683988" y="2720898"/>
            <a:ext cx="3482548" cy="230458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45693" y="1369393"/>
            <a:ext cx="5066071" cy="37279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49">
              <a:buClrTx/>
              <a:defRPr/>
            </a:pPr>
            <a:endParaRPr lang="en-US" sz="2475" kern="1200" dirty="0">
              <a:solidFill>
                <a:prstClr val="black"/>
              </a:solidFill>
              <a:latin typeface="Calibri" panose="020F0502020204030204"/>
              <a:ea typeface="+mn-ea"/>
              <a:cs typeface="Calibri"/>
            </a:endParaRPr>
          </a:p>
          <a:p>
            <a:pPr algn="ctr" defTabSz="685749">
              <a:buClrTx/>
              <a:defRPr/>
            </a:pPr>
            <a:endParaRPr lang="en-US" sz="2700" kern="1200" dirty="0">
              <a:solidFill>
                <a:prstClr val="black"/>
              </a:solidFill>
              <a:latin typeface="Calibri Light" panose="020F0302020204030204"/>
              <a:ea typeface="+mn-ea"/>
              <a:cs typeface="Calibri"/>
            </a:endParaRPr>
          </a:p>
          <a:p>
            <a:pPr algn="ctr" defTabSz="685749">
              <a:buClrTx/>
              <a:defRPr/>
            </a:pPr>
            <a:endParaRPr lang="en-US" sz="2700" kern="1200" dirty="0">
              <a:solidFill>
                <a:prstClr val="black"/>
              </a:solidFill>
              <a:latin typeface="Calibri Light" panose="020F0302020204030204"/>
              <a:ea typeface="+mn-ea"/>
              <a:cs typeface="Calibri"/>
            </a:endParaRPr>
          </a:p>
          <a:p>
            <a:pPr algn="ctr" defTabSz="685749">
              <a:buClrTx/>
              <a:defRPr/>
            </a:pPr>
            <a:endParaRPr lang="en-US" sz="2700" kern="1200" dirty="0">
              <a:solidFill>
                <a:prstClr val="black"/>
              </a:solidFill>
              <a:latin typeface="Calibri Light" panose="020F0302020204030204"/>
              <a:ea typeface="+mn-ea"/>
              <a:cs typeface="Calibri"/>
            </a:endParaRPr>
          </a:p>
          <a:p>
            <a:pPr algn="ctr" defTabSz="685749">
              <a:buClrTx/>
              <a:defRPr/>
            </a:pPr>
            <a:endParaRPr lang="en-US" sz="2700" kern="1200" dirty="0">
              <a:solidFill>
                <a:prstClr val="black"/>
              </a:solidFill>
              <a:latin typeface="Calibri Light" panose="020F0302020204030204"/>
              <a:ea typeface="+mn-ea"/>
              <a:cs typeface="Calibri"/>
            </a:endParaRPr>
          </a:p>
          <a:p>
            <a:pPr algn="ctr" defTabSz="685749">
              <a:buClrTx/>
              <a:defRPr/>
            </a:pPr>
            <a:endParaRPr lang="en-US" sz="2100" kern="1200" dirty="0">
              <a:solidFill>
                <a:prstClr val="black"/>
              </a:solidFill>
              <a:latin typeface="Calibri Light" panose="020F0302020204030204"/>
              <a:ea typeface="+mn-ea"/>
              <a:cs typeface="Calibri"/>
            </a:endParaRPr>
          </a:p>
          <a:p>
            <a:pPr algn="ctr" defTabSz="685749">
              <a:buClrTx/>
              <a:defRPr/>
            </a:pPr>
            <a:r>
              <a:rPr lang="en-US" sz="2100" kern="1200" dirty="0">
                <a:solidFill>
                  <a:prstClr val="black"/>
                </a:solidFill>
                <a:latin typeface="Calibri Light" panose="020F0302020204030204"/>
                <a:ea typeface="+mn-ea"/>
                <a:cs typeface="Calibri"/>
              </a:rPr>
              <a:t>Catalina Cifuentes</a:t>
            </a:r>
          </a:p>
          <a:p>
            <a:pPr algn="ctr" defTabSz="685749">
              <a:buClrTx/>
              <a:defRPr/>
            </a:pPr>
            <a:r>
              <a:rPr lang="en-US" sz="2100" kern="1200" dirty="0">
                <a:solidFill>
                  <a:prstClr val="black"/>
                </a:solidFill>
                <a:latin typeface="Calibri Light" panose="020F0302020204030204"/>
                <a:ea typeface="+mn-ea"/>
                <a:cs typeface="Calibri"/>
              </a:rPr>
              <a:t>Executive Director, </a:t>
            </a:r>
          </a:p>
          <a:p>
            <a:pPr algn="ctr" defTabSz="685749">
              <a:buClrTx/>
              <a:defRPr/>
            </a:pPr>
            <a:r>
              <a:rPr lang="en-US" sz="2100" kern="1200" dirty="0">
                <a:solidFill>
                  <a:prstClr val="black"/>
                </a:solidFill>
                <a:latin typeface="Calibri Light" panose="020F0302020204030204"/>
                <a:ea typeface="+mn-ea"/>
                <a:cs typeface="Calibri"/>
              </a:rPr>
              <a:t>College and Career Readiness</a:t>
            </a:r>
          </a:p>
          <a:p>
            <a:pPr algn="ctr" defTabSz="685749">
              <a:buClrTx/>
              <a:defRPr/>
            </a:pPr>
            <a:r>
              <a:rPr lang="en-US" sz="2100" kern="1200" dirty="0">
                <a:solidFill>
                  <a:prstClr val="black"/>
                </a:solidFill>
                <a:latin typeface="Calibri Light" panose="020F0302020204030204"/>
                <a:ea typeface="+mn-ea"/>
                <a:cs typeface="Calibri"/>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791" y="184357"/>
            <a:ext cx="2698955" cy="3266768"/>
          </a:xfrm>
          <a:prstGeom prst="rect">
            <a:avLst/>
          </a:prstGeom>
        </p:spPr>
      </p:pic>
      <p:pic>
        <p:nvPicPr>
          <p:cNvPr id="3" name="Picture 2"/>
          <p:cNvPicPr>
            <a:picLocks noChangeAspect="1"/>
          </p:cNvPicPr>
          <p:nvPr/>
        </p:nvPicPr>
        <p:blipFill>
          <a:blip r:embed="rId4"/>
          <a:stretch>
            <a:fillRect/>
          </a:stretch>
        </p:blipFill>
        <p:spPr>
          <a:xfrm>
            <a:off x="5707626" y="184356"/>
            <a:ext cx="2986548" cy="3318388"/>
          </a:xfrm>
          <a:prstGeom prst="rect">
            <a:avLst/>
          </a:prstGeom>
        </p:spPr>
      </p:pic>
      <p:sp>
        <p:nvSpPr>
          <p:cNvPr id="6" name="Rectangle 5"/>
          <p:cNvSpPr/>
          <p:nvPr/>
        </p:nvSpPr>
        <p:spPr>
          <a:xfrm rot="10800000" flipV="1">
            <a:off x="5243053" y="3054659"/>
            <a:ext cx="3546989" cy="2031325"/>
          </a:xfrm>
          <a:prstGeom prst="rect">
            <a:avLst/>
          </a:prstGeom>
        </p:spPr>
        <p:txBody>
          <a:bodyPr wrap="square">
            <a:spAutoFit/>
          </a:bodyPr>
          <a:lstStyle/>
          <a:p>
            <a:pPr algn="ctr" defTabSz="685749">
              <a:buClrTx/>
              <a:defRPr/>
            </a:pPr>
            <a:endParaRPr lang="en-US" sz="2100" kern="1200" dirty="0">
              <a:solidFill>
                <a:prstClr val="black"/>
              </a:solidFill>
              <a:latin typeface="Calibri Light" panose="020F0302020204030204"/>
              <a:ea typeface="+mn-ea"/>
            </a:endParaRPr>
          </a:p>
          <a:p>
            <a:pPr algn="ctr" defTabSz="685749">
              <a:buClrTx/>
              <a:defRPr/>
            </a:pPr>
            <a:endParaRPr lang="en-US" sz="2100" kern="1200" dirty="0">
              <a:solidFill>
                <a:prstClr val="black"/>
              </a:solidFill>
              <a:latin typeface="Calibri Light" panose="020F0302020204030204"/>
              <a:ea typeface="+mn-ea"/>
            </a:endParaRPr>
          </a:p>
          <a:p>
            <a:pPr algn="ctr" defTabSz="685749">
              <a:buClrTx/>
              <a:defRPr/>
            </a:pPr>
            <a:r>
              <a:rPr lang="en-US" sz="2100" kern="1200" dirty="0">
                <a:solidFill>
                  <a:prstClr val="black"/>
                </a:solidFill>
                <a:latin typeface="Calibri Light" panose="020F0302020204030204"/>
                <a:ea typeface="+mn-ea"/>
              </a:rPr>
              <a:t>Dr. Pedro Caro</a:t>
            </a:r>
          </a:p>
          <a:p>
            <a:pPr algn="ctr" defTabSz="685749">
              <a:buClrTx/>
              <a:defRPr/>
            </a:pPr>
            <a:r>
              <a:rPr lang="en-US" sz="2100" kern="1200" dirty="0">
                <a:solidFill>
                  <a:prstClr val="black"/>
                </a:solidFill>
                <a:latin typeface="Calibri Light" panose="020F0302020204030204"/>
                <a:ea typeface="+mn-ea"/>
              </a:rPr>
              <a:t>Coordinator, </a:t>
            </a:r>
          </a:p>
          <a:p>
            <a:pPr algn="ctr" defTabSz="685749">
              <a:buClrTx/>
              <a:defRPr/>
            </a:pPr>
            <a:r>
              <a:rPr lang="en-US" sz="2100" kern="1200" dirty="0">
                <a:solidFill>
                  <a:prstClr val="black"/>
                </a:solidFill>
                <a:latin typeface="Calibri Light" panose="020F0302020204030204"/>
                <a:ea typeface="+mn-ea"/>
              </a:rPr>
              <a:t>College and Career Readiness</a:t>
            </a:r>
          </a:p>
          <a:p>
            <a:pPr algn="ctr" defTabSz="685749">
              <a:buClrTx/>
              <a:defRPr/>
            </a:pPr>
            <a:r>
              <a:rPr lang="en-US" sz="2100" kern="1200" dirty="0">
                <a:solidFill>
                  <a:prstClr val="black"/>
                </a:solidFill>
                <a:latin typeface="Calibri Light" panose="020F0302020204030204"/>
                <a:ea typeface="+mn-ea"/>
              </a:rPr>
              <a:t>pcaro@rcoe.us</a:t>
            </a:r>
          </a:p>
        </p:txBody>
      </p:sp>
    </p:spTree>
    <p:extLst>
      <p:ext uri="{BB962C8B-B14F-4D97-AF65-F5344CB8AC3E}">
        <p14:creationId xmlns:p14="http://schemas.microsoft.com/office/powerpoint/2010/main" val="1620492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idx="4294967295"/>
          </p:nvPr>
        </p:nvSpPr>
        <p:spPr>
          <a:xfrm>
            <a:off x="174625" y="234950"/>
            <a:ext cx="8969375" cy="858838"/>
          </a:xfrm>
          <a:prstGeom prst="rect">
            <a:avLst/>
          </a:prstGeom>
        </p:spPr>
        <p:txBody>
          <a:bodyPr spcFirstLastPara="1" wrap="square" lIns="91425" tIns="91425" rIns="91425" bIns="91425" anchor="t" anchorCtr="0">
            <a:noAutofit/>
          </a:bodyPr>
          <a:lstStyle/>
          <a:p>
            <a:pPr lvl="0">
              <a:spcBef>
                <a:spcPts val="0"/>
              </a:spcBef>
              <a:buClr>
                <a:schemeClr val="dk1"/>
              </a:buClr>
              <a:buSzPts val="1100"/>
            </a:pPr>
            <a:r>
              <a:rPr lang="en" sz="3200" b="1" dirty="0" smtClean="0">
                <a:solidFill>
                  <a:schemeClr val="accent4"/>
                </a:solidFill>
              </a:rPr>
              <a:t>STEP </a:t>
            </a:r>
            <a:r>
              <a:rPr lang="en" sz="3200" b="1" dirty="0">
                <a:solidFill>
                  <a:schemeClr val="accent4"/>
                </a:solidFill>
              </a:rPr>
              <a:t>2</a:t>
            </a:r>
            <a:r>
              <a:rPr lang="en" sz="3200" b="1" dirty="0" smtClean="0">
                <a:solidFill>
                  <a:schemeClr val="accent4"/>
                </a:solidFill>
              </a:rPr>
              <a:t>: </a:t>
            </a:r>
            <a:r>
              <a:rPr lang="en-US" sz="3200" b="1" dirty="0" smtClean="0">
                <a:solidFill>
                  <a:schemeClr val="accent4"/>
                </a:solidFill>
              </a:rPr>
              <a:t>Using Data to Drive Action </a:t>
            </a:r>
            <a:r>
              <a:rPr lang="en-US" sz="3200" b="1" dirty="0">
                <a:solidFill>
                  <a:schemeClr val="accent4"/>
                </a:solidFill>
              </a:rPr>
              <a:t/>
            </a:r>
            <a:br>
              <a:rPr lang="en-US" sz="3200" b="1" dirty="0">
                <a:solidFill>
                  <a:schemeClr val="accent4"/>
                </a:solidFill>
              </a:rPr>
            </a:br>
            <a:endParaRPr dirty="0">
              <a:solidFill>
                <a:srgbClr val="FFD966"/>
              </a:solidFill>
            </a:endParaRPr>
          </a:p>
        </p:txBody>
      </p:sp>
      <p:sp>
        <p:nvSpPr>
          <p:cNvPr id="183" name="Google Shape;183;p30"/>
          <p:cNvSpPr txBox="1">
            <a:spLocks noGrp="1"/>
          </p:cNvSpPr>
          <p:nvPr>
            <p:ph type="body" idx="4294967295"/>
          </p:nvPr>
        </p:nvSpPr>
        <p:spPr>
          <a:xfrm>
            <a:off x="0" y="1905000"/>
            <a:ext cx="3924300" cy="30845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00"/>
              </a:solidFill>
            </a:endParaRPr>
          </a:p>
          <a:p>
            <a:pPr marL="0" lvl="0" indent="0" algn="l" rtl="0">
              <a:spcBef>
                <a:spcPts val="1600"/>
              </a:spcBef>
              <a:spcAft>
                <a:spcPts val="0"/>
              </a:spcAft>
              <a:buNone/>
            </a:pPr>
            <a:endParaRPr dirty="0">
              <a:solidFill>
                <a:srgbClr val="000000"/>
              </a:solidFill>
            </a:endParaRPr>
          </a:p>
          <a:p>
            <a:pPr marL="0" lvl="0" indent="0" algn="l" rtl="0">
              <a:lnSpc>
                <a:spcPct val="100000"/>
              </a:lnSpc>
              <a:spcBef>
                <a:spcPts val="1600"/>
              </a:spcBef>
              <a:spcAft>
                <a:spcPts val="0"/>
              </a:spcAft>
              <a:buNone/>
            </a:pPr>
            <a:endParaRPr sz="1600" dirty="0">
              <a:solidFill>
                <a:srgbClr val="000000"/>
              </a:solidFill>
            </a:endParaRPr>
          </a:p>
          <a:p>
            <a:pPr marL="0" lvl="0" indent="0" algn="l" rtl="0">
              <a:lnSpc>
                <a:spcPct val="100000"/>
              </a:lnSpc>
              <a:spcBef>
                <a:spcPts val="0"/>
              </a:spcBef>
              <a:spcAft>
                <a:spcPts val="0"/>
              </a:spcAft>
              <a:buNone/>
            </a:pPr>
            <a:endParaRPr sz="1600" dirty="0">
              <a:solidFill>
                <a:srgbClr val="000000"/>
              </a:solidFill>
            </a:endParaRPr>
          </a:p>
          <a:p>
            <a:pPr marL="0" lvl="0" indent="0" algn="l" rtl="0">
              <a:lnSpc>
                <a:spcPct val="100000"/>
              </a:lnSpc>
              <a:spcBef>
                <a:spcPts val="0"/>
              </a:spcBef>
              <a:spcAft>
                <a:spcPts val="0"/>
              </a:spcAft>
              <a:buNone/>
            </a:pPr>
            <a:endParaRPr sz="1600" dirty="0">
              <a:solidFill>
                <a:srgbClr val="000000"/>
              </a:solidFill>
            </a:endParaRPr>
          </a:p>
          <a:p>
            <a:pPr marL="0" lvl="0" indent="0" algn="l" rtl="0">
              <a:lnSpc>
                <a:spcPct val="100000"/>
              </a:lnSpc>
              <a:spcBef>
                <a:spcPts val="0"/>
              </a:spcBef>
              <a:spcAft>
                <a:spcPts val="0"/>
              </a:spcAft>
              <a:buNone/>
            </a:pPr>
            <a:endParaRPr sz="1600" dirty="0">
              <a:solidFill>
                <a:srgbClr val="000000"/>
              </a:solidFill>
            </a:endParaRPr>
          </a:p>
          <a:p>
            <a:pPr marL="0" lvl="0" indent="0" algn="l" rtl="0">
              <a:lnSpc>
                <a:spcPct val="100000"/>
              </a:lnSpc>
              <a:spcBef>
                <a:spcPts val="0"/>
              </a:spcBef>
              <a:spcAft>
                <a:spcPts val="0"/>
              </a:spcAft>
              <a:buNone/>
            </a:pPr>
            <a:r>
              <a:rPr lang="en" sz="1600" dirty="0">
                <a:solidFill>
                  <a:schemeClr val="accent5"/>
                </a:solidFill>
              </a:rPr>
              <a:t>CATHERINE WALLACE</a:t>
            </a:r>
            <a:endParaRPr sz="1600" dirty="0">
              <a:solidFill>
                <a:schemeClr val="accent5"/>
              </a:solidFill>
            </a:endParaRPr>
          </a:p>
          <a:p>
            <a:pPr marL="0" lvl="0" indent="0" algn="l" rtl="0">
              <a:lnSpc>
                <a:spcPct val="100000"/>
              </a:lnSpc>
              <a:spcBef>
                <a:spcPts val="0"/>
              </a:spcBef>
              <a:spcAft>
                <a:spcPts val="0"/>
              </a:spcAft>
              <a:buNone/>
            </a:pPr>
            <a:r>
              <a:rPr lang="en" sz="1600" dirty="0">
                <a:solidFill>
                  <a:schemeClr val="accent5"/>
                </a:solidFill>
              </a:rPr>
              <a:t>Career Technical Education Counselor </a:t>
            </a:r>
            <a:endParaRPr sz="1600" dirty="0">
              <a:solidFill>
                <a:schemeClr val="accent5"/>
              </a:solidFill>
            </a:endParaRPr>
          </a:p>
          <a:p>
            <a:pPr marL="0" lvl="0" indent="0" algn="l" rtl="0">
              <a:lnSpc>
                <a:spcPct val="100000"/>
              </a:lnSpc>
              <a:spcBef>
                <a:spcPts val="0"/>
              </a:spcBef>
              <a:spcAft>
                <a:spcPts val="0"/>
              </a:spcAft>
              <a:buNone/>
            </a:pPr>
            <a:r>
              <a:rPr lang="en" sz="1600" dirty="0">
                <a:solidFill>
                  <a:schemeClr val="accent5"/>
                </a:solidFill>
              </a:rPr>
              <a:t>Corona-Norco Unified School District</a:t>
            </a:r>
            <a:endParaRPr sz="1600" dirty="0">
              <a:solidFill>
                <a:schemeClr val="accent5"/>
              </a:solidFill>
            </a:endParaRPr>
          </a:p>
        </p:txBody>
      </p:sp>
      <p:pic>
        <p:nvPicPr>
          <p:cNvPr id="184" name="Google Shape;184;p30"/>
          <p:cNvPicPr preferRelativeResize="0"/>
          <p:nvPr/>
        </p:nvPicPr>
        <p:blipFill>
          <a:blip r:embed="rId3">
            <a:alphaModFix/>
          </a:blip>
          <a:stretch>
            <a:fillRect/>
          </a:stretch>
        </p:blipFill>
        <p:spPr>
          <a:xfrm>
            <a:off x="1220075" y="1093500"/>
            <a:ext cx="5822749" cy="2774875"/>
          </a:xfrm>
          <a:prstGeom prst="rect">
            <a:avLst/>
          </a:prstGeom>
          <a:noFill/>
          <a:ln>
            <a:noFill/>
          </a:ln>
        </p:spPr>
      </p:pic>
      <p:pic>
        <p:nvPicPr>
          <p:cNvPr id="185" name="Google Shape;185;p30"/>
          <p:cNvPicPr preferRelativeResize="0"/>
          <p:nvPr/>
        </p:nvPicPr>
        <p:blipFill>
          <a:blip r:embed="rId4">
            <a:alphaModFix/>
          </a:blip>
          <a:stretch>
            <a:fillRect/>
          </a:stretch>
        </p:blipFill>
        <p:spPr>
          <a:xfrm>
            <a:off x="6717475" y="2850313"/>
            <a:ext cx="2210174" cy="2227024"/>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idx="4294967295"/>
          </p:nvPr>
        </p:nvSpPr>
        <p:spPr>
          <a:xfrm>
            <a:off x="200722" y="444500"/>
            <a:ext cx="8320978"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Using Data and Needs to Drive Program</a:t>
            </a:r>
            <a:endParaRPr b="1" dirty="0">
              <a:solidFill>
                <a:schemeClr val="accent4"/>
              </a:solidFill>
            </a:endParaRPr>
          </a:p>
        </p:txBody>
      </p:sp>
      <p:sp>
        <p:nvSpPr>
          <p:cNvPr id="192" name="Google Shape;192;p31"/>
          <p:cNvSpPr txBox="1">
            <a:spLocks noGrp="1"/>
          </p:cNvSpPr>
          <p:nvPr>
            <p:ph type="body" idx="4294967295"/>
          </p:nvPr>
        </p:nvSpPr>
        <p:spPr>
          <a:xfrm>
            <a:off x="297366" y="1286107"/>
            <a:ext cx="8527547" cy="3692293"/>
          </a:xfrm>
          <a:prstGeom prst="rect">
            <a:avLst/>
          </a:prstGeom>
        </p:spPr>
        <p:txBody>
          <a:bodyPr spcFirstLastPara="1" wrap="square" lIns="91425" tIns="0" rIns="91425" bIns="0" anchor="t" anchorCtr="0">
            <a:noAutofit/>
          </a:bodyPr>
          <a:lstStyle/>
          <a:p>
            <a:pPr marL="0" lvl="0" indent="0" algn="l" rtl="0">
              <a:lnSpc>
                <a:spcPct val="100000"/>
              </a:lnSpc>
              <a:spcBef>
                <a:spcPts val="0"/>
              </a:spcBef>
              <a:spcAft>
                <a:spcPts val="0"/>
              </a:spcAft>
              <a:buNone/>
            </a:pPr>
            <a:r>
              <a:rPr lang="en" dirty="0">
                <a:solidFill>
                  <a:schemeClr val="accent5"/>
                </a:solidFill>
              </a:rPr>
              <a:t>The results from the questions you created from your  “Needs Assessment” need to drive your counseling program.</a:t>
            </a:r>
            <a:endParaRPr dirty="0">
              <a:solidFill>
                <a:schemeClr val="accent5"/>
              </a:solidFill>
            </a:endParaRPr>
          </a:p>
          <a:p>
            <a:pPr marL="1371600" lvl="1" indent="-330200" algn="l" rtl="0">
              <a:lnSpc>
                <a:spcPct val="100000"/>
              </a:lnSpc>
              <a:spcBef>
                <a:spcPts val="1600"/>
              </a:spcBef>
              <a:spcAft>
                <a:spcPts val="0"/>
              </a:spcAft>
              <a:buClr>
                <a:srgbClr val="EFEFEF"/>
              </a:buClr>
              <a:buSzPts val="1600"/>
              <a:buChar char="○"/>
            </a:pPr>
            <a:r>
              <a:rPr lang="en" sz="1600" dirty="0">
                <a:solidFill>
                  <a:schemeClr val="accent5"/>
                </a:solidFill>
              </a:rPr>
              <a:t>Use the results to create baseline data</a:t>
            </a:r>
            <a:endParaRPr sz="1600" dirty="0">
              <a:solidFill>
                <a:schemeClr val="accent5"/>
              </a:solidFill>
            </a:endParaRPr>
          </a:p>
          <a:p>
            <a:pPr marL="1371600" lvl="1" indent="-330200" algn="l" rtl="0">
              <a:lnSpc>
                <a:spcPct val="100000"/>
              </a:lnSpc>
              <a:spcBef>
                <a:spcPts val="0"/>
              </a:spcBef>
              <a:spcAft>
                <a:spcPts val="0"/>
              </a:spcAft>
              <a:buClr>
                <a:srgbClr val="EFEFEF"/>
              </a:buClr>
              <a:buSzPts val="1600"/>
              <a:buChar char="○"/>
            </a:pPr>
            <a:r>
              <a:rPr lang="en" sz="1600" dirty="0">
                <a:solidFill>
                  <a:schemeClr val="accent5"/>
                </a:solidFill>
              </a:rPr>
              <a:t>Analyze the results to determine your greatest areas of need</a:t>
            </a:r>
            <a:endParaRPr sz="1600" dirty="0">
              <a:solidFill>
                <a:schemeClr val="accent5"/>
              </a:solidFill>
            </a:endParaRPr>
          </a:p>
          <a:p>
            <a:pPr marL="1828800" lvl="2" indent="-330200" algn="l" rtl="0">
              <a:lnSpc>
                <a:spcPct val="100000"/>
              </a:lnSpc>
              <a:spcBef>
                <a:spcPts val="0"/>
              </a:spcBef>
              <a:spcAft>
                <a:spcPts val="0"/>
              </a:spcAft>
              <a:buClr>
                <a:srgbClr val="EFEFEF"/>
              </a:buClr>
              <a:buSzPts val="1600"/>
              <a:buChar char="■"/>
            </a:pPr>
            <a:r>
              <a:rPr lang="en" sz="1600" dirty="0">
                <a:solidFill>
                  <a:schemeClr val="accent5"/>
                </a:solidFill>
              </a:rPr>
              <a:t>Target Student Population (gender, ethnicity, grade level?) </a:t>
            </a:r>
            <a:endParaRPr sz="1600" dirty="0">
              <a:solidFill>
                <a:schemeClr val="accent5"/>
              </a:solidFill>
            </a:endParaRPr>
          </a:p>
          <a:p>
            <a:pPr marL="1828800" lvl="2" indent="-330200" algn="l" rtl="0">
              <a:lnSpc>
                <a:spcPct val="100000"/>
              </a:lnSpc>
              <a:spcBef>
                <a:spcPts val="0"/>
              </a:spcBef>
              <a:spcAft>
                <a:spcPts val="0"/>
              </a:spcAft>
              <a:buClr>
                <a:srgbClr val="EFEFEF"/>
              </a:buClr>
              <a:buSzPts val="1600"/>
              <a:buChar char="■"/>
            </a:pPr>
            <a:r>
              <a:rPr lang="en" sz="1600" dirty="0">
                <a:solidFill>
                  <a:schemeClr val="accent5"/>
                </a:solidFill>
              </a:rPr>
              <a:t>By which domain?</a:t>
            </a:r>
            <a:endParaRPr sz="1600" dirty="0">
              <a:solidFill>
                <a:schemeClr val="accent5"/>
              </a:solidFill>
            </a:endParaRPr>
          </a:p>
          <a:p>
            <a:pPr marL="1371600" lvl="1" indent="-330200" algn="l" rtl="0">
              <a:lnSpc>
                <a:spcPct val="100000"/>
              </a:lnSpc>
              <a:spcBef>
                <a:spcPts val="0"/>
              </a:spcBef>
              <a:spcAft>
                <a:spcPts val="0"/>
              </a:spcAft>
              <a:buClr>
                <a:srgbClr val="EFEFEF"/>
              </a:buClr>
              <a:buSzPts val="1600"/>
              <a:buChar char="○"/>
            </a:pPr>
            <a:r>
              <a:rPr lang="en" sz="1600" dirty="0">
                <a:solidFill>
                  <a:schemeClr val="accent5"/>
                </a:solidFill>
              </a:rPr>
              <a:t>Create goals for 2020-2021 school year with your baseline data</a:t>
            </a:r>
            <a:endParaRPr sz="1600" dirty="0">
              <a:solidFill>
                <a:schemeClr val="accent5"/>
              </a:solidFill>
            </a:endParaRPr>
          </a:p>
          <a:p>
            <a:pPr marL="1828800" lvl="2" indent="-330200" algn="l" rtl="0">
              <a:lnSpc>
                <a:spcPct val="100000"/>
              </a:lnSpc>
              <a:spcBef>
                <a:spcPts val="0"/>
              </a:spcBef>
              <a:spcAft>
                <a:spcPts val="0"/>
              </a:spcAft>
              <a:buClr>
                <a:srgbClr val="EFEFEF"/>
              </a:buClr>
              <a:buSzPts val="1600"/>
              <a:buChar char="■"/>
            </a:pPr>
            <a:r>
              <a:rPr lang="en" sz="1600" dirty="0">
                <a:solidFill>
                  <a:schemeClr val="accent5"/>
                </a:solidFill>
              </a:rPr>
              <a:t>Who will you target?</a:t>
            </a:r>
            <a:endParaRPr sz="1600" dirty="0">
              <a:solidFill>
                <a:schemeClr val="accent5"/>
              </a:solidFill>
            </a:endParaRPr>
          </a:p>
          <a:p>
            <a:pPr marL="1828800" lvl="2" indent="-330200" algn="l" rtl="0">
              <a:lnSpc>
                <a:spcPct val="100000"/>
              </a:lnSpc>
              <a:spcBef>
                <a:spcPts val="0"/>
              </a:spcBef>
              <a:spcAft>
                <a:spcPts val="0"/>
              </a:spcAft>
              <a:buClr>
                <a:srgbClr val="EFEFEF"/>
              </a:buClr>
              <a:buSzPts val="1600"/>
              <a:buChar char="■"/>
            </a:pPr>
            <a:r>
              <a:rPr lang="en" sz="1600" dirty="0">
                <a:solidFill>
                  <a:schemeClr val="accent5"/>
                </a:solidFill>
              </a:rPr>
              <a:t>How will you measure if you achieved your goal? </a:t>
            </a:r>
            <a:endParaRPr sz="1600" dirty="0">
              <a:solidFill>
                <a:schemeClr val="accent5"/>
              </a:solidFill>
            </a:endParaRPr>
          </a:p>
          <a:p>
            <a:pPr marL="2286000" lvl="3" indent="-330200" algn="l" rtl="0">
              <a:lnSpc>
                <a:spcPct val="100000"/>
              </a:lnSpc>
              <a:spcBef>
                <a:spcPts val="0"/>
              </a:spcBef>
              <a:spcAft>
                <a:spcPts val="0"/>
              </a:spcAft>
              <a:buClr>
                <a:srgbClr val="EFEFEF"/>
              </a:buClr>
              <a:buSzPts val="1600"/>
              <a:buChar char="●"/>
            </a:pPr>
            <a:r>
              <a:rPr lang="en" sz="1600" dirty="0">
                <a:solidFill>
                  <a:schemeClr val="accent5"/>
                </a:solidFill>
              </a:rPr>
              <a:t>Participation, Assessment (Pre and Post), </a:t>
            </a:r>
            <a:endParaRPr sz="1600" dirty="0">
              <a:solidFill>
                <a:schemeClr val="accent5"/>
              </a:solidFill>
            </a:endParaRPr>
          </a:p>
          <a:p>
            <a:pPr marL="2286000" lvl="3" indent="-330200" algn="l" rtl="0">
              <a:lnSpc>
                <a:spcPct val="100000"/>
              </a:lnSpc>
              <a:spcBef>
                <a:spcPts val="0"/>
              </a:spcBef>
              <a:spcAft>
                <a:spcPts val="0"/>
              </a:spcAft>
              <a:buClr>
                <a:srgbClr val="EFEFEF"/>
              </a:buClr>
              <a:buSzPts val="1600"/>
              <a:buChar char="●"/>
            </a:pPr>
            <a:r>
              <a:rPr lang="en" sz="1600" dirty="0">
                <a:solidFill>
                  <a:schemeClr val="accent5"/>
                </a:solidFill>
              </a:rPr>
              <a:t>Student Performance (Grades, G.P.A, Engagement) </a:t>
            </a:r>
            <a:endParaRPr sz="1600" dirty="0">
              <a:solidFill>
                <a:schemeClr val="accent5"/>
              </a:solidFill>
            </a:endParaRPr>
          </a:p>
          <a:p>
            <a:pPr marL="1371600" lvl="1" indent="-330200" algn="l" rtl="0">
              <a:lnSpc>
                <a:spcPct val="100000"/>
              </a:lnSpc>
              <a:spcBef>
                <a:spcPts val="0"/>
              </a:spcBef>
              <a:spcAft>
                <a:spcPts val="0"/>
              </a:spcAft>
              <a:buClr>
                <a:srgbClr val="EFEFEF"/>
              </a:buClr>
              <a:buSzPts val="1600"/>
              <a:buChar char="○"/>
            </a:pPr>
            <a:r>
              <a:rPr lang="en" sz="1600" dirty="0">
                <a:solidFill>
                  <a:schemeClr val="accent5"/>
                </a:solidFill>
              </a:rPr>
              <a:t>Use the ASCA National Model </a:t>
            </a:r>
            <a:r>
              <a:rPr lang="en" sz="1600" dirty="0" smtClean="0">
                <a:solidFill>
                  <a:schemeClr val="accent5"/>
                </a:solidFill>
              </a:rPr>
              <a:t>or another template to </a:t>
            </a:r>
            <a:r>
              <a:rPr lang="en" sz="1600" dirty="0">
                <a:solidFill>
                  <a:schemeClr val="accent5"/>
                </a:solidFill>
              </a:rPr>
              <a:t>organize your </a:t>
            </a:r>
            <a:r>
              <a:rPr lang="en" sz="1600" dirty="0" smtClean="0">
                <a:solidFill>
                  <a:schemeClr val="accent5"/>
                </a:solidFill>
              </a:rPr>
              <a:t>goals </a:t>
            </a:r>
            <a:r>
              <a:rPr lang="en" sz="1600" dirty="0">
                <a:solidFill>
                  <a:schemeClr val="accent5"/>
                </a:solidFill>
              </a:rPr>
              <a:t>and action plan</a:t>
            </a:r>
            <a:endParaRPr sz="1600" dirty="0">
              <a:solidFill>
                <a:schemeClr val="accent5"/>
              </a:solidFill>
            </a:endParaRPr>
          </a:p>
          <a:p>
            <a:pPr marL="0" lvl="0" indent="0" algn="l" rtl="0">
              <a:lnSpc>
                <a:spcPct val="100000"/>
              </a:lnSpc>
              <a:spcBef>
                <a:spcPts val="1600"/>
              </a:spcBef>
              <a:spcAft>
                <a:spcPts val="0"/>
              </a:spcAft>
              <a:buNone/>
            </a:pPr>
            <a:endParaRPr dirty="0">
              <a:solidFill>
                <a:srgbClr val="000000"/>
              </a:solidFill>
            </a:endParaRPr>
          </a:p>
          <a:p>
            <a:pPr marL="0" lvl="0" indent="0" algn="l" rtl="0">
              <a:lnSpc>
                <a:spcPct val="100000"/>
              </a:lnSpc>
              <a:spcBef>
                <a:spcPts val="1600"/>
              </a:spcBef>
              <a:spcAft>
                <a:spcPts val="0"/>
              </a:spcAft>
              <a:buNone/>
            </a:pPr>
            <a:endParaRPr dirty="0"/>
          </a:p>
          <a:p>
            <a:pPr marL="0" lvl="0" indent="0" algn="l" rtl="0">
              <a:lnSpc>
                <a:spcPct val="100000"/>
              </a:lnSpc>
              <a:spcBef>
                <a:spcPts val="1600"/>
              </a:spcBef>
              <a:spcAft>
                <a:spcPts val="0"/>
              </a:spcAft>
              <a:buNone/>
            </a:pPr>
            <a:endParaRPr dirty="0"/>
          </a:p>
          <a:p>
            <a:pPr marL="0" lvl="0" indent="0" algn="l" rtl="0">
              <a:lnSpc>
                <a:spcPct val="100000"/>
              </a:lnSpc>
              <a:spcBef>
                <a:spcPts val="1600"/>
              </a:spcBef>
              <a:spcAft>
                <a:spcPts val="0"/>
              </a:spcAft>
              <a:buNone/>
            </a:pPr>
            <a:endParaRPr dirty="0"/>
          </a:p>
          <a:p>
            <a:pPr marL="0" lvl="0" indent="0" algn="ctr" rtl="0">
              <a:lnSpc>
                <a:spcPct val="100000"/>
              </a:lnSpc>
              <a:spcBef>
                <a:spcPts val="1600"/>
              </a:spcBef>
              <a:spcAft>
                <a:spcPts val="1600"/>
              </a:spcAft>
              <a:buNone/>
            </a:pPr>
            <a:r>
              <a:rPr lang="en" sz="1700" dirty="0">
                <a:solidFill>
                  <a:srgbClr val="000000"/>
                </a:solidFill>
              </a:rPr>
              <a:t>COVID-19 has created a new set of challenges and needs for our students and families.</a:t>
            </a:r>
            <a:endParaRPr sz="1700" dirty="0">
              <a:solidFill>
                <a:srgbClr val="0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idx="4294967295"/>
          </p:nvPr>
        </p:nvSpPr>
        <p:spPr>
          <a:xfrm>
            <a:off x="312234" y="98425"/>
            <a:ext cx="6509254"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1" dirty="0">
                <a:solidFill>
                  <a:schemeClr val="accent4"/>
                </a:solidFill>
              </a:rPr>
              <a:t>The Results </a:t>
            </a:r>
            <a:endParaRPr sz="4400" b="1" dirty="0">
              <a:solidFill>
                <a:schemeClr val="accent4"/>
              </a:solidFill>
            </a:endParaRPr>
          </a:p>
        </p:txBody>
      </p:sp>
      <p:pic>
        <p:nvPicPr>
          <p:cNvPr id="199" name="Google Shape;199;p32" descr="Forms response chart. Question title: Mark all that apply. What type of information would you like to receive in Mrs. Cortes' Google Counseling Classroom?. Number of responses: 143 responses."/>
          <p:cNvPicPr preferRelativeResize="0"/>
          <p:nvPr/>
        </p:nvPicPr>
        <p:blipFill>
          <a:blip r:embed="rId3">
            <a:alphaModFix/>
          </a:blip>
          <a:stretch>
            <a:fillRect/>
          </a:stretch>
        </p:blipFill>
        <p:spPr>
          <a:xfrm>
            <a:off x="96644" y="992938"/>
            <a:ext cx="8928410" cy="410157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idx="4294967295"/>
          </p:nvPr>
        </p:nvSpPr>
        <p:spPr>
          <a:xfrm>
            <a:off x="163551" y="114300"/>
            <a:ext cx="8356562"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Annual Student Outcome Goal Plan</a:t>
            </a:r>
            <a:endParaRPr b="1" dirty="0">
              <a:solidFill>
                <a:schemeClr val="accent4"/>
              </a:solidFill>
            </a:endParaRPr>
          </a:p>
        </p:txBody>
      </p:sp>
      <p:sp>
        <p:nvSpPr>
          <p:cNvPr id="206" name="Google Shape;206;p33"/>
          <p:cNvSpPr txBox="1">
            <a:spLocks noGrp="1"/>
          </p:cNvSpPr>
          <p:nvPr>
            <p:ph type="body" idx="4294967295"/>
          </p:nvPr>
        </p:nvSpPr>
        <p:spPr>
          <a:xfrm>
            <a:off x="0" y="1234067"/>
            <a:ext cx="5445125" cy="3685595"/>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sz="2000" dirty="0">
                <a:solidFill>
                  <a:schemeClr val="accent5"/>
                </a:solidFill>
              </a:rPr>
              <a:t>Based on results of Needs Assessment</a:t>
            </a:r>
            <a:endParaRPr sz="2000" dirty="0">
              <a:solidFill>
                <a:schemeClr val="accent5"/>
              </a:solidFill>
            </a:endParaRPr>
          </a:p>
          <a:p>
            <a:pPr marL="457200" lvl="0" indent="-342900" algn="l" rtl="0">
              <a:spcBef>
                <a:spcPts val="0"/>
              </a:spcBef>
              <a:spcAft>
                <a:spcPts val="0"/>
              </a:spcAft>
              <a:buClr>
                <a:srgbClr val="FFFFFF"/>
              </a:buClr>
              <a:buSzPts val="1800"/>
              <a:buChar char="●"/>
            </a:pPr>
            <a:r>
              <a:rPr lang="en" sz="2000" dirty="0">
                <a:solidFill>
                  <a:schemeClr val="accent5"/>
                </a:solidFill>
              </a:rPr>
              <a:t>Academic Goal for 2020-2021</a:t>
            </a:r>
            <a:endParaRPr sz="2000" dirty="0">
              <a:solidFill>
                <a:schemeClr val="accent5"/>
              </a:solidFill>
            </a:endParaRPr>
          </a:p>
          <a:p>
            <a:pPr marL="914400" lvl="1" indent="-342900" algn="l" rtl="0">
              <a:spcBef>
                <a:spcPts val="0"/>
              </a:spcBef>
              <a:spcAft>
                <a:spcPts val="0"/>
              </a:spcAft>
              <a:buClr>
                <a:srgbClr val="FFFFFF"/>
              </a:buClr>
              <a:buSzPts val="1800"/>
              <a:buChar char="○"/>
            </a:pPr>
            <a:r>
              <a:rPr lang="en" sz="2000" dirty="0">
                <a:solidFill>
                  <a:schemeClr val="accent5"/>
                </a:solidFill>
              </a:rPr>
              <a:t>Increase student engagement in Distance Learning</a:t>
            </a:r>
            <a:endParaRPr sz="2000" dirty="0">
              <a:solidFill>
                <a:schemeClr val="accent5"/>
              </a:solidFill>
            </a:endParaRPr>
          </a:p>
          <a:p>
            <a:pPr marL="457200" lvl="0" indent="-342900" algn="l" rtl="0">
              <a:spcBef>
                <a:spcPts val="0"/>
              </a:spcBef>
              <a:spcAft>
                <a:spcPts val="0"/>
              </a:spcAft>
              <a:buClr>
                <a:srgbClr val="FFFFFF"/>
              </a:buClr>
              <a:buSzPts val="1800"/>
              <a:buChar char="●"/>
            </a:pPr>
            <a:r>
              <a:rPr lang="en" sz="2000" dirty="0">
                <a:solidFill>
                  <a:schemeClr val="accent5"/>
                </a:solidFill>
              </a:rPr>
              <a:t>Domain - Academic</a:t>
            </a:r>
            <a:endParaRPr sz="2000" dirty="0">
              <a:solidFill>
                <a:schemeClr val="accent5"/>
              </a:solidFill>
            </a:endParaRPr>
          </a:p>
          <a:p>
            <a:pPr marL="457200" lvl="0" indent="-342900" algn="l" rtl="0">
              <a:spcBef>
                <a:spcPts val="0"/>
              </a:spcBef>
              <a:spcAft>
                <a:spcPts val="0"/>
              </a:spcAft>
              <a:buClr>
                <a:srgbClr val="FFFFFF"/>
              </a:buClr>
              <a:buSzPts val="1800"/>
              <a:buChar char="●"/>
            </a:pPr>
            <a:r>
              <a:rPr lang="en" sz="2000" dirty="0">
                <a:solidFill>
                  <a:schemeClr val="accent5"/>
                </a:solidFill>
              </a:rPr>
              <a:t>Target students (9th -12th grade)</a:t>
            </a:r>
            <a:endParaRPr sz="2000" dirty="0">
              <a:solidFill>
                <a:schemeClr val="accent5"/>
              </a:solidFill>
            </a:endParaRPr>
          </a:p>
          <a:p>
            <a:pPr marL="457200" lvl="0" indent="-342900" algn="l" rtl="0">
              <a:spcBef>
                <a:spcPts val="0"/>
              </a:spcBef>
              <a:spcAft>
                <a:spcPts val="0"/>
              </a:spcAft>
              <a:buClr>
                <a:srgbClr val="FFFFFF"/>
              </a:buClr>
              <a:buSzPts val="1800"/>
              <a:buChar char="●"/>
            </a:pPr>
            <a:r>
              <a:rPr lang="en" sz="2000" dirty="0">
                <a:solidFill>
                  <a:schemeClr val="accent5"/>
                </a:solidFill>
              </a:rPr>
              <a:t>How will I assess?</a:t>
            </a:r>
            <a:endParaRPr sz="2000" dirty="0">
              <a:solidFill>
                <a:schemeClr val="accent5"/>
              </a:solidFill>
            </a:endParaRPr>
          </a:p>
          <a:p>
            <a:pPr marL="914400" lvl="1" indent="-342900" algn="l" rtl="0">
              <a:spcBef>
                <a:spcPts val="0"/>
              </a:spcBef>
              <a:spcAft>
                <a:spcPts val="0"/>
              </a:spcAft>
              <a:buClr>
                <a:srgbClr val="FFFFFF"/>
              </a:buClr>
              <a:buSzPts val="1800"/>
              <a:buChar char="○"/>
            </a:pPr>
            <a:r>
              <a:rPr lang="en" sz="2000" dirty="0">
                <a:solidFill>
                  <a:schemeClr val="accent5"/>
                </a:solidFill>
              </a:rPr>
              <a:t>Pre/Post Assessment</a:t>
            </a:r>
            <a:endParaRPr sz="2000" dirty="0">
              <a:solidFill>
                <a:schemeClr val="accent5"/>
              </a:solidFill>
            </a:endParaRPr>
          </a:p>
          <a:p>
            <a:pPr marL="914400" lvl="1" indent="-342900" algn="l" rtl="0">
              <a:spcBef>
                <a:spcPts val="0"/>
              </a:spcBef>
              <a:spcAft>
                <a:spcPts val="0"/>
              </a:spcAft>
              <a:buClr>
                <a:srgbClr val="FFFFFF"/>
              </a:buClr>
              <a:buSzPts val="1800"/>
              <a:buChar char="○"/>
            </a:pPr>
            <a:r>
              <a:rPr lang="en" sz="2000" dirty="0">
                <a:solidFill>
                  <a:schemeClr val="accent5"/>
                </a:solidFill>
              </a:rPr>
              <a:t>Track Participation (collaborate with teachers)</a:t>
            </a:r>
            <a:endParaRPr sz="2000" dirty="0">
              <a:solidFill>
                <a:schemeClr val="accent5"/>
              </a:solidFill>
            </a:endParaRPr>
          </a:p>
          <a:p>
            <a:pPr marL="914400" lvl="1" indent="-342900" algn="l" rtl="0">
              <a:spcBef>
                <a:spcPts val="0"/>
              </a:spcBef>
              <a:spcAft>
                <a:spcPts val="0"/>
              </a:spcAft>
              <a:buClr>
                <a:srgbClr val="FFFFFF"/>
              </a:buClr>
              <a:buSzPts val="1800"/>
              <a:buChar char="○"/>
            </a:pPr>
            <a:r>
              <a:rPr lang="en" sz="2000" dirty="0">
                <a:solidFill>
                  <a:schemeClr val="accent5"/>
                </a:solidFill>
              </a:rPr>
              <a:t>Grades</a:t>
            </a:r>
            <a:endParaRPr sz="2000" dirty="0">
              <a:solidFill>
                <a:schemeClr val="accent5"/>
              </a:solidFill>
            </a:endParaRPr>
          </a:p>
          <a:p>
            <a:pPr marL="457200" lvl="0" indent="0" algn="l" rtl="0">
              <a:spcBef>
                <a:spcPts val="1600"/>
              </a:spcBef>
              <a:spcAft>
                <a:spcPts val="1600"/>
              </a:spcAft>
              <a:buNone/>
            </a:pPr>
            <a:endParaRPr sz="1800" dirty="0">
              <a:solidFill>
                <a:srgbClr val="FFFFFF"/>
              </a:solidFill>
            </a:endParaRPr>
          </a:p>
        </p:txBody>
      </p:sp>
      <p:pic>
        <p:nvPicPr>
          <p:cNvPr id="207" name="Google Shape;207;p33"/>
          <p:cNvPicPr preferRelativeResize="0"/>
          <p:nvPr/>
        </p:nvPicPr>
        <p:blipFill>
          <a:blip r:embed="rId3">
            <a:alphaModFix/>
          </a:blip>
          <a:stretch>
            <a:fillRect/>
          </a:stretch>
        </p:blipFill>
        <p:spPr>
          <a:xfrm>
            <a:off x="5307981" y="857250"/>
            <a:ext cx="3712444" cy="4168233"/>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idx="4294967295"/>
          </p:nvPr>
        </p:nvSpPr>
        <p:spPr>
          <a:xfrm>
            <a:off x="223024" y="114300"/>
            <a:ext cx="8297089"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Additional Ways To Track Your Data </a:t>
            </a:r>
            <a:endParaRPr b="1" dirty="0">
              <a:solidFill>
                <a:schemeClr val="accent4"/>
              </a:solidFill>
            </a:endParaRPr>
          </a:p>
        </p:txBody>
      </p:sp>
      <p:sp>
        <p:nvSpPr>
          <p:cNvPr id="214" name="Google Shape;214;p34"/>
          <p:cNvSpPr txBox="1"/>
          <p:nvPr/>
        </p:nvSpPr>
        <p:spPr>
          <a:xfrm>
            <a:off x="6713033" y="341972"/>
            <a:ext cx="2448191" cy="214390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smtClean="0">
                <a:solidFill>
                  <a:schemeClr val="accent5"/>
                </a:solidFill>
                <a:latin typeface="+mn-lt"/>
              </a:rPr>
              <a:t>             Model </a:t>
            </a:r>
            <a:r>
              <a:rPr lang="en" sz="1600" dirty="0">
                <a:solidFill>
                  <a:schemeClr val="accent5"/>
                </a:solidFill>
                <a:latin typeface="+mn-lt"/>
              </a:rPr>
              <a:t>for Improvement Template</a:t>
            </a:r>
            <a:endParaRPr sz="1600" dirty="0">
              <a:solidFill>
                <a:schemeClr val="accent5"/>
              </a:solidFill>
              <a:latin typeface="+mn-lt"/>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215" name="Google Shape;215;p34">
            <a:hlinkClick r:id="rId3"/>
          </p:cNvPr>
          <p:cNvPicPr preferRelativeResize="0"/>
          <p:nvPr/>
        </p:nvPicPr>
        <p:blipFill>
          <a:blip r:embed="rId4">
            <a:alphaModFix/>
          </a:blip>
          <a:stretch>
            <a:fillRect/>
          </a:stretch>
        </p:blipFill>
        <p:spPr>
          <a:xfrm>
            <a:off x="6949573" y="983596"/>
            <a:ext cx="1771930" cy="2409825"/>
          </a:xfrm>
          <a:prstGeom prst="rect">
            <a:avLst/>
          </a:prstGeom>
          <a:noFill/>
          <a:ln>
            <a:noFill/>
          </a:ln>
        </p:spPr>
      </p:pic>
      <p:pic>
        <p:nvPicPr>
          <p:cNvPr id="2" name="Picture 1"/>
          <p:cNvPicPr>
            <a:picLocks noChangeAspect="1"/>
          </p:cNvPicPr>
          <p:nvPr/>
        </p:nvPicPr>
        <p:blipFill>
          <a:blip r:embed="rId5"/>
          <a:stretch>
            <a:fillRect/>
          </a:stretch>
        </p:blipFill>
        <p:spPr>
          <a:xfrm>
            <a:off x="223024" y="627952"/>
            <a:ext cx="5679126" cy="4152203"/>
          </a:xfrm>
          <a:prstGeom prst="rect">
            <a:avLst/>
          </a:prstGeom>
        </p:spPr>
      </p:pic>
      <p:sp>
        <p:nvSpPr>
          <p:cNvPr id="5" name="TextBox 4"/>
          <p:cNvSpPr txBox="1"/>
          <p:nvPr/>
        </p:nvSpPr>
        <p:spPr>
          <a:xfrm>
            <a:off x="4780156" y="2713549"/>
            <a:ext cx="2430966" cy="923330"/>
          </a:xfrm>
          <a:prstGeom prst="rect">
            <a:avLst/>
          </a:prstGeom>
          <a:noFill/>
        </p:spPr>
        <p:txBody>
          <a:bodyPr wrap="square" rtlCol="0">
            <a:spAutoFit/>
          </a:bodyPr>
          <a:lstStyle/>
          <a:p>
            <a:pPr lvl="0" defTabSz="685800">
              <a:lnSpc>
                <a:spcPct val="90000"/>
              </a:lnSpc>
              <a:buClrTx/>
            </a:pPr>
            <a:r>
              <a:rPr lang="en-US" sz="2000" kern="1200" dirty="0" smtClean="0">
                <a:solidFill>
                  <a:srgbClr val="4472C4"/>
                </a:solidFill>
                <a:latin typeface="+mn-lt"/>
                <a:ea typeface="+mn-ea"/>
                <a:cs typeface="+mn-cs"/>
              </a:rPr>
              <a:t>Moreno </a:t>
            </a:r>
            <a:r>
              <a:rPr lang="en-US" sz="2000" kern="1200" dirty="0">
                <a:solidFill>
                  <a:srgbClr val="4472C4"/>
                </a:solidFill>
                <a:latin typeface="+mn-lt"/>
                <a:ea typeface="+mn-ea"/>
                <a:cs typeface="+mn-cs"/>
              </a:rPr>
              <a:t>Valley </a:t>
            </a:r>
            <a:r>
              <a:rPr lang="en-US" sz="2000" kern="1200" dirty="0" smtClean="0">
                <a:solidFill>
                  <a:srgbClr val="4472C4"/>
                </a:solidFill>
                <a:latin typeface="+mn-lt"/>
                <a:ea typeface="+mn-ea"/>
                <a:cs typeface="+mn-cs"/>
              </a:rPr>
              <a:t>USD</a:t>
            </a:r>
          </a:p>
          <a:p>
            <a:pPr lvl="0" defTabSz="685800">
              <a:lnSpc>
                <a:spcPct val="90000"/>
              </a:lnSpc>
              <a:buClrTx/>
            </a:pPr>
            <a:r>
              <a:rPr lang="en-US" sz="2000" kern="1200" dirty="0" smtClean="0">
                <a:solidFill>
                  <a:srgbClr val="4472C4"/>
                </a:solidFill>
                <a:latin typeface="+mn-lt"/>
                <a:ea typeface="+mn-ea"/>
                <a:cs typeface="+mn-cs"/>
              </a:rPr>
              <a:t>Intentional </a:t>
            </a:r>
            <a:r>
              <a:rPr lang="en-US" sz="2000" kern="1200" dirty="0">
                <a:solidFill>
                  <a:srgbClr val="4472C4"/>
                </a:solidFill>
                <a:latin typeface="+mn-lt"/>
                <a:ea typeface="+mn-ea"/>
                <a:cs typeface="+mn-cs"/>
              </a:rPr>
              <a:t>Counselor Action Plan (ICAP)</a:t>
            </a:r>
          </a:p>
        </p:txBody>
      </p:sp>
      <p:pic>
        <p:nvPicPr>
          <p:cNvPr id="6" name="Picture 5"/>
          <p:cNvPicPr>
            <a:picLocks noChangeAspect="1"/>
          </p:cNvPicPr>
          <p:nvPr/>
        </p:nvPicPr>
        <p:blipFill>
          <a:blip r:embed="rId6"/>
          <a:stretch>
            <a:fillRect/>
          </a:stretch>
        </p:blipFill>
        <p:spPr>
          <a:xfrm>
            <a:off x="6638693" y="3798270"/>
            <a:ext cx="2349190" cy="124978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1"/>
        <p:cNvGrpSpPr/>
        <p:nvPr/>
      </p:nvGrpSpPr>
      <p:grpSpPr>
        <a:xfrm>
          <a:off x="0" y="0"/>
          <a:ext cx="0" cy="0"/>
          <a:chOff x="0" y="0"/>
          <a:chExt cx="0" cy="0"/>
        </a:xfrm>
      </p:grpSpPr>
      <p:sp>
        <p:nvSpPr>
          <p:cNvPr id="222" name="Google Shape;222;p35"/>
          <p:cNvSpPr txBox="1">
            <a:spLocks noGrp="1"/>
          </p:cNvSpPr>
          <p:nvPr>
            <p:ph type="title" idx="4294967295"/>
          </p:nvPr>
        </p:nvSpPr>
        <p:spPr>
          <a:xfrm>
            <a:off x="242888" y="444500"/>
            <a:ext cx="8901112" cy="741363"/>
          </a:xfrm>
          <a:prstGeom prst="rect">
            <a:avLst/>
          </a:prstGeom>
        </p:spPr>
        <p:txBody>
          <a:bodyPr spcFirstLastPara="1" wrap="square" lIns="91425" tIns="91425" rIns="91425" bIns="91425" anchor="t" anchorCtr="0">
            <a:noAutofit/>
          </a:bodyPr>
          <a:lstStyle/>
          <a:p>
            <a:pPr lvl="0">
              <a:spcBef>
                <a:spcPts val="0"/>
              </a:spcBef>
            </a:pPr>
            <a:r>
              <a:rPr lang="en" sz="2800" b="1" dirty="0">
                <a:solidFill>
                  <a:srgbClr val="FFD966"/>
                </a:solidFill>
              </a:rPr>
              <a:t>Step </a:t>
            </a:r>
            <a:r>
              <a:rPr lang="en" sz="2800" b="1" dirty="0" smtClean="0">
                <a:solidFill>
                  <a:srgbClr val="FFD966"/>
                </a:solidFill>
              </a:rPr>
              <a:t>3: </a:t>
            </a:r>
            <a:r>
              <a:rPr lang="en-US" sz="2800" b="1" dirty="0" smtClean="0">
                <a:solidFill>
                  <a:srgbClr val="FFD966"/>
                </a:solidFill>
              </a:rPr>
              <a:t>Program </a:t>
            </a:r>
            <a:r>
              <a:rPr lang="en-US" sz="2800" b="1" dirty="0">
                <a:solidFill>
                  <a:srgbClr val="FFD966"/>
                </a:solidFill>
              </a:rPr>
              <a:t>Planning for Next Year/Action and Advocacy</a:t>
            </a:r>
            <a:endParaRPr sz="2800" b="1" dirty="0">
              <a:solidFill>
                <a:srgbClr val="FFD966"/>
              </a:solidFill>
            </a:endParaRPr>
          </a:p>
        </p:txBody>
      </p:sp>
      <p:sp>
        <p:nvSpPr>
          <p:cNvPr id="223" name="Google Shape;223;p35"/>
          <p:cNvSpPr txBox="1">
            <a:spLocks noGrp="1"/>
          </p:cNvSpPr>
          <p:nvPr>
            <p:ph type="body" idx="4294967295"/>
          </p:nvPr>
        </p:nvSpPr>
        <p:spPr>
          <a:xfrm>
            <a:off x="242888" y="1524000"/>
            <a:ext cx="6669087" cy="34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9900"/>
                </a:solidFill>
              </a:rPr>
              <a:t>Orange </a:t>
            </a:r>
            <a:r>
              <a:rPr lang="en" dirty="0"/>
              <a:t>Vista</a:t>
            </a:r>
            <a:r>
              <a:rPr lang="en" dirty="0">
                <a:solidFill>
                  <a:srgbClr val="FF9900"/>
                </a:solidFill>
              </a:rPr>
              <a:t> High </a:t>
            </a:r>
            <a:r>
              <a:rPr lang="en" dirty="0"/>
              <a:t>School</a:t>
            </a:r>
            <a:endParaRPr dirty="0"/>
          </a:p>
          <a:p>
            <a:pPr marL="0" lvl="0" indent="0" algn="l" rtl="0">
              <a:spcBef>
                <a:spcPts val="1600"/>
              </a:spcBef>
              <a:spcAft>
                <a:spcPts val="0"/>
              </a:spcAft>
              <a:buNone/>
            </a:pPr>
            <a:endParaRPr dirty="0">
              <a:solidFill>
                <a:srgbClr val="EFEFEF"/>
              </a:solidFill>
            </a:endParaRPr>
          </a:p>
          <a:p>
            <a:pPr marL="0" lvl="0" indent="0" algn="ctr" rtl="0">
              <a:spcBef>
                <a:spcPts val="1600"/>
              </a:spcBef>
              <a:spcAft>
                <a:spcPts val="0"/>
              </a:spcAft>
              <a:buNone/>
            </a:pPr>
            <a:r>
              <a:rPr lang="en" dirty="0">
                <a:solidFill>
                  <a:srgbClr val="FF9900"/>
                </a:solidFill>
              </a:rPr>
              <a:t>Matthew Elder: Assistant Principal </a:t>
            </a:r>
            <a:endParaRPr dirty="0">
              <a:solidFill>
                <a:srgbClr val="FF9900"/>
              </a:solidFill>
            </a:endParaRPr>
          </a:p>
          <a:p>
            <a:pPr marL="0" lvl="0" indent="0" algn="ctr" rtl="0">
              <a:spcBef>
                <a:spcPts val="1600"/>
              </a:spcBef>
              <a:spcAft>
                <a:spcPts val="0"/>
              </a:spcAft>
              <a:buNone/>
            </a:pPr>
            <a:r>
              <a:rPr lang="en" sz="1600" dirty="0"/>
              <a:t>(Master Schedule, Guidance, and College &amp; Career Readiness)</a:t>
            </a:r>
            <a:endParaRPr sz="1600" dirty="0"/>
          </a:p>
          <a:p>
            <a:pPr marL="0" lvl="0" indent="0" algn="ctr" rtl="0">
              <a:spcBef>
                <a:spcPts val="1600"/>
              </a:spcBef>
              <a:spcAft>
                <a:spcPts val="0"/>
              </a:spcAft>
              <a:buNone/>
            </a:pPr>
            <a:r>
              <a:rPr lang="en" dirty="0"/>
              <a:t>and</a:t>
            </a:r>
            <a:endParaRPr dirty="0"/>
          </a:p>
          <a:p>
            <a:pPr marL="0" lvl="0" indent="0" algn="ctr" rtl="0">
              <a:spcBef>
                <a:spcPts val="1600"/>
              </a:spcBef>
              <a:spcAft>
                <a:spcPts val="0"/>
              </a:spcAft>
              <a:buNone/>
            </a:pPr>
            <a:r>
              <a:rPr lang="en" dirty="0">
                <a:solidFill>
                  <a:srgbClr val="FF9900"/>
                </a:solidFill>
              </a:rPr>
              <a:t>Counseling Team</a:t>
            </a:r>
            <a:r>
              <a:rPr lang="en" b="1" dirty="0">
                <a:solidFill>
                  <a:srgbClr val="FF9900"/>
                </a:solidFill>
              </a:rPr>
              <a:t> </a:t>
            </a:r>
            <a:endParaRPr b="1" dirty="0">
              <a:solidFill>
                <a:srgbClr val="FF9900"/>
              </a:solidFill>
            </a:endParaRPr>
          </a:p>
          <a:p>
            <a:pPr marL="0" lvl="0" indent="0" algn="l" rtl="0">
              <a:spcBef>
                <a:spcPts val="1600"/>
              </a:spcBef>
              <a:spcAft>
                <a:spcPts val="0"/>
              </a:spcAft>
              <a:buNone/>
            </a:pPr>
            <a:endParaRPr b="1"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224" name="Google Shape;224;p35"/>
          <p:cNvPicPr preferRelativeResize="0"/>
          <p:nvPr/>
        </p:nvPicPr>
        <p:blipFill>
          <a:blip r:embed="rId4">
            <a:alphaModFix/>
          </a:blip>
          <a:stretch>
            <a:fillRect/>
          </a:stretch>
        </p:blipFill>
        <p:spPr>
          <a:xfrm>
            <a:off x="7185910" y="1185863"/>
            <a:ext cx="1590952" cy="1228725"/>
          </a:xfrm>
          <a:prstGeom prst="rect">
            <a:avLst/>
          </a:prstGeom>
          <a:noFill/>
          <a:ln>
            <a:noFill/>
          </a:ln>
        </p:spPr>
      </p:pic>
      <p:pic>
        <p:nvPicPr>
          <p:cNvPr id="225" name="Google Shape;225;p35" descr="Val Verde Unified School District"/>
          <p:cNvPicPr preferRelativeResize="0"/>
          <p:nvPr/>
        </p:nvPicPr>
        <p:blipFill>
          <a:blip r:embed="rId5">
            <a:alphaModFix/>
          </a:blip>
          <a:stretch>
            <a:fillRect/>
          </a:stretch>
        </p:blipFill>
        <p:spPr>
          <a:xfrm>
            <a:off x="7319725" y="3378922"/>
            <a:ext cx="1671875" cy="1671875"/>
          </a:xfrm>
          <a:prstGeom prst="rect">
            <a:avLst/>
          </a:prstGeom>
          <a:noFill/>
          <a:ln>
            <a:noFill/>
          </a:ln>
        </p:spPr>
      </p:pic>
      <p:sp>
        <p:nvSpPr>
          <p:cNvPr id="2" name="TextBox 1"/>
          <p:cNvSpPr txBox="1"/>
          <p:nvPr/>
        </p:nvSpPr>
        <p:spPr>
          <a:xfrm>
            <a:off x="242888" y="4487917"/>
            <a:ext cx="6788533" cy="523220"/>
          </a:xfrm>
          <a:prstGeom prst="rect">
            <a:avLst/>
          </a:prstGeom>
          <a:noFill/>
        </p:spPr>
        <p:txBody>
          <a:bodyPr wrap="square" rtlCol="0">
            <a:spAutoFit/>
          </a:bodyPr>
          <a:lstStyle/>
          <a:p>
            <a:r>
              <a:rPr lang="en-US" dirty="0" smtClean="0"/>
              <a:t>For samples of any files or direct links, they have been removed from this PPT so please e-mail Matt Elder directly at </a:t>
            </a:r>
            <a:r>
              <a:rPr lang="en-US" dirty="0" smtClean="0">
                <a:hlinkClick r:id="rId6"/>
              </a:rPr>
              <a:t>melder@valverde.edu</a:t>
            </a:r>
            <a:r>
              <a:rPr lang="en-US" dirty="0" smtClean="0"/>
              <a:t>. </a:t>
            </a:r>
            <a:endParaRPr lang="en-US" dirty="0"/>
          </a:p>
        </p:txBody>
      </p:sp>
    </p:spTree>
    <p:extLst>
      <p:ext uri="{BB962C8B-B14F-4D97-AF65-F5344CB8AC3E}">
        <p14:creationId xmlns:p14="http://schemas.microsoft.com/office/powerpoint/2010/main" val="3673558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dirty="0">
                <a:solidFill>
                  <a:srgbClr val="FFC000"/>
                </a:solidFill>
              </a:rPr>
              <a:t>Data Collection: Why it is necessary!</a:t>
            </a:r>
            <a:endParaRPr b="1" dirty="0">
              <a:solidFill>
                <a:srgbClr val="FFC000"/>
              </a:solidFill>
            </a:endParaRPr>
          </a:p>
          <a:p>
            <a:pPr marL="0" lvl="0" indent="0" algn="l" rtl="0">
              <a:spcBef>
                <a:spcPts val="0"/>
              </a:spcBef>
              <a:spcAft>
                <a:spcPts val="0"/>
              </a:spcAft>
              <a:buNone/>
            </a:pPr>
            <a:endParaRPr dirty="0"/>
          </a:p>
        </p:txBody>
      </p:sp>
      <p:sp>
        <p:nvSpPr>
          <p:cNvPr id="231" name="Google Shape;231;p36"/>
          <p:cNvSpPr txBox="1"/>
          <p:nvPr/>
        </p:nvSpPr>
        <p:spPr>
          <a:xfrm>
            <a:off x="419575" y="1017725"/>
            <a:ext cx="4152300" cy="3918300"/>
          </a:xfrm>
          <a:prstGeom prst="rect">
            <a:avLst/>
          </a:prstGeom>
          <a:noFill/>
          <a:ln>
            <a:noFill/>
          </a:ln>
        </p:spPr>
        <p:txBody>
          <a:bodyPr spcFirstLastPara="1" wrap="square" lIns="91425" tIns="91425" rIns="91425" bIns="91425" anchor="t" anchorCtr="0">
            <a:noAutofit/>
          </a:bodyPr>
          <a:lstStyle/>
          <a:p>
            <a:pPr marL="457200" lvl="0" indent="-317500" algn="l" rtl="0">
              <a:lnSpc>
                <a:spcPct val="138000"/>
              </a:lnSpc>
              <a:spcBef>
                <a:spcPts val="0"/>
              </a:spcBef>
              <a:spcAft>
                <a:spcPts val="0"/>
              </a:spcAft>
              <a:buClrTx/>
              <a:buSzPts val="1400"/>
              <a:buAutoNum type="arabicPeriod"/>
            </a:pPr>
            <a:r>
              <a:rPr lang="en" dirty="0">
                <a:solidFill>
                  <a:schemeClr val="tx1"/>
                </a:solidFill>
              </a:rPr>
              <a:t>How were you tracking how many students were being seen daily, weekly, and/or monthly in your site’s Guidance Office?</a:t>
            </a:r>
            <a:endParaRPr dirty="0">
              <a:solidFill>
                <a:schemeClr val="tx1"/>
              </a:solidFill>
            </a:endParaRPr>
          </a:p>
          <a:p>
            <a:pPr marL="457200" lvl="0" indent="-317500" algn="l" rtl="0">
              <a:lnSpc>
                <a:spcPct val="138000"/>
              </a:lnSpc>
              <a:spcBef>
                <a:spcPts val="0"/>
              </a:spcBef>
              <a:spcAft>
                <a:spcPts val="0"/>
              </a:spcAft>
              <a:buClr>
                <a:srgbClr val="FF9900"/>
              </a:buClr>
              <a:buSzPts val="1400"/>
              <a:buAutoNum type="arabicPeriod"/>
            </a:pPr>
            <a:r>
              <a:rPr lang="en" dirty="0">
                <a:solidFill>
                  <a:srgbClr val="FF9900"/>
                </a:solidFill>
              </a:rPr>
              <a:t>What are students most being seen for in your office(s</a:t>
            </a:r>
            <a:r>
              <a:rPr lang="en" dirty="0" smtClean="0">
                <a:solidFill>
                  <a:srgbClr val="FF9900"/>
                </a:solidFill>
              </a:rPr>
              <a:t>)?</a:t>
            </a:r>
            <a:endParaRPr lang="en" dirty="0">
              <a:solidFill>
                <a:srgbClr val="FF9900"/>
              </a:solidFill>
            </a:endParaRPr>
          </a:p>
          <a:p>
            <a:pPr marL="457200" lvl="0" indent="-317500" algn="l" rtl="0">
              <a:lnSpc>
                <a:spcPct val="138000"/>
              </a:lnSpc>
              <a:spcBef>
                <a:spcPts val="0"/>
              </a:spcBef>
              <a:spcAft>
                <a:spcPts val="0"/>
              </a:spcAft>
              <a:buClrTx/>
              <a:buSzPts val="1400"/>
              <a:buAutoNum type="arabicPeriod"/>
            </a:pPr>
            <a:r>
              <a:rPr lang="en" dirty="0" smtClean="0">
                <a:solidFill>
                  <a:schemeClr val="tx1"/>
                </a:solidFill>
              </a:rPr>
              <a:t>Which </a:t>
            </a:r>
            <a:r>
              <a:rPr lang="en" dirty="0">
                <a:solidFill>
                  <a:schemeClr val="tx1"/>
                </a:solidFill>
              </a:rPr>
              <a:t>grade level is seen more?  Which period are students being seen more?  Which counselor sees more students?</a:t>
            </a:r>
            <a:endParaRPr dirty="0">
              <a:solidFill>
                <a:schemeClr val="tx1"/>
              </a:solidFill>
            </a:endParaRPr>
          </a:p>
          <a:p>
            <a:pPr marL="457200" lvl="0" indent="-317500" algn="l" rtl="0">
              <a:lnSpc>
                <a:spcPct val="138000"/>
              </a:lnSpc>
              <a:spcBef>
                <a:spcPts val="0"/>
              </a:spcBef>
              <a:spcAft>
                <a:spcPts val="0"/>
              </a:spcAft>
              <a:buClr>
                <a:srgbClr val="FF9900"/>
              </a:buClr>
              <a:buSzPts val="1400"/>
              <a:buAutoNum type="arabicPeriod"/>
            </a:pPr>
            <a:r>
              <a:rPr lang="en" dirty="0">
                <a:solidFill>
                  <a:srgbClr val="FF9900"/>
                </a:solidFill>
              </a:rPr>
              <a:t>How can you use that data to determine what needs to happen during distance learning?</a:t>
            </a:r>
            <a:endParaRPr dirty="0">
              <a:solidFill>
                <a:srgbClr val="FF9900"/>
              </a:solidFill>
            </a:endParaRPr>
          </a:p>
          <a:p>
            <a:pPr marL="0" lvl="0" indent="0" algn="l" rtl="0">
              <a:lnSpc>
                <a:spcPct val="115000"/>
              </a:lnSpc>
              <a:spcBef>
                <a:spcPts val="1600"/>
              </a:spcBef>
              <a:spcAft>
                <a:spcPts val="0"/>
              </a:spcAft>
              <a:buNone/>
            </a:pPr>
            <a:endParaRPr sz="1100" dirty="0">
              <a:solidFill>
                <a:srgbClr val="FFFFFF"/>
              </a:solidFill>
            </a:endParaRPr>
          </a:p>
        </p:txBody>
      </p:sp>
      <p:pic>
        <p:nvPicPr>
          <p:cNvPr id="232" name="Google Shape;232;p36"/>
          <p:cNvPicPr preferRelativeResize="0"/>
          <p:nvPr/>
        </p:nvPicPr>
        <p:blipFill>
          <a:blip r:embed="rId3">
            <a:alphaModFix/>
          </a:blip>
          <a:stretch>
            <a:fillRect/>
          </a:stretch>
        </p:blipFill>
        <p:spPr>
          <a:xfrm>
            <a:off x="4774825" y="1067113"/>
            <a:ext cx="4057475" cy="3819525"/>
          </a:xfrm>
          <a:prstGeom prst="rect">
            <a:avLst/>
          </a:prstGeom>
          <a:noFill/>
          <a:ln>
            <a:noFill/>
          </a:ln>
        </p:spPr>
      </p:pic>
    </p:spTree>
    <p:extLst>
      <p:ext uri="{BB962C8B-B14F-4D97-AF65-F5344CB8AC3E}">
        <p14:creationId xmlns:p14="http://schemas.microsoft.com/office/powerpoint/2010/main" val="1844066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FFFFFF"/>
                </a:solidFill>
              </a:rPr>
              <a:t>Data </a:t>
            </a:r>
            <a:r>
              <a:rPr lang="en" b="1" dirty="0">
                <a:solidFill>
                  <a:srgbClr val="FFC000"/>
                </a:solidFill>
              </a:rPr>
              <a:t>Collection: Orange Vista HS Counseling </a:t>
            </a:r>
            <a:r>
              <a:rPr lang="en" dirty="0">
                <a:solidFill>
                  <a:srgbClr val="FFFFFF"/>
                </a:solidFill>
              </a:rPr>
              <a:t>Office</a:t>
            </a:r>
            <a:endParaRPr dirty="0">
              <a:solidFill>
                <a:srgbClr val="FFFFFF"/>
              </a:solidFill>
            </a:endParaRPr>
          </a:p>
          <a:p>
            <a:pPr marL="0" lvl="0" indent="0" algn="l" rtl="0">
              <a:spcBef>
                <a:spcPts val="0"/>
              </a:spcBef>
              <a:spcAft>
                <a:spcPts val="0"/>
              </a:spcAft>
              <a:buNone/>
            </a:pPr>
            <a:endParaRPr dirty="0"/>
          </a:p>
        </p:txBody>
      </p:sp>
      <p:pic>
        <p:nvPicPr>
          <p:cNvPr id="238" name="Google Shape;238;p37" descr="Forms response chart. Question title: Current Period . Number of responses: 2,353 responses."/>
          <p:cNvPicPr preferRelativeResize="0"/>
          <p:nvPr/>
        </p:nvPicPr>
        <p:blipFill>
          <a:blip r:embed="rId3">
            <a:alphaModFix/>
          </a:blip>
          <a:stretch>
            <a:fillRect/>
          </a:stretch>
        </p:blipFill>
        <p:spPr>
          <a:xfrm>
            <a:off x="4600574" y="3133171"/>
            <a:ext cx="4391026" cy="1846280"/>
          </a:xfrm>
          <a:prstGeom prst="rect">
            <a:avLst/>
          </a:prstGeom>
          <a:noFill/>
          <a:ln>
            <a:noFill/>
          </a:ln>
        </p:spPr>
      </p:pic>
      <p:pic>
        <p:nvPicPr>
          <p:cNvPr id="239" name="Google Shape;239;p37" descr="Forms response chart. Question title: Counselor. Number of responses: 2,352 responses."/>
          <p:cNvPicPr preferRelativeResize="0"/>
          <p:nvPr/>
        </p:nvPicPr>
        <p:blipFill>
          <a:blip r:embed="rId4">
            <a:alphaModFix/>
          </a:blip>
          <a:stretch>
            <a:fillRect/>
          </a:stretch>
        </p:blipFill>
        <p:spPr>
          <a:xfrm>
            <a:off x="4600574" y="1170125"/>
            <a:ext cx="4295774" cy="1810646"/>
          </a:xfrm>
          <a:prstGeom prst="rect">
            <a:avLst/>
          </a:prstGeom>
          <a:noFill/>
          <a:ln>
            <a:noFill/>
          </a:ln>
        </p:spPr>
      </p:pic>
      <p:pic>
        <p:nvPicPr>
          <p:cNvPr id="240" name="Google Shape;240;p37" descr="Forms response chart. Question title: Grade. Number of responses: 2,353 responses."/>
          <p:cNvPicPr preferRelativeResize="0"/>
          <p:nvPr/>
        </p:nvPicPr>
        <p:blipFill>
          <a:blip r:embed="rId5">
            <a:alphaModFix/>
          </a:blip>
          <a:stretch>
            <a:fillRect/>
          </a:stretch>
        </p:blipFill>
        <p:spPr>
          <a:xfrm>
            <a:off x="152400" y="3133171"/>
            <a:ext cx="4295774" cy="1810646"/>
          </a:xfrm>
          <a:prstGeom prst="rect">
            <a:avLst/>
          </a:prstGeom>
          <a:noFill/>
          <a:ln>
            <a:noFill/>
          </a:ln>
        </p:spPr>
      </p:pic>
      <p:pic>
        <p:nvPicPr>
          <p:cNvPr id="241" name="Google Shape;241;p37" descr="Forms response chart. Question title: Reason for Seeing your counselor . Number of responses: 2,353 responses."/>
          <p:cNvPicPr preferRelativeResize="0"/>
          <p:nvPr/>
        </p:nvPicPr>
        <p:blipFill>
          <a:blip r:embed="rId6">
            <a:alphaModFix/>
          </a:blip>
          <a:stretch>
            <a:fillRect/>
          </a:stretch>
        </p:blipFill>
        <p:spPr>
          <a:xfrm>
            <a:off x="152400" y="1170125"/>
            <a:ext cx="4295774" cy="1810646"/>
          </a:xfrm>
          <a:prstGeom prst="rect">
            <a:avLst/>
          </a:prstGeom>
          <a:noFill/>
          <a:ln>
            <a:noFill/>
          </a:ln>
        </p:spPr>
      </p:pic>
      <p:sp>
        <p:nvSpPr>
          <p:cNvPr id="242" name="Google Shape;242;p37"/>
          <p:cNvSpPr txBox="1"/>
          <p:nvPr/>
        </p:nvSpPr>
        <p:spPr>
          <a:xfrm>
            <a:off x="762000" y="7620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907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0" y="350520"/>
            <a:ext cx="9144000" cy="48066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Clr>
                <a:schemeClr val="dk1"/>
              </a:buClr>
              <a:buSzPts val="1100"/>
              <a:buFont typeface="Arial"/>
              <a:buNone/>
            </a:pPr>
            <a:r>
              <a:rPr lang="en" sz="3200" b="1" dirty="0">
                <a:solidFill>
                  <a:srgbClr val="FFC000"/>
                </a:solidFill>
              </a:rPr>
              <a:t>What type of information are you providing and why?</a:t>
            </a:r>
            <a:endParaRPr sz="3200" b="1" dirty="0">
              <a:solidFill>
                <a:srgbClr val="FFC000"/>
              </a:solidFill>
            </a:endParaRPr>
          </a:p>
          <a:p>
            <a:pPr marL="0" lvl="0" indent="0" algn="l" rtl="0">
              <a:lnSpc>
                <a:spcPct val="115000"/>
              </a:lnSpc>
              <a:spcBef>
                <a:spcPts val="0"/>
              </a:spcBef>
              <a:spcAft>
                <a:spcPts val="0"/>
              </a:spcAft>
              <a:buClr>
                <a:schemeClr val="dk1"/>
              </a:buClr>
              <a:buSzPts val="1100"/>
              <a:buFont typeface="Arial"/>
              <a:buNone/>
            </a:pPr>
            <a:endParaRPr sz="1100" dirty="0"/>
          </a:p>
          <a:p>
            <a:pPr marL="0" lvl="0" indent="0" algn="l" rtl="0">
              <a:spcBef>
                <a:spcPts val="0"/>
              </a:spcBef>
              <a:spcAft>
                <a:spcPts val="0"/>
              </a:spcAft>
              <a:buNone/>
            </a:pPr>
            <a:endParaRPr dirty="0">
              <a:solidFill>
                <a:srgbClr val="FFFFFF"/>
              </a:solidFill>
            </a:endParaRPr>
          </a:p>
        </p:txBody>
      </p:sp>
      <p:sp>
        <p:nvSpPr>
          <p:cNvPr id="248" name="Google Shape;248;p38"/>
          <p:cNvSpPr txBox="1">
            <a:spLocks noGrp="1"/>
          </p:cNvSpPr>
          <p:nvPr>
            <p:ph type="body" idx="4294967295"/>
          </p:nvPr>
        </p:nvSpPr>
        <p:spPr>
          <a:xfrm>
            <a:off x="125730" y="954088"/>
            <a:ext cx="4357688" cy="3883025"/>
          </a:xfrm>
          <a:prstGeom prst="rect">
            <a:avLst/>
          </a:prstGeom>
        </p:spPr>
        <p:txBody>
          <a:bodyPr spcFirstLastPara="1" wrap="square" lIns="91425" tIns="91425" rIns="91425" bIns="91425" anchor="t" anchorCtr="0">
            <a:noAutofit/>
          </a:bodyPr>
          <a:lstStyle/>
          <a:p>
            <a:pPr marL="0" lvl="0" indent="0" algn="ctr" rtl="0">
              <a:lnSpc>
                <a:spcPct val="138000"/>
              </a:lnSpc>
              <a:spcBef>
                <a:spcPts val="0"/>
              </a:spcBef>
              <a:spcAft>
                <a:spcPts val="0"/>
              </a:spcAft>
              <a:buClr>
                <a:schemeClr val="dk1"/>
              </a:buClr>
              <a:buSzPts val="1100"/>
              <a:buFont typeface="Arial"/>
              <a:buNone/>
            </a:pPr>
            <a:r>
              <a:rPr lang="en" b="1" u="sng" dirty="0">
                <a:solidFill>
                  <a:srgbClr val="FFFFFF"/>
                </a:solidFill>
              </a:rPr>
              <a:t>Weekly? Daily?</a:t>
            </a:r>
            <a:endParaRPr b="1" u="sng" dirty="0">
              <a:solidFill>
                <a:srgbClr val="FFFFFF"/>
              </a:solidFill>
            </a:endParaRPr>
          </a:p>
          <a:p>
            <a:pPr marL="0" lvl="0" indent="0" algn="l" rtl="0">
              <a:lnSpc>
                <a:spcPct val="138000"/>
              </a:lnSpc>
              <a:spcBef>
                <a:spcPts val="1600"/>
              </a:spcBef>
              <a:spcAft>
                <a:spcPts val="0"/>
              </a:spcAft>
              <a:buClr>
                <a:schemeClr val="dk1"/>
              </a:buClr>
              <a:buSzPts val="1100"/>
              <a:buFont typeface="Arial"/>
              <a:buNone/>
            </a:pPr>
            <a:r>
              <a:rPr lang="en" sz="1000" dirty="0">
                <a:solidFill>
                  <a:srgbClr val="000000"/>
                </a:solidFill>
                <a:highlight>
                  <a:srgbClr val="FFFFFF"/>
                </a:highlight>
                <a:latin typeface="Roboto"/>
                <a:ea typeface="Roboto"/>
                <a:cs typeface="Roboto"/>
                <a:sym typeface="Roboto"/>
              </a:rPr>
              <a:t>We will be posting to this Google Classroom, Code </a:t>
            </a:r>
            <a:r>
              <a:rPr lang="en" sz="1000" dirty="0">
                <a:solidFill>
                  <a:srgbClr val="000000"/>
                </a:solidFill>
                <a:highlight>
                  <a:schemeClr val="dk1"/>
                </a:highlight>
                <a:latin typeface="Roboto"/>
                <a:ea typeface="Roboto"/>
                <a:cs typeface="Roboto"/>
                <a:sym typeface="Roboto"/>
              </a:rPr>
              <a:t>gvgxwzp</a:t>
            </a:r>
            <a:r>
              <a:rPr lang="en" sz="1000" dirty="0">
                <a:solidFill>
                  <a:srgbClr val="000000"/>
                </a:solidFill>
                <a:highlight>
                  <a:srgbClr val="FFFFFF"/>
                </a:highlight>
                <a:latin typeface="Roboto"/>
                <a:ea typeface="Roboto"/>
                <a:cs typeface="Roboto"/>
                <a:sym typeface="Roboto"/>
              </a:rPr>
              <a:t>, each day using our themes below:</a:t>
            </a:r>
            <a:endParaRPr sz="1000" dirty="0">
              <a:solidFill>
                <a:srgbClr val="000000"/>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b="1" dirty="0">
                <a:solidFill>
                  <a:srgbClr val="000000"/>
                </a:solidFill>
                <a:highlight>
                  <a:srgbClr val="FFFFFF"/>
                </a:highlight>
                <a:latin typeface="Roboto"/>
                <a:ea typeface="Roboto"/>
                <a:cs typeface="Roboto"/>
                <a:sym typeface="Roboto"/>
              </a:rPr>
              <a:t>Monday - Mindfulness Mondays</a:t>
            </a:r>
            <a:r>
              <a:rPr lang="en" sz="1000" dirty="0">
                <a:solidFill>
                  <a:srgbClr val="000000"/>
                </a:solidFill>
                <a:highlight>
                  <a:srgbClr val="FFFFFF"/>
                </a:highlight>
                <a:latin typeface="Roboto"/>
                <a:ea typeface="Roboto"/>
                <a:cs typeface="Roboto"/>
                <a:sym typeface="Roboto"/>
              </a:rPr>
              <a:t> (Breathing Exercises, Coping Skills, Meditation)</a:t>
            </a:r>
            <a:endParaRPr sz="1000" dirty="0">
              <a:solidFill>
                <a:srgbClr val="000000"/>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b="1" dirty="0">
                <a:solidFill>
                  <a:srgbClr val="000000"/>
                </a:solidFill>
                <a:highlight>
                  <a:srgbClr val="FFFFFF"/>
                </a:highlight>
                <a:latin typeface="Roboto"/>
                <a:ea typeface="Roboto"/>
                <a:cs typeface="Roboto"/>
                <a:sym typeface="Roboto"/>
              </a:rPr>
              <a:t>Tuesday - College and Career Tuesdays</a:t>
            </a:r>
            <a:endParaRPr sz="1000" b="1" dirty="0">
              <a:solidFill>
                <a:srgbClr val="000000"/>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b="1" dirty="0">
                <a:solidFill>
                  <a:srgbClr val="000000"/>
                </a:solidFill>
                <a:highlight>
                  <a:srgbClr val="FFFFFF"/>
                </a:highlight>
                <a:latin typeface="Roboto"/>
                <a:ea typeface="Roboto"/>
                <a:cs typeface="Roboto"/>
                <a:sym typeface="Roboto"/>
              </a:rPr>
              <a:t>Wednesday - Where You Going? Wednesdays</a:t>
            </a:r>
            <a:r>
              <a:rPr lang="en" sz="1000" dirty="0">
                <a:solidFill>
                  <a:srgbClr val="000000"/>
                </a:solidFill>
                <a:highlight>
                  <a:srgbClr val="FFFFFF"/>
                </a:highlight>
                <a:latin typeface="Roboto"/>
                <a:ea typeface="Roboto"/>
                <a:cs typeface="Roboto"/>
                <a:sym typeface="Roboto"/>
              </a:rPr>
              <a:t> (Acceptances, Virtual Tours)</a:t>
            </a:r>
            <a:endParaRPr sz="1000" dirty="0">
              <a:solidFill>
                <a:srgbClr val="000000"/>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b="1" dirty="0">
                <a:solidFill>
                  <a:srgbClr val="000000"/>
                </a:solidFill>
                <a:highlight>
                  <a:srgbClr val="FFFFFF"/>
                </a:highlight>
                <a:latin typeface="Roboto"/>
                <a:ea typeface="Roboto"/>
                <a:cs typeface="Roboto"/>
                <a:sym typeface="Roboto"/>
              </a:rPr>
              <a:t>Thursday - Thoughtful Thursdays</a:t>
            </a:r>
            <a:r>
              <a:rPr lang="en" sz="1000" dirty="0">
                <a:solidFill>
                  <a:srgbClr val="000000"/>
                </a:solidFill>
                <a:highlight>
                  <a:srgbClr val="FFFFFF"/>
                </a:highlight>
                <a:latin typeface="Roboto"/>
                <a:ea typeface="Roboto"/>
                <a:cs typeface="Roboto"/>
                <a:sym typeface="Roboto"/>
              </a:rPr>
              <a:t> (Motivation, Quotes, Sharing Positivity)</a:t>
            </a:r>
            <a:endParaRPr sz="1000" dirty="0">
              <a:solidFill>
                <a:srgbClr val="000000"/>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b="1" dirty="0">
                <a:solidFill>
                  <a:srgbClr val="000000"/>
                </a:solidFill>
                <a:highlight>
                  <a:srgbClr val="FFFFFF"/>
                </a:highlight>
                <a:latin typeface="Roboto"/>
                <a:ea typeface="Roboto"/>
                <a:cs typeface="Roboto"/>
                <a:sym typeface="Roboto"/>
              </a:rPr>
              <a:t>Friday - Fun Fitness Fridays</a:t>
            </a:r>
            <a:r>
              <a:rPr lang="en" sz="1000" dirty="0">
                <a:solidFill>
                  <a:srgbClr val="000000"/>
                </a:solidFill>
                <a:highlight>
                  <a:srgbClr val="FFFFFF"/>
                </a:highlight>
                <a:latin typeface="Roboto"/>
                <a:ea typeface="Roboto"/>
                <a:cs typeface="Roboto"/>
                <a:sym typeface="Roboto"/>
              </a:rPr>
              <a:t> (Take Time off from electronic devices, Funny Video Clips)</a:t>
            </a:r>
            <a:endParaRPr sz="1000" dirty="0">
              <a:solidFill>
                <a:srgbClr val="000000"/>
              </a:solidFill>
              <a:highlight>
                <a:srgbClr val="FFFFFF"/>
              </a:highlight>
              <a:latin typeface="Roboto"/>
              <a:ea typeface="Roboto"/>
              <a:cs typeface="Roboto"/>
              <a:sym typeface="Roboto"/>
            </a:endParaRPr>
          </a:p>
          <a:p>
            <a:pPr marL="0" lvl="0" indent="0" algn="l" rtl="0">
              <a:spcBef>
                <a:spcPts val="160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1600"/>
              </a:spcAft>
              <a:buNone/>
            </a:pPr>
            <a:endParaRPr sz="1200" dirty="0"/>
          </a:p>
        </p:txBody>
      </p:sp>
      <p:sp>
        <p:nvSpPr>
          <p:cNvPr id="249" name="Google Shape;249;p38"/>
          <p:cNvSpPr txBox="1">
            <a:spLocks noGrp="1"/>
          </p:cNvSpPr>
          <p:nvPr>
            <p:ph type="body" idx="4294967295"/>
          </p:nvPr>
        </p:nvSpPr>
        <p:spPr>
          <a:xfrm>
            <a:off x="5143500" y="1098550"/>
            <a:ext cx="4000500" cy="3738563"/>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 u="sng" dirty="0">
                <a:solidFill>
                  <a:srgbClr val="FFFF00"/>
                </a:solidFill>
                <a:hlinkClick r:id="rId3"/>
              </a:rPr>
              <a:t>Counseling Office Hours</a:t>
            </a:r>
            <a:r>
              <a:rPr lang="en" dirty="0"/>
              <a:t>:</a:t>
            </a:r>
            <a:endParaRPr dirty="0"/>
          </a:p>
          <a:p>
            <a:pPr marL="0" lvl="0" indent="0" algn="l" rtl="0">
              <a:lnSpc>
                <a:spcPct val="138000"/>
              </a:lnSpc>
              <a:spcBef>
                <a:spcPts val="1600"/>
              </a:spcBef>
              <a:spcAft>
                <a:spcPts val="0"/>
              </a:spcAft>
              <a:buClr>
                <a:schemeClr val="dk1"/>
              </a:buClr>
              <a:buSzPts val="1100"/>
              <a:buFont typeface="Arial"/>
              <a:buNone/>
            </a:pPr>
            <a:r>
              <a:rPr lang="en" sz="1000" dirty="0">
                <a:solidFill>
                  <a:schemeClr val="dk1"/>
                </a:solidFill>
                <a:highlight>
                  <a:srgbClr val="FFFFFF"/>
                </a:highlight>
                <a:latin typeface="Roboto"/>
                <a:ea typeface="Roboto"/>
                <a:cs typeface="Roboto"/>
                <a:sym typeface="Roboto"/>
              </a:rPr>
              <a:t>Monday: Class of 2020</a:t>
            </a:r>
            <a:endParaRPr sz="1000" dirty="0">
              <a:solidFill>
                <a:schemeClr val="dk1"/>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dirty="0">
                <a:solidFill>
                  <a:schemeClr val="dk1"/>
                </a:solidFill>
                <a:highlight>
                  <a:srgbClr val="FFFFFF"/>
                </a:highlight>
                <a:latin typeface="Roboto"/>
                <a:ea typeface="Roboto"/>
                <a:cs typeface="Roboto"/>
                <a:sym typeface="Roboto"/>
              </a:rPr>
              <a:t>Tuesday: Class of 2021</a:t>
            </a:r>
            <a:endParaRPr sz="1000" dirty="0">
              <a:solidFill>
                <a:schemeClr val="dk1"/>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dirty="0">
                <a:solidFill>
                  <a:schemeClr val="dk1"/>
                </a:solidFill>
                <a:highlight>
                  <a:srgbClr val="FFFFFF"/>
                </a:highlight>
                <a:latin typeface="Roboto"/>
                <a:ea typeface="Roboto"/>
                <a:cs typeface="Roboto"/>
                <a:sym typeface="Roboto"/>
              </a:rPr>
              <a:t>Wednesday: Class of 2022</a:t>
            </a:r>
            <a:endParaRPr sz="1000" dirty="0">
              <a:solidFill>
                <a:schemeClr val="dk1"/>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000" dirty="0">
                <a:solidFill>
                  <a:schemeClr val="dk1"/>
                </a:solidFill>
                <a:highlight>
                  <a:srgbClr val="FFFFFF"/>
                </a:highlight>
                <a:latin typeface="Roboto"/>
                <a:ea typeface="Roboto"/>
                <a:cs typeface="Roboto"/>
                <a:sym typeface="Roboto"/>
              </a:rPr>
              <a:t>Thursday: Class of 2023</a:t>
            </a:r>
            <a:endParaRPr sz="1000" dirty="0">
              <a:solidFill>
                <a:schemeClr val="dk1"/>
              </a:solidFill>
              <a:highlight>
                <a:srgbClr val="FFFFFF"/>
              </a:highlight>
              <a:latin typeface="Roboto"/>
              <a:ea typeface="Roboto"/>
              <a:cs typeface="Roboto"/>
              <a:sym typeface="Roboto"/>
            </a:endParaRPr>
          </a:p>
          <a:p>
            <a:pPr marL="0" lvl="0" indent="0" algn="l" rtl="0">
              <a:lnSpc>
                <a:spcPct val="138000"/>
              </a:lnSpc>
              <a:spcBef>
                <a:spcPts val="1600"/>
              </a:spcBef>
              <a:spcAft>
                <a:spcPts val="0"/>
              </a:spcAft>
              <a:buClr>
                <a:schemeClr val="dk1"/>
              </a:buClr>
              <a:buSzPts val="1100"/>
              <a:buFont typeface="Arial"/>
              <a:buNone/>
            </a:pPr>
            <a:r>
              <a:rPr lang="en" sz="1800" u="sng" dirty="0">
                <a:solidFill>
                  <a:srgbClr val="FFFF00"/>
                </a:solidFill>
                <a:hlinkClick r:id="rId4"/>
              </a:rPr>
              <a:t>Celebrating our Students</a:t>
            </a:r>
            <a:r>
              <a:rPr lang="en" sz="1800" dirty="0">
                <a:solidFill>
                  <a:srgbClr val="FFFF00"/>
                </a:solidFill>
              </a:rPr>
              <a:t>:</a:t>
            </a:r>
            <a:endParaRPr sz="1800" dirty="0">
              <a:solidFill>
                <a:srgbClr val="FFFF00"/>
              </a:solidFill>
            </a:endParaRPr>
          </a:p>
          <a:p>
            <a:pPr marL="0" lvl="0" indent="0" algn="l" rtl="0">
              <a:lnSpc>
                <a:spcPct val="138000"/>
              </a:lnSpc>
              <a:spcBef>
                <a:spcPts val="1600"/>
              </a:spcBef>
              <a:spcAft>
                <a:spcPts val="0"/>
              </a:spcAft>
              <a:buClr>
                <a:schemeClr val="dk1"/>
              </a:buClr>
              <a:buSzPts val="1100"/>
              <a:buFont typeface="Arial"/>
              <a:buNone/>
            </a:pPr>
            <a:r>
              <a:rPr lang="en" sz="1800" u="sng" dirty="0">
                <a:solidFill>
                  <a:srgbClr val="FFFF00"/>
                </a:solidFill>
                <a:hlinkClick r:id="rId5"/>
              </a:rPr>
              <a:t>Celebrating students with our Staff</a:t>
            </a:r>
            <a:r>
              <a:rPr lang="en" sz="1800" dirty="0">
                <a:solidFill>
                  <a:srgbClr val="FFFF00"/>
                </a:solidFill>
              </a:rPr>
              <a:t>:</a:t>
            </a:r>
            <a:endParaRPr sz="1800" dirty="0">
              <a:solidFill>
                <a:srgbClr val="FFFF00"/>
              </a:solidFill>
            </a:endParaRPr>
          </a:p>
          <a:p>
            <a:pPr marL="0" lvl="0" indent="0" algn="l" rtl="0">
              <a:lnSpc>
                <a:spcPct val="138000"/>
              </a:lnSpc>
              <a:spcBef>
                <a:spcPts val="1600"/>
              </a:spcBef>
              <a:spcAft>
                <a:spcPts val="0"/>
              </a:spcAft>
              <a:buClr>
                <a:schemeClr val="dk1"/>
              </a:buClr>
              <a:buSzPts val="1100"/>
              <a:buFont typeface="Arial"/>
              <a:buNone/>
            </a:pPr>
            <a:r>
              <a:rPr lang="en" sz="1800" u="sng" dirty="0">
                <a:solidFill>
                  <a:srgbClr val="FFFF00"/>
                </a:solidFill>
                <a:hlinkClick r:id="rId6"/>
              </a:rPr>
              <a:t>Celebrating our Staff</a:t>
            </a:r>
            <a:r>
              <a:rPr lang="en" sz="1800" dirty="0">
                <a:solidFill>
                  <a:srgbClr val="FFFF00"/>
                </a:solidFill>
              </a:rPr>
              <a:t>:</a:t>
            </a:r>
            <a:endParaRPr sz="1800" dirty="0">
              <a:solidFill>
                <a:srgbClr val="FFFF00"/>
              </a:solidFill>
            </a:endParaRPr>
          </a:p>
          <a:p>
            <a:pPr marL="0" lvl="0" indent="0" algn="l" rtl="0">
              <a:spcBef>
                <a:spcPts val="160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1600"/>
              </a:spcAft>
              <a:buNone/>
            </a:pPr>
            <a:endParaRPr sz="1200" dirty="0"/>
          </a:p>
        </p:txBody>
      </p:sp>
    </p:spTree>
    <p:extLst>
      <p:ext uri="{BB962C8B-B14F-4D97-AF65-F5344CB8AC3E}">
        <p14:creationId xmlns:p14="http://schemas.microsoft.com/office/powerpoint/2010/main" val="2257270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dirty="0">
                <a:solidFill>
                  <a:srgbClr val="FFC000"/>
                </a:solidFill>
              </a:rPr>
              <a:t>Counselor Connections</a:t>
            </a:r>
            <a:endParaRPr sz="2400" b="1" dirty="0">
              <a:solidFill>
                <a:srgbClr val="FFC000"/>
              </a:solidFill>
            </a:endParaRPr>
          </a:p>
          <a:p>
            <a:pPr marL="0" lvl="0" indent="0" algn="l" rtl="0">
              <a:spcBef>
                <a:spcPts val="0"/>
              </a:spcBef>
              <a:spcAft>
                <a:spcPts val="0"/>
              </a:spcAft>
              <a:buNone/>
            </a:pPr>
            <a:endParaRPr dirty="0"/>
          </a:p>
        </p:txBody>
      </p:sp>
      <p:sp>
        <p:nvSpPr>
          <p:cNvPr id="255" name="Google Shape;255;p39"/>
          <p:cNvSpPr txBox="1">
            <a:spLocks noGrp="1"/>
          </p:cNvSpPr>
          <p:nvPr>
            <p:ph type="body" idx="4294967295"/>
          </p:nvPr>
        </p:nvSpPr>
        <p:spPr>
          <a:xfrm>
            <a:off x="0" y="1152525"/>
            <a:ext cx="5026025" cy="3754438"/>
          </a:xfrm>
          <a:prstGeom prst="rect">
            <a:avLst/>
          </a:prstGeom>
        </p:spPr>
        <p:txBody>
          <a:bodyPr spcFirstLastPara="1" wrap="square" lIns="91425" tIns="91425" rIns="91425" bIns="91425" anchor="t" anchorCtr="0">
            <a:noAutofit/>
          </a:bodyPr>
          <a:lstStyle/>
          <a:p>
            <a:pPr marL="495300" lvl="0" indent="-342900" algn="l" rtl="0">
              <a:spcBef>
                <a:spcPts val="0"/>
              </a:spcBef>
              <a:spcAft>
                <a:spcPts val="0"/>
              </a:spcAft>
              <a:buSzPts val="1200"/>
              <a:buFont typeface="Courier New" panose="02070309020205020404" pitchFamily="49" charset="0"/>
              <a:buChar char="o"/>
            </a:pPr>
            <a:r>
              <a:rPr lang="en" sz="1400" dirty="0"/>
              <a:t>Redesigning our Counseling </a:t>
            </a:r>
            <a:r>
              <a:rPr lang="en" sz="1400" dirty="0" smtClean="0"/>
              <a:t>Website</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District </a:t>
            </a:r>
            <a:r>
              <a:rPr lang="en" sz="1400" dirty="0"/>
              <a:t>Email: Secure </a:t>
            </a:r>
            <a:r>
              <a:rPr lang="en" sz="1400" dirty="0" smtClean="0"/>
              <a:t>Network</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Google </a:t>
            </a:r>
            <a:r>
              <a:rPr lang="en" sz="1400" dirty="0"/>
              <a:t>Classroom(s):</a:t>
            </a:r>
            <a:r>
              <a:rPr lang="en" sz="1400" dirty="0">
                <a:uFill>
                  <a:noFill/>
                </a:uFill>
                <a:hlinkClick r:id="rId3"/>
              </a:rPr>
              <a:t> </a:t>
            </a:r>
            <a:r>
              <a:rPr lang="en" sz="1400" u="sng" dirty="0">
                <a:hlinkClick r:id="rId3"/>
              </a:rPr>
              <a:t>2020</a:t>
            </a:r>
            <a:r>
              <a:rPr lang="en" sz="1400" dirty="0"/>
              <a:t>;</a:t>
            </a:r>
            <a:r>
              <a:rPr lang="en" sz="1400" dirty="0">
                <a:uFill>
                  <a:noFill/>
                </a:uFill>
                <a:hlinkClick r:id="rId4"/>
              </a:rPr>
              <a:t> </a:t>
            </a:r>
            <a:r>
              <a:rPr lang="en" sz="1400" u="sng" dirty="0">
                <a:hlinkClick r:id="rId4"/>
              </a:rPr>
              <a:t>2021</a:t>
            </a:r>
            <a:r>
              <a:rPr lang="en" sz="1400" dirty="0"/>
              <a:t>;</a:t>
            </a:r>
            <a:r>
              <a:rPr lang="en" sz="1400" dirty="0">
                <a:uFill>
                  <a:noFill/>
                </a:uFill>
                <a:hlinkClick r:id="rId5"/>
              </a:rPr>
              <a:t> </a:t>
            </a:r>
            <a:r>
              <a:rPr lang="en" sz="1400" u="sng" dirty="0">
                <a:hlinkClick r:id="rId5"/>
              </a:rPr>
              <a:t>2022</a:t>
            </a:r>
            <a:r>
              <a:rPr lang="en" sz="1400" dirty="0"/>
              <a:t>;</a:t>
            </a:r>
            <a:r>
              <a:rPr lang="en" sz="1400" dirty="0">
                <a:uFill>
                  <a:noFill/>
                </a:uFill>
                <a:hlinkClick r:id="rId6"/>
              </a:rPr>
              <a:t> </a:t>
            </a:r>
            <a:r>
              <a:rPr lang="en" sz="1400" u="sng" dirty="0" smtClean="0">
                <a:hlinkClick r:id="rId6"/>
              </a:rPr>
              <a:t>2023</a:t>
            </a:r>
            <a:endParaRPr lang="en" sz="1400" u="sng" dirty="0"/>
          </a:p>
          <a:p>
            <a:pPr marL="495300" lvl="0" indent="-342900" algn="l" rtl="0">
              <a:spcBef>
                <a:spcPts val="0"/>
              </a:spcBef>
              <a:spcAft>
                <a:spcPts val="0"/>
              </a:spcAft>
              <a:buSzPts val="1200"/>
              <a:buFont typeface="Courier New" panose="02070309020205020404" pitchFamily="49" charset="0"/>
              <a:buChar char="o"/>
            </a:pPr>
            <a:r>
              <a:rPr lang="en" sz="1400" dirty="0" smtClean="0"/>
              <a:t>Social </a:t>
            </a:r>
            <a:r>
              <a:rPr lang="en" sz="1400" dirty="0"/>
              <a:t>Media: Instagram, Twitter, Tik Tok, </a:t>
            </a:r>
            <a:r>
              <a:rPr lang="en" sz="1400" dirty="0" smtClean="0"/>
              <a:t>etc.</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Calendly</a:t>
            </a:r>
            <a:r>
              <a:rPr lang="en" sz="1400" dirty="0"/>
              <a:t>: Schedule </a:t>
            </a:r>
            <a:r>
              <a:rPr lang="en" sz="1400" dirty="0" smtClean="0"/>
              <a:t>Appointments</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Website</a:t>
            </a:r>
            <a:r>
              <a:rPr lang="en" sz="1400" dirty="0"/>
              <a:t>: Smores (Google/Spark </a:t>
            </a:r>
            <a:r>
              <a:rPr lang="en" sz="1400" dirty="0" smtClean="0"/>
              <a:t>combined)</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AERIES </a:t>
            </a:r>
            <a:r>
              <a:rPr lang="en" sz="1400" dirty="0"/>
              <a:t>Communication (PD </a:t>
            </a:r>
            <a:r>
              <a:rPr lang="en" sz="1400" dirty="0" smtClean="0"/>
              <a:t>Training)</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Newsletter(s</a:t>
            </a:r>
            <a:r>
              <a:rPr lang="en" sz="1400" dirty="0"/>
              <a:t>): Monthly → </a:t>
            </a:r>
            <a:r>
              <a:rPr lang="en" sz="1400" dirty="0">
                <a:uFill>
                  <a:noFill/>
                </a:uFill>
                <a:hlinkClick r:id="rId7"/>
              </a:rPr>
              <a:t> </a:t>
            </a:r>
            <a:r>
              <a:rPr lang="en" sz="1400" u="sng" dirty="0">
                <a:hlinkClick r:id="rId7"/>
              </a:rPr>
              <a:t>Weekly: May </a:t>
            </a:r>
            <a:r>
              <a:rPr lang="en" sz="1400" u="sng" dirty="0" smtClean="0">
                <a:hlinkClick r:id="rId7"/>
              </a:rPr>
              <a:t>28</a:t>
            </a:r>
            <a:r>
              <a:rPr lang="en" sz="1400" u="sng" baseline="30000" dirty="0" smtClean="0">
                <a:hlinkClick r:id="rId7"/>
              </a:rPr>
              <a:t>th</a:t>
            </a:r>
            <a:endParaRPr lang="en" sz="1400" u="sng" dirty="0"/>
          </a:p>
          <a:p>
            <a:pPr marL="495300" lvl="0" indent="-342900" algn="l" rtl="0">
              <a:spcBef>
                <a:spcPts val="0"/>
              </a:spcBef>
              <a:spcAft>
                <a:spcPts val="0"/>
              </a:spcAft>
              <a:buSzPts val="1200"/>
              <a:buFont typeface="Courier New" panose="02070309020205020404" pitchFamily="49" charset="0"/>
              <a:buChar char="o"/>
            </a:pPr>
            <a:r>
              <a:rPr lang="en" sz="1400" dirty="0" smtClean="0"/>
              <a:t>Office </a:t>
            </a:r>
            <a:r>
              <a:rPr lang="en" sz="1400" dirty="0"/>
              <a:t>Hours: (Zoom </a:t>
            </a:r>
            <a:r>
              <a:rPr lang="en" sz="1400" dirty="0" smtClean="0"/>
              <a:t>Meetings)</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Google</a:t>
            </a:r>
            <a:r>
              <a:rPr lang="en" sz="1400" dirty="0"/>
              <a:t>: (AP Interest Google Forms, Program interest lists for teachers (Google Sheets), Course request Google Forms, etc</a:t>
            </a:r>
            <a:r>
              <a:rPr lang="en" sz="1400" dirty="0" smtClean="0"/>
              <a:t>.)</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Grade </a:t>
            </a:r>
            <a:r>
              <a:rPr lang="en" sz="1400" dirty="0"/>
              <a:t>Watchlists: Seniors / </a:t>
            </a:r>
            <a:r>
              <a:rPr lang="en" sz="1400" dirty="0" smtClean="0"/>
              <a:t>Ghosted</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Credit Recovery</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Summer School</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Financial </a:t>
            </a:r>
            <a:r>
              <a:rPr lang="en" sz="1400" dirty="0"/>
              <a:t>Aid </a:t>
            </a:r>
            <a:r>
              <a:rPr lang="en" sz="1400" dirty="0" smtClean="0"/>
              <a:t>clean-up</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Celebrating </a:t>
            </a:r>
            <a:r>
              <a:rPr lang="en" sz="1400" dirty="0"/>
              <a:t>our </a:t>
            </a:r>
            <a:r>
              <a:rPr lang="en" sz="1400" dirty="0" smtClean="0"/>
              <a:t>students/staff</a:t>
            </a:r>
            <a:endParaRPr lang="en" sz="1400" dirty="0"/>
          </a:p>
          <a:p>
            <a:pPr marL="495300" lvl="0" indent="-342900" algn="l" rtl="0">
              <a:spcBef>
                <a:spcPts val="0"/>
              </a:spcBef>
              <a:spcAft>
                <a:spcPts val="0"/>
              </a:spcAft>
              <a:buSzPts val="1200"/>
              <a:buFont typeface="Courier New" panose="02070309020205020404" pitchFamily="49" charset="0"/>
              <a:buChar char="o"/>
            </a:pPr>
            <a:r>
              <a:rPr lang="en" sz="1400" dirty="0" smtClean="0"/>
              <a:t>Preparing </a:t>
            </a:r>
            <a:r>
              <a:rPr lang="en" sz="1400" dirty="0"/>
              <a:t>for Distance Learning next year, just in case. </a:t>
            </a:r>
            <a:endParaRPr sz="1400" dirty="0"/>
          </a:p>
          <a:p>
            <a:pPr lvl="0" algn="l" rtl="0">
              <a:spcBef>
                <a:spcPts val="0"/>
              </a:spcBef>
              <a:spcAft>
                <a:spcPts val="0"/>
              </a:spcAft>
              <a:buClr>
                <a:schemeClr val="dk1"/>
              </a:buClr>
              <a:buSzPts val="1100"/>
              <a:buFont typeface="Courier New" panose="02070309020205020404" pitchFamily="49" charset="0"/>
              <a:buChar char="o"/>
            </a:pPr>
            <a:endParaRPr sz="1400" dirty="0"/>
          </a:p>
          <a:p>
            <a:pPr lvl="0" algn="l" rtl="0">
              <a:spcBef>
                <a:spcPts val="0"/>
              </a:spcBef>
              <a:spcAft>
                <a:spcPts val="1600"/>
              </a:spcAft>
              <a:buFont typeface="Courier New" panose="02070309020205020404" pitchFamily="49" charset="0"/>
              <a:buChar char="o"/>
            </a:pPr>
            <a:endParaRPr sz="1400" dirty="0"/>
          </a:p>
        </p:txBody>
      </p:sp>
      <p:pic>
        <p:nvPicPr>
          <p:cNvPr id="256" name="Google Shape;256;p39">
            <a:hlinkClick r:id="rId8"/>
          </p:cNvPr>
          <p:cNvPicPr preferRelativeResize="0"/>
          <p:nvPr/>
        </p:nvPicPr>
        <p:blipFill>
          <a:blip r:embed="rId9">
            <a:alphaModFix/>
          </a:blip>
          <a:stretch>
            <a:fillRect/>
          </a:stretch>
        </p:blipFill>
        <p:spPr>
          <a:xfrm>
            <a:off x="5415475" y="152400"/>
            <a:ext cx="3574256" cy="4838700"/>
          </a:xfrm>
          <a:prstGeom prst="rect">
            <a:avLst/>
          </a:prstGeom>
          <a:noFill/>
          <a:ln>
            <a:noFill/>
          </a:ln>
        </p:spPr>
      </p:pic>
    </p:spTree>
    <p:extLst>
      <p:ext uri="{BB962C8B-B14F-4D97-AF65-F5344CB8AC3E}">
        <p14:creationId xmlns:p14="http://schemas.microsoft.com/office/powerpoint/2010/main" val="1179446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4374573" y="896368"/>
            <a:ext cx="4538382" cy="1281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49">
              <a:buClrTx/>
              <a:defRPr/>
            </a:pPr>
            <a:endParaRPr lang="en-US" sz="2475" kern="1200" dirty="0">
              <a:solidFill>
                <a:prstClr val="black"/>
              </a:solidFill>
              <a:latin typeface="Calibri" panose="020F0502020204030204"/>
              <a:ea typeface="+mn-ea"/>
              <a:cs typeface="Calibri"/>
            </a:endParaRPr>
          </a:p>
          <a:p>
            <a:pPr algn="ctr" defTabSz="685749">
              <a:buClrTx/>
              <a:defRPr/>
            </a:pPr>
            <a:endParaRPr lang="en-US" sz="2700" kern="1200" dirty="0">
              <a:solidFill>
                <a:prstClr val="black"/>
              </a:solidFill>
              <a:latin typeface="Calibri Light" panose="020F0302020204030204"/>
              <a:ea typeface="+mn-ea"/>
              <a:cs typeface="Calibri"/>
            </a:endParaRPr>
          </a:p>
          <a:p>
            <a:pPr algn="ctr" defTabSz="685749">
              <a:buClrTx/>
              <a:defRPr/>
            </a:pPr>
            <a:endParaRPr lang="en-US" sz="2700" kern="1200" dirty="0">
              <a:solidFill>
                <a:prstClr val="black"/>
              </a:solidFill>
              <a:latin typeface="Calibri Light" panose="020F0302020204030204"/>
              <a:ea typeface="+mn-ea"/>
              <a:cs typeface="Calibri"/>
            </a:endParaRPr>
          </a:p>
        </p:txBody>
      </p:sp>
      <p:sp>
        <p:nvSpPr>
          <p:cNvPr id="3" name="Rectangle 2"/>
          <p:cNvSpPr/>
          <p:nvPr/>
        </p:nvSpPr>
        <p:spPr>
          <a:xfrm>
            <a:off x="3457064" y="147304"/>
            <a:ext cx="2894895" cy="692497"/>
          </a:xfrm>
          <a:prstGeom prst="rect">
            <a:avLst/>
          </a:prstGeom>
          <a:noFill/>
        </p:spPr>
        <p:txBody>
          <a:bodyPr wrap="none" lIns="68580" tIns="34290" rIns="68580" bIns="34290">
            <a:spAutoFit/>
          </a:bodyPr>
          <a:lstStyle/>
          <a:p>
            <a:pPr algn="ctr" defTabSz="685749">
              <a:buClrTx/>
              <a:defRPr/>
            </a:pPr>
            <a:r>
              <a:rPr lang="en-US" sz="4050" kern="12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alibri" panose="020F0502020204030204"/>
                <a:ea typeface="+mn-ea"/>
              </a:rPr>
              <a:t>Webinar Tips</a:t>
            </a:r>
          </a:p>
        </p:txBody>
      </p:sp>
      <p:sp>
        <p:nvSpPr>
          <p:cNvPr id="4" name="TextBox 3"/>
          <p:cNvSpPr txBox="1"/>
          <p:nvPr/>
        </p:nvSpPr>
        <p:spPr>
          <a:xfrm>
            <a:off x="1797627" y="1101437"/>
            <a:ext cx="7034646" cy="4039567"/>
          </a:xfrm>
          <a:prstGeom prst="rect">
            <a:avLst/>
          </a:prstGeom>
          <a:noFill/>
        </p:spPr>
        <p:txBody>
          <a:bodyPr wrap="square" rtlCol="0">
            <a:spAutoFit/>
          </a:bodyPr>
          <a:lstStyle/>
          <a:p>
            <a:pPr marL="214298" indent="-214298" defTabSz="685749">
              <a:buClrTx/>
              <a:buFont typeface="Arial" panose="020B0604020202020204" pitchFamily="34" charset="0"/>
              <a:buChar char="•"/>
              <a:defRPr/>
            </a:pPr>
            <a:r>
              <a:rPr lang="en-US" sz="1350" kern="1200" dirty="0">
                <a:solidFill>
                  <a:prstClr val="black"/>
                </a:solidFill>
                <a:latin typeface="Calibri" panose="020F0502020204030204"/>
                <a:ea typeface="+mn-ea"/>
              </a:rPr>
              <a:t>This webinar is being recorded so that others may listen to it at a later time for reference and will be uploaded to the RCEC </a:t>
            </a:r>
            <a:r>
              <a:rPr lang="en-US" sz="1350" kern="1200" dirty="0" err="1">
                <a:solidFill>
                  <a:prstClr val="black"/>
                </a:solidFill>
                <a:latin typeface="Calibri" panose="020F0502020204030204"/>
                <a:ea typeface="+mn-ea"/>
              </a:rPr>
              <a:t>Youtube</a:t>
            </a:r>
            <a:r>
              <a:rPr lang="en-US" sz="1350" kern="1200" dirty="0">
                <a:solidFill>
                  <a:prstClr val="black"/>
                </a:solidFill>
                <a:latin typeface="Calibri" panose="020F0502020204030204"/>
                <a:ea typeface="+mn-ea"/>
              </a:rPr>
              <a:t> page as well as </a:t>
            </a:r>
            <a:r>
              <a:rPr lang="en-US" sz="1350" kern="1200" dirty="0">
                <a:solidFill>
                  <a:prstClr val="black"/>
                </a:solidFill>
                <a:latin typeface="Calibri" panose="020F0502020204030204"/>
                <a:ea typeface="+mn-ea"/>
                <a:hlinkClick r:id="rId3"/>
              </a:rPr>
              <a:t>www.rcec.us</a:t>
            </a:r>
            <a:r>
              <a:rPr lang="en-US" sz="1350" kern="1200" dirty="0">
                <a:solidFill>
                  <a:prstClr val="black"/>
                </a:solidFill>
                <a:latin typeface="Calibri" panose="020F0502020204030204"/>
                <a:ea typeface="+mn-ea"/>
              </a:rPr>
              <a:t> once you log in to access the content of the webinar series</a:t>
            </a:r>
          </a:p>
          <a:p>
            <a:pPr marL="214298" indent="-214298" defTabSz="685749">
              <a:buClrTx/>
              <a:buFont typeface="Arial" panose="020B0604020202020204" pitchFamily="34" charset="0"/>
              <a:buChar char="•"/>
              <a:defRPr/>
            </a:pPr>
            <a:r>
              <a:rPr lang="en-US" sz="1350" kern="1200" dirty="0">
                <a:solidFill>
                  <a:prstClr val="black"/>
                </a:solidFill>
                <a:latin typeface="Calibri" panose="020F0502020204030204"/>
                <a:ea typeface="+mn-ea"/>
              </a:rPr>
              <a:t>All connections to this live Webinar feature have been accounted for so please do not forward the Zoom link or invite anyone to join because you are taking someone else’s spot and Zoom will automatically start kicking off connections randomly</a:t>
            </a:r>
          </a:p>
          <a:p>
            <a:pPr marL="214298" indent="-214298" defTabSz="685749">
              <a:buClrTx/>
              <a:buFont typeface="Arial" panose="020B0604020202020204" pitchFamily="34" charset="0"/>
              <a:buChar char="•"/>
              <a:defRPr/>
            </a:pPr>
            <a:r>
              <a:rPr lang="en-US" sz="1350" kern="1200" dirty="0">
                <a:solidFill>
                  <a:prstClr val="black"/>
                </a:solidFill>
                <a:latin typeface="Calibri" panose="020F0502020204030204"/>
                <a:ea typeface="+mn-ea"/>
              </a:rPr>
              <a:t>All participant mics have been muted and only panelists and facilitators have the ability to unmute anyone </a:t>
            </a:r>
          </a:p>
          <a:p>
            <a:pPr marL="214298" indent="-214298" defTabSz="685749">
              <a:buClrTx/>
              <a:buFont typeface="Arial" panose="020B0604020202020204" pitchFamily="34" charset="0"/>
              <a:buChar char="•"/>
              <a:defRPr/>
            </a:pPr>
            <a:r>
              <a:rPr lang="en-US" sz="1350" kern="1200" dirty="0">
                <a:solidFill>
                  <a:prstClr val="black"/>
                </a:solidFill>
                <a:latin typeface="Calibri" panose="020F0502020204030204"/>
                <a:ea typeface="+mn-ea"/>
              </a:rPr>
              <a:t>Since all participants have been muted, please use the Q&amp;A and chat screens to enter your questions</a:t>
            </a:r>
          </a:p>
          <a:p>
            <a:pPr marL="214298" indent="-214298" defTabSz="685749">
              <a:buClrTx/>
              <a:buFont typeface="Arial" panose="020B0604020202020204" pitchFamily="34" charset="0"/>
              <a:buChar char="•"/>
              <a:defRPr/>
            </a:pPr>
            <a:r>
              <a:rPr lang="en-US" sz="1350" kern="1200" dirty="0">
                <a:solidFill>
                  <a:prstClr val="black"/>
                </a:solidFill>
                <a:latin typeface="Calibri" panose="020F0502020204030204"/>
                <a:ea typeface="+mn-ea"/>
              </a:rPr>
              <a:t>Participants can submit a question in the Q&amp;A box at the bottom of the screen for the panelists</a:t>
            </a:r>
          </a:p>
          <a:p>
            <a:pPr marL="557171" lvl="1" indent="-214298" defTabSz="685749">
              <a:buClrTx/>
              <a:buFont typeface="Arial" panose="020B0604020202020204" pitchFamily="34" charset="0"/>
              <a:buChar char="•"/>
              <a:defRPr/>
            </a:pPr>
            <a:r>
              <a:rPr lang="en-US" sz="1350" kern="1200" dirty="0">
                <a:solidFill>
                  <a:prstClr val="black"/>
                </a:solidFill>
                <a:latin typeface="Calibri" panose="020F0502020204030204"/>
                <a:ea typeface="+mn-ea"/>
              </a:rPr>
              <a:t>Only panelists and facilitators will be able to respond back to those questions and can do so publicly or privately to the individual</a:t>
            </a:r>
          </a:p>
          <a:p>
            <a:pPr marL="557171" lvl="1" indent="-214298" defTabSz="685749">
              <a:buClrTx/>
              <a:buFont typeface="Arial" panose="020B0604020202020204" pitchFamily="34" charset="0"/>
              <a:buChar char="•"/>
              <a:defRPr/>
            </a:pPr>
            <a:r>
              <a:rPr lang="en-US" sz="1350" kern="1200" dirty="0">
                <a:solidFill>
                  <a:prstClr val="black"/>
                </a:solidFill>
                <a:latin typeface="Calibri" panose="020F0502020204030204"/>
                <a:ea typeface="+mn-ea"/>
              </a:rPr>
              <a:t>Participants can submit comments or questions in the chat box if they would like to engage with each other</a:t>
            </a:r>
          </a:p>
          <a:p>
            <a:pPr marL="557171" lvl="1" indent="-214298" defTabSz="685749">
              <a:buClrTx/>
              <a:buFont typeface="Arial" panose="020B0604020202020204" pitchFamily="34" charset="0"/>
              <a:buChar char="•"/>
              <a:defRPr/>
            </a:pPr>
            <a:endParaRPr lang="en-US" sz="1350" kern="1200" dirty="0">
              <a:solidFill>
                <a:prstClr val="black"/>
              </a:solidFill>
              <a:latin typeface="Calibri" panose="020F0502020204030204"/>
              <a:ea typeface="+mn-ea"/>
            </a:endParaRPr>
          </a:p>
          <a:p>
            <a:pPr marL="342875" lvl="1" defTabSz="685749">
              <a:buClrTx/>
              <a:defRPr/>
            </a:pPr>
            <a:r>
              <a:rPr lang="en-US" sz="1350" b="1" kern="1200" dirty="0">
                <a:solidFill>
                  <a:prstClr val="black"/>
                </a:solidFill>
                <a:latin typeface="Calibri" panose="020F0502020204030204"/>
                <a:ea typeface="+mn-ea"/>
              </a:rPr>
              <a:t>**Every effort has been made to ensure the security of this webinar from “</a:t>
            </a:r>
            <a:r>
              <a:rPr lang="en-US" sz="1350" b="1" kern="1200" dirty="0" err="1">
                <a:solidFill>
                  <a:prstClr val="black"/>
                </a:solidFill>
                <a:latin typeface="Calibri" panose="020F0502020204030204"/>
                <a:ea typeface="+mn-ea"/>
              </a:rPr>
              <a:t>zoombombers</a:t>
            </a:r>
            <a:r>
              <a:rPr lang="en-US" sz="1350" b="1" kern="1200" dirty="0">
                <a:solidFill>
                  <a:prstClr val="black"/>
                </a:solidFill>
                <a:latin typeface="Calibri" panose="020F0502020204030204"/>
                <a:ea typeface="+mn-ea"/>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1469187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Clr>
                <a:schemeClr val="dk1"/>
              </a:buClr>
              <a:buSzPts val="1100"/>
              <a:buFont typeface="Arial"/>
              <a:buNone/>
            </a:pPr>
            <a:r>
              <a:rPr lang="en" sz="1900" dirty="0">
                <a:solidFill>
                  <a:srgbClr val="FFC000"/>
                </a:solidFill>
              </a:rPr>
              <a:t>Orange Vista HS: Multi-Tiered Multi-Domain Systems of Support (MTMDSS)</a:t>
            </a:r>
            <a:endParaRPr sz="1900" dirty="0">
              <a:solidFill>
                <a:srgbClr val="FFC000"/>
              </a:solidFill>
            </a:endParaRPr>
          </a:p>
          <a:p>
            <a:pPr marL="0" lvl="0" indent="0" algn="ctr" rtl="0">
              <a:lnSpc>
                <a:spcPct val="115000"/>
              </a:lnSpc>
              <a:spcBef>
                <a:spcPts val="0"/>
              </a:spcBef>
              <a:spcAft>
                <a:spcPts val="0"/>
              </a:spcAft>
              <a:buClr>
                <a:schemeClr val="dk1"/>
              </a:buClr>
              <a:buSzPts val="1100"/>
              <a:buFont typeface="Arial"/>
              <a:buNone/>
            </a:pPr>
            <a:endParaRPr sz="1100" dirty="0">
              <a:solidFill>
                <a:srgbClr val="FFC000"/>
              </a:solidFill>
            </a:endParaRPr>
          </a:p>
          <a:p>
            <a:pPr marL="0" lvl="0" indent="0" algn="l" rtl="0">
              <a:spcBef>
                <a:spcPts val="0"/>
              </a:spcBef>
              <a:spcAft>
                <a:spcPts val="0"/>
              </a:spcAft>
              <a:buNone/>
            </a:pPr>
            <a:endParaRPr dirty="0">
              <a:solidFill>
                <a:srgbClr val="FFFFFF"/>
              </a:solidFill>
            </a:endParaRPr>
          </a:p>
        </p:txBody>
      </p:sp>
      <p:sp>
        <p:nvSpPr>
          <p:cNvPr id="262" name="Google Shape;262;p40"/>
          <p:cNvSpPr txBox="1">
            <a:spLocks noGrp="1"/>
          </p:cNvSpPr>
          <p:nvPr>
            <p:ph type="body" idx="4294967295"/>
          </p:nvPr>
        </p:nvSpPr>
        <p:spPr>
          <a:xfrm>
            <a:off x="0" y="1152525"/>
            <a:ext cx="3025775" cy="1819275"/>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 sz="1800" dirty="0"/>
              <a:t>How will your data guide how you are providing information to your students during Distance Learning and help your planning moving forward?</a:t>
            </a:r>
            <a:endParaRPr sz="1800" dirty="0"/>
          </a:p>
          <a:p>
            <a:pPr marL="0" lvl="0" indent="0" algn="l" rtl="0">
              <a:spcBef>
                <a:spcPts val="1600"/>
              </a:spcBef>
              <a:spcAft>
                <a:spcPts val="0"/>
              </a:spcAft>
              <a:buClr>
                <a:schemeClr val="dk1"/>
              </a:buClr>
              <a:buSzPts val="1100"/>
              <a:buFont typeface="Arial"/>
              <a:buNone/>
            </a:pPr>
            <a:endParaRPr sz="1800" dirty="0"/>
          </a:p>
          <a:p>
            <a:pPr marL="0" lvl="0" indent="0" algn="l" rtl="0">
              <a:spcBef>
                <a:spcPts val="0"/>
              </a:spcBef>
              <a:spcAft>
                <a:spcPts val="1600"/>
              </a:spcAft>
              <a:buNone/>
            </a:pPr>
            <a:endParaRPr sz="1800" dirty="0"/>
          </a:p>
        </p:txBody>
      </p:sp>
      <p:sp>
        <p:nvSpPr>
          <p:cNvPr id="263" name="Google Shape;263;p40"/>
          <p:cNvSpPr txBox="1">
            <a:spLocks noGrp="1"/>
          </p:cNvSpPr>
          <p:nvPr>
            <p:ph type="body" idx="4294967295"/>
          </p:nvPr>
        </p:nvSpPr>
        <p:spPr>
          <a:xfrm>
            <a:off x="0" y="3577589"/>
            <a:ext cx="3025775" cy="13277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t>We want to thank RCOE for their amazing Webinar Series and our ASCA Model Trainers for the progress we are making as a newer counseling team at Orange Vista High School.</a:t>
            </a:r>
            <a:endParaRPr sz="1400" dirty="0"/>
          </a:p>
          <a:p>
            <a:pPr marL="0" lvl="0" indent="0" algn="l" rtl="0">
              <a:spcBef>
                <a:spcPts val="1600"/>
              </a:spcBef>
              <a:spcAft>
                <a:spcPts val="1600"/>
              </a:spcAft>
              <a:buNone/>
            </a:pPr>
            <a:endParaRPr dirty="0"/>
          </a:p>
        </p:txBody>
      </p:sp>
      <p:pic>
        <p:nvPicPr>
          <p:cNvPr id="264" name="Google Shape;264;p40"/>
          <p:cNvPicPr preferRelativeResize="0"/>
          <p:nvPr/>
        </p:nvPicPr>
        <p:blipFill>
          <a:blip r:embed="rId3">
            <a:alphaModFix/>
          </a:blip>
          <a:stretch>
            <a:fillRect/>
          </a:stretch>
        </p:blipFill>
        <p:spPr>
          <a:xfrm>
            <a:off x="3462983" y="1017725"/>
            <a:ext cx="5610191" cy="3888150"/>
          </a:xfrm>
          <a:prstGeom prst="rect">
            <a:avLst/>
          </a:prstGeom>
          <a:noFill/>
          <a:ln>
            <a:noFill/>
          </a:ln>
        </p:spPr>
      </p:pic>
    </p:spTree>
    <p:extLst>
      <p:ext uri="{BB962C8B-B14F-4D97-AF65-F5344CB8AC3E}">
        <p14:creationId xmlns:p14="http://schemas.microsoft.com/office/powerpoint/2010/main" val="1108506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Clr>
                <a:schemeClr val="dk1"/>
              </a:buClr>
              <a:buSzPts val="1100"/>
              <a:buFont typeface="Arial"/>
              <a:buNone/>
            </a:pPr>
            <a:r>
              <a:rPr lang="en" b="1" dirty="0">
                <a:solidFill>
                  <a:srgbClr val="FFC000"/>
                </a:solidFill>
              </a:rPr>
              <a:t>Academic Plan: Incoming 9th </a:t>
            </a:r>
            <a:r>
              <a:rPr lang="en" dirty="0">
                <a:solidFill>
                  <a:srgbClr val="FFFFFF"/>
                </a:solidFill>
              </a:rPr>
              <a:t>Grader</a:t>
            </a:r>
            <a:endParaRPr dirty="0">
              <a:solidFill>
                <a:srgbClr val="FFFFFF"/>
              </a:solidFill>
            </a:endParaRPr>
          </a:p>
          <a:p>
            <a:pPr marL="0" lvl="0" indent="0" algn="l" rtl="0">
              <a:lnSpc>
                <a:spcPct val="115000"/>
              </a:lnSpc>
              <a:spcBef>
                <a:spcPts val="0"/>
              </a:spcBef>
              <a:spcAft>
                <a:spcPts val="0"/>
              </a:spcAft>
              <a:buClr>
                <a:schemeClr val="dk1"/>
              </a:buClr>
              <a:buSzPts val="1100"/>
              <a:buFont typeface="Arial"/>
              <a:buNone/>
            </a:pPr>
            <a:endParaRPr sz="1100" dirty="0">
              <a:solidFill>
                <a:srgbClr val="FFFFFF"/>
              </a:solidFill>
            </a:endParaRPr>
          </a:p>
          <a:p>
            <a:pPr marL="0" lvl="0" indent="0" algn="l" rtl="0">
              <a:spcBef>
                <a:spcPts val="0"/>
              </a:spcBef>
              <a:spcAft>
                <a:spcPts val="0"/>
              </a:spcAft>
              <a:buNone/>
            </a:pPr>
            <a:endParaRPr dirty="0">
              <a:solidFill>
                <a:srgbClr val="FFFFFF"/>
              </a:solidFill>
            </a:endParaRPr>
          </a:p>
        </p:txBody>
      </p:sp>
      <p:pic>
        <p:nvPicPr>
          <p:cNvPr id="270" name="Google Shape;270;p41"/>
          <p:cNvPicPr preferRelativeResize="0"/>
          <p:nvPr/>
        </p:nvPicPr>
        <p:blipFill>
          <a:blip r:embed="rId3">
            <a:alphaModFix/>
          </a:blip>
          <a:stretch>
            <a:fillRect/>
          </a:stretch>
        </p:blipFill>
        <p:spPr>
          <a:xfrm>
            <a:off x="704138" y="1017725"/>
            <a:ext cx="7735726" cy="4016200"/>
          </a:xfrm>
          <a:prstGeom prst="rect">
            <a:avLst/>
          </a:prstGeom>
          <a:noFill/>
          <a:ln>
            <a:noFill/>
          </a:ln>
        </p:spPr>
      </p:pic>
    </p:spTree>
    <p:extLst>
      <p:ext uri="{BB962C8B-B14F-4D97-AF65-F5344CB8AC3E}">
        <p14:creationId xmlns:p14="http://schemas.microsoft.com/office/powerpoint/2010/main" val="1693985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2"/>
          <p:cNvSpPr txBox="1">
            <a:spLocks noGrp="1"/>
          </p:cNvSpPr>
          <p:nvPr>
            <p:ph type="title"/>
          </p:nvPr>
        </p:nvSpPr>
        <p:spPr>
          <a:xfrm>
            <a:off x="125730" y="259081"/>
            <a:ext cx="8652510" cy="163830"/>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Clr>
                <a:schemeClr val="dk1"/>
              </a:buClr>
              <a:buSzPts val="1100"/>
              <a:buFont typeface="Arial"/>
              <a:buNone/>
            </a:pPr>
            <a:r>
              <a:rPr lang="en" b="1" dirty="0">
                <a:solidFill>
                  <a:srgbClr val="FFC000"/>
                </a:solidFill>
              </a:rPr>
              <a:t>Academic Plan: Advantages of Building it Out</a:t>
            </a:r>
            <a:endParaRPr b="1" dirty="0">
              <a:solidFill>
                <a:srgbClr val="FFC000"/>
              </a:solidFill>
            </a:endParaRPr>
          </a:p>
          <a:p>
            <a:pPr marL="0" lvl="0" indent="0" algn="ctr" rtl="0">
              <a:lnSpc>
                <a:spcPct val="115000"/>
              </a:lnSpc>
              <a:spcBef>
                <a:spcPts val="0"/>
              </a:spcBef>
              <a:spcAft>
                <a:spcPts val="0"/>
              </a:spcAft>
              <a:buClr>
                <a:schemeClr val="dk1"/>
              </a:buClr>
              <a:buSzPts val="1100"/>
              <a:buFont typeface="Arial"/>
              <a:buNone/>
            </a:pPr>
            <a:endParaRPr sz="1100" dirty="0"/>
          </a:p>
          <a:p>
            <a:pPr marL="0" lvl="0" indent="0" algn="ctr" rtl="0">
              <a:spcBef>
                <a:spcPts val="0"/>
              </a:spcBef>
              <a:spcAft>
                <a:spcPts val="0"/>
              </a:spcAft>
              <a:buNone/>
            </a:pPr>
            <a:endParaRPr dirty="0"/>
          </a:p>
        </p:txBody>
      </p:sp>
      <p:pic>
        <p:nvPicPr>
          <p:cNvPr id="276" name="Google Shape;276;p42"/>
          <p:cNvPicPr preferRelativeResize="0"/>
          <p:nvPr/>
        </p:nvPicPr>
        <p:blipFill>
          <a:blip r:embed="rId3">
            <a:alphaModFix/>
          </a:blip>
          <a:stretch>
            <a:fillRect/>
          </a:stretch>
        </p:blipFill>
        <p:spPr>
          <a:xfrm>
            <a:off x="773975" y="971551"/>
            <a:ext cx="7596050" cy="4120674"/>
          </a:xfrm>
          <a:prstGeom prst="rect">
            <a:avLst/>
          </a:prstGeom>
          <a:noFill/>
          <a:ln>
            <a:noFill/>
          </a:ln>
        </p:spPr>
      </p:pic>
    </p:spTree>
    <p:extLst>
      <p:ext uri="{BB962C8B-B14F-4D97-AF65-F5344CB8AC3E}">
        <p14:creationId xmlns:p14="http://schemas.microsoft.com/office/powerpoint/2010/main" val="2044660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idx="4294967295"/>
          </p:nvPr>
        </p:nvSpPr>
        <p:spPr>
          <a:xfrm>
            <a:off x="408878" y="190500"/>
            <a:ext cx="8112822" cy="5540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D966"/>
                </a:solidFill>
              </a:rPr>
              <a:t>A Call to Action</a:t>
            </a:r>
            <a:endParaRPr b="1" dirty="0">
              <a:solidFill>
                <a:srgbClr val="FFD966"/>
              </a:solidFill>
            </a:endParaRPr>
          </a:p>
        </p:txBody>
      </p:sp>
      <p:sp>
        <p:nvSpPr>
          <p:cNvPr id="227" name="Google Shape;227;p36"/>
          <p:cNvSpPr txBox="1">
            <a:spLocks noGrp="1"/>
          </p:cNvSpPr>
          <p:nvPr>
            <p:ph type="body" idx="4294967295"/>
          </p:nvPr>
        </p:nvSpPr>
        <p:spPr>
          <a:xfrm>
            <a:off x="304800" y="862361"/>
            <a:ext cx="8556702" cy="4103649"/>
          </a:xfrm>
          <a:prstGeom prst="rect">
            <a:avLst/>
          </a:prstGeom>
        </p:spPr>
        <p:txBody>
          <a:bodyPr spcFirstLastPara="1" wrap="square" lIns="91425" tIns="91425" rIns="91425" bIns="91425" anchor="t" anchorCtr="0">
            <a:noAutofit/>
          </a:bodyPr>
          <a:lstStyle/>
          <a:p>
            <a:pPr marL="463550" lvl="0" indent="-342900" algn="l" rtl="0">
              <a:lnSpc>
                <a:spcPct val="100000"/>
              </a:lnSpc>
              <a:spcBef>
                <a:spcPts val="0"/>
              </a:spcBef>
              <a:spcAft>
                <a:spcPts val="0"/>
              </a:spcAft>
              <a:buSzPts val="1700"/>
              <a:buFont typeface="+mj-lt"/>
              <a:buAutoNum type="arabicPeriod"/>
            </a:pPr>
            <a:r>
              <a:rPr lang="en" sz="1800" dirty="0">
                <a:solidFill>
                  <a:schemeClr val="accent5"/>
                </a:solidFill>
              </a:rPr>
              <a:t>Would your site level leadership, teachers, families, etc. advocate for your role and do they have data examples of why your position is essential? </a:t>
            </a:r>
          </a:p>
          <a:p>
            <a:pPr marL="463550" lvl="0" indent="-342900" algn="l" rtl="0">
              <a:lnSpc>
                <a:spcPct val="100000"/>
              </a:lnSpc>
              <a:spcBef>
                <a:spcPts val="0"/>
              </a:spcBef>
              <a:spcAft>
                <a:spcPts val="0"/>
              </a:spcAft>
              <a:buSzPts val="1700"/>
              <a:buFont typeface="+mj-lt"/>
              <a:buAutoNum type="arabicPeriod"/>
            </a:pPr>
            <a:r>
              <a:rPr lang="en" sz="1800" dirty="0" smtClean="0">
                <a:solidFill>
                  <a:schemeClr val="accent5"/>
                </a:solidFill>
              </a:rPr>
              <a:t>Have </a:t>
            </a:r>
            <a:r>
              <a:rPr lang="en" sz="1800" dirty="0">
                <a:solidFill>
                  <a:schemeClr val="accent5"/>
                </a:solidFill>
              </a:rPr>
              <a:t>you reviewed your communication and outreach plan for students, families and community members including replying to emails, counseling website, newsletters, etc.? </a:t>
            </a:r>
          </a:p>
          <a:p>
            <a:pPr marL="463550" lvl="0" indent="-342900" algn="l" rtl="0">
              <a:lnSpc>
                <a:spcPct val="100000"/>
              </a:lnSpc>
              <a:spcBef>
                <a:spcPts val="0"/>
              </a:spcBef>
              <a:spcAft>
                <a:spcPts val="0"/>
              </a:spcAft>
              <a:buSzPts val="1700"/>
              <a:buFont typeface="+mj-lt"/>
              <a:buAutoNum type="arabicPeriod"/>
            </a:pPr>
            <a:r>
              <a:rPr lang="en" sz="1800" dirty="0" smtClean="0">
                <a:solidFill>
                  <a:schemeClr val="accent5"/>
                </a:solidFill>
              </a:rPr>
              <a:t>Can </a:t>
            </a:r>
            <a:r>
              <a:rPr lang="en" sz="1800" dirty="0">
                <a:solidFill>
                  <a:schemeClr val="accent5"/>
                </a:solidFill>
              </a:rPr>
              <a:t>you demonstrate through outcome data and results your impact on various student groups? (ex: Students with Disabilities, English Learners, etc</a:t>
            </a:r>
            <a:r>
              <a:rPr lang="en" sz="1800" dirty="0" smtClean="0">
                <a:solidFill>
                  <a:schemeClr val="accent5"/>
                </a:solidFill>
              </a:rPr>
              <a:t>.)</a:t>
            </a:r>
            <a:endParaRPr lang="en" sz="1800" dirty="0">
              <a:solidFill>
                <a:schemeClr val="accent5"/>
              </a:solidFill>
            </a:endParaRPr>
          </a:p>
          <a:p>
            <a:pPr marL="463550" lvl="0" indent="-342900" algn="l" rtl="0">
              <a:lnSpc>
                <a:spcPct val="100000"/>
              </a:lnSpc>
              <a:spcBef>
                <a:spcPts val="0"/>
              </a:spcBef>
              <a:spcAft>
                <a:spcPts val="0"/>
              </a:spcAft>
              <a:buSzPts val="1700"/>
              <a:buFont typeface="+mj-lt"/>
              <a:buAutoNum type="arabicPeriod"/>
            </a:pPr>
            <a:r>
              <a:rPr lang="en" sz="1800" dirty="0" smtClean="0">
                <a:solidFill>
                  <a:schemeClr val="accent5"/>
                </a:solidFill>
              </a:rPr>
              <a:t>Have </a:t>
            </a:r>
            <a:r>
              <a:rPr lang="en" sz="1800" dirty="0">
                <a:solidFill>
                  <a:schemeClr val="accent5"/>
                </a:solidFill>
              </a:rPr>
              <a:t>you modified and updated your school counseling program to meet the needs of our new student learning environment? </a:t>
            </a:r>
          </a:p>
          <a:p>
            <a:pPr marL="463550" lvl="0" indent="-342900" algn="l" rtl="0">
              <a:lnSpc>
                <a:spcPct val="100000"/>
              </a:lnSpc>
              <a:spcBef>
                <a:spcPts val="0"/>
              </a:spcBef>
              <a:spcAft>
                <a:spcPts val="0"/>
              </a:spcAft>
              <a:buSzPts val="1700"/>
              <a:buFont typeface="+mj-lt"/>
              <a:buAutoNum type="arabicPeriod"/>
            </a:pPr>
            <a:r>
              <a:rPr lang="en" sz="1800" dirty="0" smtClean="0">
                <a:solidFill>
                  <a:schemeClr val="accent5"/>
                </a:solidFill>
              </a:rPr>
              <a:t>Have </a:t>
            </a:r>
            <a:r>
              <a:rPr lang="en" sz="1800" dirty="0">
                <a:solidFill>
                  <a:schemeClr val="accent5"/>
                </a:solidFill>
              </a:rPr>
              <a:t>you analyzed your current data including student participation in distance learning to be proactive for the upcoming school year which could include distance or a hybrid </a:t>
            </a:r>
            <a:r>
              <a:rPr lang="en" sz="1800" dirty="0" smtClean="0">
                <a:solidFill>
                  <a:schemeClr val="accent5"/>
                </a:solidFill>
              </a:rPr>
              <a:t>model?</a:t>
            </a:r>
            <a:endParaRPr lang="en" sz="1800" dirty="0">
              <a:solidFill>
                <a:schemeClr val="accent5"/>
              </a:solidFill>
            </a:endParaRPr>
          </a:p>
          <a:p>
            <a:pPr marL="463550" lvl="0" indent="-342900" algn="l" rtl="0">
              <a:lnSpc>
                <a:spcPct val="100000"/>
              </a:lnSpc>
              <a:spcBef>
                <a:spcPts val="0"/>
              </a:spcBef>
              <a:spcAft>
                <a:spcPts val="0"/>
              </a:spcAft>
              <a:buSzPts val="1700"/>
              <a:buFont typeface="+mj-lt"/>
              <a:buAutoNum type="arabicPeriod"/>
            </a:pPr>
            <a:r>
              <a:rPr lang="en" sz="1800" dirty="0" smtClean="0">
                <a:solidFill>
                  <a:schemeClr val="accent5"/>
                </a:solidFill>
              </a:rPr>
              <a:t>Are </a:t>
            </a:r>
            <a:r>
              <a:rPr lang="en" sz="1800" dirty="0">
                <a:solidFill>
                  <a:schemeClr val="accent5"/>
                </a:solidFill>
              </a:rPr>
              <a:t>you prepared to provide more than </a:t>
            </a:r>
            <a:r>
              <a:rPr lang="en" sz="1800" dirty="0" smtClean="0">
                <a:solidFill>
                  <a:schemeClr val="accent5"/>
                </a:solidFill>
              </a:rPr>
              <a:t>anectodal stories </a:t>
            </a:r>
            <a:r>
              <a:rPr lang="en" sz="1800" dirty="0">
                <a:solidFill>
                  <a:schemeClr val="accent5"/>
                </a:solidFill>
              </a:rPr>
              <a:t>to advocate just how essential you are </a:t>
            </a:r>
            <a:r>
              <a:rPr lang="en" sz="1800" dirty="0" smtClean="0">
                <a:solidFill>
                  <a:schemeClr val="accent5"/>
                </a:solidFill>
              </a:rPr>
              <a:t>in </a:t>
            </a:r>
            <a:r>
              <a:rPr lang="en" sz="1800" dirty="0">
                <a:solidFill>
                  <a:schemeClr val="accent5"/>
                </a:solidFill>
              </a:rPr>
              <a:t>the lives of </a:t>
            </a:r>
            <a:r>
              <a:rPr lang="en" sz="1800" dirty="0" smtClean="0">
                <a:solidFill>
                  <a:schemeClr val="accent5"/>
                </a:solidFill>
              </a:rPr>
              <a:t>students, families, and school community?</a:t>
            </a:r>
            <a:endParaRPr sz="1800" dirty="0">
              <a:solidFill>
                <a:schemeClr val="accent5"/>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3"/>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8" y="2999155"/>
            <a:ext cx="1081279" cy="1902578"/>
          </a:xfrm>
          <a:prstGeom prst="rect">
            <a:avLst/>
          </a:prstGeom>
        </p:spPr>
      </p:pic>
      <p:sp>
        <p:nvSpPr>
          <p:cNvPr id="9" name="Freeform 71"/>
          <p:cNvSpPr>
            <a:spLocks noChangeArrowheads="1"/>
          </p:cNvSpPr>
          <p:nvPr/>
        </p:nvSpPr>
        <p:spPr bwMode="auto">
          <a:xfrm>
            <a:off x="7658185"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defTabSz="685664">
              <a:buClrTx/>
              <a:defRPr/>
            </a:pPr>
            <a:endParaRPr lang="en-US" sz="1425" kern="1200" dirty="0">
              <a:solidFill>
                <a:prstClr val="black"/>
              </a:solidFill>
              <a:latin typeface="Calibri" panose="020F0502020204030204"/>
              <a:ea typeface="+mn-ea"/>
            </a:endParaRPr>
          </a:p>
        </p:txBody>
      </p:sp>
      <p:sp>
        <p:nvSpPr>
          <p:cNvPr id="10" name="Freeform 79"/>
          <p:cNvSpPr>
            <a:spLocks noChangeArrowheads="1"/>
          </p:cNvSpPr>
          <p:nvPr/>
        </p:nvSpPr>
        <p:spPr bwMode="auto">
          <a:xfrm>
            <a:off x="7668554" y="3309416"/>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defTabSz="685664">
              <a:buClrTx/>
              <a:defRPr/>
            </a:pPr>
            <a:endParaRPr lang="en-US" sz="1425" kern="1200" dirty="0">
              <a:solidFill>
                <a:prstClr val="black"/>
              </a:solidFill>
              <a:latin typeface="Calibri" panose="020F0502020204030204"/>
              <a:ea typeface="+mn-ea"/>
            </a:endParaRPr>
          </a:p>
        </p:txBody>
      </p:sp>
      <p:sp>
        <p:nvSpPr>
          <p:cNvPr id="11" name="Freeform 87"/>
          <p:cNvSpPr>
            <a:spLocks noChangeArrowheads="1"/>
          </p:cNvSpPr>
          <p:nvPr/>
        </p:nvSpPr>
        <p:spPr bwMode="auto">
          <a:xfrm>
            <a:off x="7728505"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defTabSz="685664">
              <a:buClrTx/>
              <a:defRPr/>
            </a:pPr>
            <a:endParaRPr lang="en-US" sz="1425" kern="1200" dirty="0">
              <a:solidFill>
                <a:prstClr val="black"/>
              </a:solidFill>
              <a:latin typeface="Calibri" panose="020F0502020204030204"/>
              <a:ea typeface="+mn-ea"/>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70" y="4225454"/>
            <a:ext cx="427577" cy="427577"/>
          </a:xfrm>
          <a:prstGeom prst="rect">
            <a:avLst/>
          </a:prstGeom>
        </p:spPr>
      </p:pic>
    </p:spTree>
    <p:extLst>
      <p:ext uri="{BB962C8B-B14F-4D97-AF65-F5344CB8AC3E}">
        <p14:creationId xmlns:p14="http://schemas.microsoft.com/office/powerpoint/2010/main" val="39600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930575" y="1487834"/>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749">
              <a:spcBef>
                <a:spcPts val="750"/>
              </a:spcBef>
              <a:buClrTx/>
              <a:buNone/>
              <a:defRPr/>
            </a:pPr>
            <a:r>
              <a:rPr lang="en-US" sz="2475" b="1" dirty="0">
                <a:solidFill>
                  <a:prstClr val="black"/>
                </a:solidFill>
                <a:latin typeface="Calibri" panose="020F0502020204030204"/>
                <a:cs typeface="Calibri"/>
              </a:rPr>
              <a:t>Please reach out to College and Career Readiness with any needs at your school site, professional development topics, or general questions at:</a:t>
            </a:r>
          </a:p>
          <a:p>
            <a:pPr marL="0" indent="0" defTabSz="685749">
              <a:spcBef>
                <a:spcPts val="750"/>
              </a:spcBef>
              <a:buClrTx/>
              <a:buNone/>
              <a:defRPr/>
            </a:pPr>
            <a:endParaRPr lang="en-US" sz="2475" b="1" dirty="0">
              <a:solidFill>
                <a:prstClr val="black"/>
              </a:solidFill>
              <a:latin typeface="Calibri" panose="020F0502020204030204"/>
              <a:cs typeface="Calibri"/>
            </a:endParaRPr>
          </a:p>
          <a:p>
            <a:pPr marL="0" indent="0" algn="ctr" defTabSz="685749">
              <a:spcBef>
                <a:spcPts val="750"/>
              </a:spcBef>
              <a:buClrTx/>
              <a:buNone/>
              <a:defRPr/>
            </a:pPr>
            <a:r>
              <a:rPr lang="en-US" sz="2250" dirty="0">
                <a:solidFill>
                  <a:prstClr val="black"/>
                </a:solidFill>
                <a:latin typeface="Calibri" panose="020F0502020204030204"/>
                <a:cs typeface="Calibri"/>
              </a:rPr>
              <a:t>Catalina </a:t>
            </a:r>
            <a:r>
              <a:rPr lang="en-US" sz="2250" dirty="0" err="1">
                <a:solidFill>
                  <a:prstClr val="black"/>
                </a:solidFill>
                <a:latin typeface="Calibri" panose="020F0502020204030204"/>
                <a:cs typeface="Calibri"/>
              </a:rPr>
              <a:t>Cifuentes</a:t>
            </a:r>
            <a:r>
              <a:rPr lang="en-US" sz="2250" dirty="0">
                <a:solidFill>
                  <a:prstClr val="black"/>
                </a:solidFill>
                <a:latin typeface="Calibri" panose="020F0502020204030204"/>
                <a:cs typeface="Calibri"/>
              </a:rPr>
              <a:t>          </a:t>
            </a:r>
            <a:r>
              <a:rPr lang="en-US" sz="2250" dirty="0">
                <a:solidFill>
                  <a:prstClr val="black"/>
                </a:solidFill>
                <a:latin typeface="Calibri" panose="020F0502020204030204"/>
                <a:cs typeface="Calibri"/>
                <a:hlinkClick r:id="rId4"/>
              </a:rPr>
              <a:t>ccifuentes@rcoe.us</a:t>
            </a:r>
            <a:r>
              <a:rPr lang="en-US" sz="2250" dirty="0">
                <a:solidFill>
                  <a:prstClr val="black"/>
                </a:solidFill>
                <a:latin typeface="Calibri" panose="020F0502020204030204"/>
                <a:cs typeface="Calibri"/>
              </a:rPr>
              <a:t> </a:t>
            </a:r>
          </a:p>
          <a:p>
            <a:pPr marL="0" indent="0" algn="ctr" defTabSz="685749">
              <a:spcBef>
                <a:spcPts val="750"/>
              </a:spcBef>
              <a:buClrTx/>
              <a:buNone/>
              <a:defRPr/>
            </a:pPr>
            <a:r>
              <a:rPr lang="en-US" sz="2250" dirty="0">
                <a:solidFill>
                  <a:prstClr val="black"/>
                </a:solidFill>
                <a:latin typeface="Calibri" panose="020F0502020204030204"/>
                <a:cs typeface="Calibri"/>
              </a:rPr>
              <a:t>Dr. Pedro Caro                 </a:t>
            </a:r>
            <a:r>
              <a:rPr lang="en-US" sz="2250" dirty="0">
                <a:solidFill>
                  <a:prstClr val="black"/>
                </a:solidFill>
                <a:latin typeface="Calibri" panose="020F0502020204030204"/>
                <a:cs typeface="Calibri"/>
                <a:hlinkClick r:id="rId5"/>
              </a:rPr>
              <a:t>pcaro@rcoe.us</a:t>
            </a:r>
            <a:r>
              <a:rPr lang="en-US" sz="2250" dirty="0">
                <a:solidFill>
                  <a:prstClr val="black"/>
                </a:solidFill>
                <a:latin typeface="Calibri" panose="020F0502020204030204"/>
                <a:cs typeface="Calibri"/>
              </a:rPr>
              <a:t> </a:t>
            </a:r>
          </a:p>
          <a:p>
            <a:pPr marL="0" indent="0" defTabSz="685749">
              <a:spcBef>
                <a:spcPts val="750"/>
              </a:spcBef>
              <a:buClrTx/>
              <a:buNone/>
              <a:defRPr/>
            </a:pPr>
            <a:endParaRPr lang="en-US" sz="2100" dirty="0">
              <a:solidFill>
                <a:prstClr val="black"/>
              </a:solidFill>
              <a:latin typeface="Calibri" panose="020F0502020204030204"/>
              <a:cs typeface="Calibri"/>
            </a:endParaRPr>
          </a:p>
          <a:p>
            <a:pPr marL="0" indent="0" defTabSz="685749">
              <a:spcBef>
                <a:spcPts val="750"/>
              </a:spcBef>
              <a:buClrTx/>
              <a:buNone/>
              <a:defRPr/>
            </a:pPr>
            <a:endParaRPr lang="en-US" sz="2100" dirty="0">
              <a:solidFill>
                <a:prstClr val="black"/>
              </a:solidFill>
              <a:latin typeface="Calibri" panose="020F0502020204030204"/>
              <a:cs typeface="Calibri"/>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117122" y="761281"/>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49">
              <a:buClrTx/>
              <a:defRPr/>
            </a:pPr>
            <a:r>
              <a:rPr lang="en-US" sz="3000" u="sng" kern="1200" dirty="0">
                <a:solidFill>
                  <a:prstClr val="black"/>
                </a:solidFill>
                <a:latin typeface="Calibri" panose="020F0502020204030204"/>
                <a:ea typeface="+mn-ea"/>
                <a:cs typeface="Calibri"/>
              </a:rPr>
              <a:t>We are here to support you!</a:t>
            </a:r>
          </a:p>
        </p:txBody>
      </p:sp>
    </p:spTree>
    <p:extLst>
      <p:ext uri="{BB962C8B-B14F-4D97-AF65-F5344CB8AC3E}">
        <p14:creationId xmlns:p14="http://schemas.microsoft.com/office/powerpoint/2010/main" val="3290776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endParaRPr lang="en-US" sz="1350" kern="1200">
              <a:solidFill>
                <a:prstClr val="white"/>
              </a:solidFill>
              <a:latin typeface="Calibri" panose="020F0502020204030204"/>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4657430" y="456486"/>
            <a:ext cx="4029075" cy="2115264"/>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endParaRPr lang="en-US" sz="1350" kern="1200">
              <a:solidFill>
                <a:prstClr val="white"/>
              </a:solidFill>
              <a:latin typeface="Calibri" panose="020F0502020204030204"/>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377054" y="1863971"/>
            <a:ext cx="4579587" cy="2919487"/>
          </a:xfrm>
          <a:prstGeom prst="rect">
            <a:avLst/>
          </a:prstGeom>
        </p:spPr>
      </p:pic>
    </p:spTree>
    <p:extLst>
      <p:ext uri="{BB962C8B-B14F-4D97-AF65-F5344CB8AC3E}">
        <p14:creationId xmlns:p14="http://schemas.microsoft.com/office/powerpoint/2010/main" val="2672425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8000" b="-68000"/>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idx="4294967295"/>
          </p:nvPr>
        </p:nvSpPr>
        <p:spPr>
          <a:xfrm>
            <a:off x="408878" y="1724722"/>
            <a:ext cx="8393151" cy="206940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dirty="0">
                <a:solidFill>
                  <a:schemeClr val="accent5"/>
                </a:solidFill>
              </a:rPr>
              <a:t>Essential Advocacy for School Counselors During the Budget Crisis and COVID-19</a:t>
            </a:r>
            <a:endParaRPr sz="4300" dirty="0">
              <a:solidFill>
                <a:schemeClr val="accent5"/>
              </a:solidFill>
            </a:endParaRPr>
          </a:p>
        </p:txBody>
      </p:sp>
      <p:sp>
        <p:nvSpPr>
          <p:cNvPr id="55" name="Google Shape;55;p13"/>
          <p:cNvSpPr txBox="1">
            <a:spLocks noGrp="1"/>
          </p:cNvSpPr>
          <p:nvPr>
            <p:ph type="subTitle" idx="4294967295"/>
          </p:nvPr>
        </p:nvSpPr>
        <p:spPr>
          <a:xfrm>
            <a:off x="0" y="3179763"/>
            <a:ext cx="8521700" cy="7921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lang="en-US" dirty="0" smtClean="0"/>
          </a:p>
          <a:p>
            <a:pPr marL="0" lvl="0" indent="0" algn="ctr" rtl="0">
              <a:spcBef>
                <a:spcPts val="0"/>
              </a:spcBef>
              <a:spcAft>
                <a:spcPts val="0"/>
              </a:spcAft>
              <a:buNone/>
            </a:pPr>
            <a:endParaRPr dirty="0"/>
          </a:p>
          <a:p>
            <a:pPr marL="0" lvl="0" indent="0" algn="ctr" rtl="0">
              <a:spcBef>
                <a:spcPts val="0"/>
              </a:spcBef>
              <a:spcAft>
                <a:spcPts val="0"/>
              </a:spcAft>
              <a:buNone/>
            </a:pPr>
            <a:r>
              <a:rPr lang="en" sz="2600" dirty="0" smtClean="0">
                <a:solidFill>
                  <a:schemeClr val="accent4"/>
                </a:solidFill>
              </a:rPr>
              <a:t>   College </a:t>
            </a:r>
            <a:r>
              <a:rPr lang="en" sz="2600" dirty="0">
                <a:solidFill>
                  <a:schemeClr val="accent4"/>
                </a:solidFill>
              </a:rPr>
              <a:t>and Career Readiness Unit</a:t>
            </a:r>
            <a:endParaRPr sz="2600" dirty="0">
              <a:solidFill>
                <a:schemeClr val="accent4"/>
              </a:solidFill>
            </a:endParaRPr>
          </a:p>
          <a:p>
            <a:pPr marL="0" lvl="0" indent="0" algn="ctr" rtl="0">
              <a:spcBef>
                <a:spcPts val="0"/>
              </a:spcBef>
              <a:spcAft>
                <a:spcPts val="0"/>
              </a:spcAft>
              <a:buNone/>
            </a:pPr>
            <a:r>
              <a:rPr lang="en" sz="2600" dirty="0" smtClean="0">
                <a:solidFill>
                  <a:schemeClr val="accent4"/>
                </a:solidFill>
              </a:rPr>
              <a:t>    Riverside </a:t>
            </a:r>
            <a:r>
              <a:rPr lang="en" sz="2600" dirty="0">
                <a:solidFill>
                  <a:schemeClr val="accent4"/>
                </a:solidFill>
              </a:rPr>
              <a:t>County Office of Education</a:t>
            </a:r>
            <a:endParaRPr sz="2600" dirty="0">
              <a:solidFill>
                <a:schemeClr val="accent4"/>
              </a:solidFill>
            </a:endParaRPr>
          </a:p>
        </p:txBody>
      </p:sp>
      <p:pic>
        <p:nvPicPr>
          <p:cNvPr id="56" name="Google Shape;56;p13"/>
          <p:cNvPicPr preferRelativeResize="0"/>
          <p:nvPr/>
        </p:nvPicPr>
        <p:blipFill>
          <a:blip r:embed="rId4">
            <a:alphaModFix/>
          </a:blip>
          <a:stretch>
            <a:fillRect/>
          </a:stretch>
        </p:blipFill>
        <p:spPr>
          <a:xfrm>
            <a:off x="129050" y="95750"/>
            <a:ext cx="1313651" cy="1836978"/>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idx="4294967295"/>
          </p:nvPr>
        </p:nvSpPr>
        <p:spPr>
          <a:xfrm>
            <a:off x="624468" y="444500"/>
            <a:ext cx="7897232"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Objectives</a:t>
            </a:r>
            <a:endParaRPr b="1" dirty="0">
              <a:solidFill>
                <a:schemeClr val="accent4"/>
              </a:solidFill>
            </a:endParaRPr>
          </a:p>
        </p:txBody>
      </p:sp>
      <p:sp>
        <p:nvSpPr>
          <p:cNvPr id="62" name="Google Shape;62;p14"/>
          <p:cNvSpPr txBox="1">
            <a:spLocks noGrp="1"/>
          </p:cNvSpPr>
          <p:nvPr>
            <p:ph type="body" idx="4294967295"/>
          </p:nvPr>
        </p:nvSpPr>
        <p:spPr>
          <a:xfrm>
            <a:off x="542693" y="1509131"/>
            <a:ext cx="8095785" cy="3059693"/>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Clr>
                <a:srgbClr val="EFEFEF"/>
              </a:buClr>
              <a:buSzPts val="1800"/>
              <a:buNone/>
            </a:pPr>
            <a:r>
              <a:rPr lang="en" dirty="0">
                <a:solidFill>
                  <a:srgbClr val="0070C0"/>
                </a:solidFill>
              </a:rPr>
              <a:t>Understand the implication of the revised California budget on education and school counseling </a:t>
            </a:r>
            <a:r>
              <a:rPr lang="en" dirty="0" smtClean="0">
                <a:solidFill>
                  <a:srgbClr val="0070C0"/>
                </a:solidFill>
              </a:rPr>
              <a:t>programs</a:t>
            </a:r>
            <a:endParaRPr dirty="0">
              <a:solidFill>
                <a:srgbClr val="0070C0"/>
              </a:solidFill>
            </a:endParaRPr>
          </a:p>
          <a:p>
            <a:pPr marL="114300" lvl="0" indent="0" algn="l" rtl="0">
              <a:spcBef>
                <a:spcPts val="1600"/>
              </a:spcBef>
              <a:spcAft>
                <a:spcPts val="0"/>
              </a:spcAft>
              <a:buClr>
                <a:srgbClr val="EFEFEF"/>
              </a:buClr>
              <a:buSzPts val="1800"/>
              <a:buNone/>
            </a:pPr>
            <a:r>
              <a:rPr lang="en" dirty="0">
                <a:solidFill>
                  <a:srgbClr val="0070C0"/>
                </a:solidFill>
              </a:rPr>
              <a:t>Explore the needs assessment as tool to inform key stakeholders and drive program planning action for the upcoming school </a:t>
            </a:r>
            <a:r>
              <a:rPr lang="en" dirty="0" smtClean="0">
                <a:solidFill>
                  <a:srgbClr val="0070C0"/>
                </a:solidFill>
              </a:rPr>
              <a:t>year</a:t>
            </a:r>
            <a:endParaRPr dirty="0">
              <a:solidFill>
                <a:srgbClr val="0070C0"/>
              </a:solidFill>
            </a:endParaRPr>
          </a:p>
          <a:p>
            <a:pPr marL="114300" lvl="0" indent="0" algn="l" rtl="0">
              <a:spcBef>
                <a:spcPts val="1600"/>
              </a:spcBef>
              <a:spcAft>
                <a:spcPts val="0"/>
              </a:spcAft>
              <a:buClr>
                <a:srgbClr val="EFEFEF"/>
              </a:buClr>
              <a:buSzPts val="1800"/>
              <a:buNone/>
            </a:pPr>
            <a:r>
              <a:rPr lang="en" dirty="0">
                <a:solidFill>
                  <a:srgbClr val="0070C0"/>
                </a:solidFill>
              </a:rPr>
              <a:t>Develop an Annual Student Outcome Goal Plan to create SMART goals and multi-tiered systems of support </a:t>
            </a:r>
            <a:endParaRPr dirty="0">
              <a:solidFill>
                <a:srgbClr val="0070C0"/>
              </a:solidFill>
            </a:endParaRPr>
          </a:p>
          <a:p>
            <a:pPr marL="0" lvl="0" indent="0" algn="l" rtl="0">
              <a:spcBef>
                <a:spcPts val="1600"/>
              </a:spcBef>
              <a:spcAft>
                <a:spcPts val="1600"/>
              </a:spcAft>
              <a:buNone/>
            </a:pP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idx="4294967295"/>
          </p:nvPr>
        </p:nvSpPr>
        <p:spPr>
          <a:xfrm>
            <a:off x="1077950" y="444500"/>
            <a:ext cx="744375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chemeClr val="accent4"/>
                </a:solidFill>
              </a:rPr>
              <a:t>Agenda</a:t>
            </a:r>
            <a:endParaRPr sz="4800" b="1" dirty="0">
              <a:solidFill>
                <a:schemeClr val="accent4"/>
              </a:solidFill>
            </a:endParaRPr>
          </a:p>
        </p:txBody>
      </p:sp>
      <p:sp>
        <p:nvSpPr>
          <p:cNvPr id="80" name="Google Shape;80;p17"/>
          <p:cNvSpPr txBox="1">
            <a:spLocks noGrp="1"/>
          </p:cNvSpPr>
          <p:nvPr>
            <p:ph type="body" idx="4294967295"/>
          </p:nvPr>
        </p:nvSpPr>
        <p:spPr>
          <a:xfrm>
            <a:off x="1077950" y="1442223"/>
            <a:ext cx="7640599" cy="3572689"/>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ourier New" panose="02070309020205020404" pitchFamily="49" charset="0"/>
              <a:buChar char="o"/>
            </a:pPr>
            <a:r>
              <a:rPr lang="en" sz="2800" dirty="0">
                <a:solidFill>
                  <a:schemeClr val="accent5"/>
                </a:solidFill>
              </a:rPr>
              <a:t>Introduction </a:t>
            </a:r>
          </a:p>
          <a:p>
            <a:pPr marL="457200" lvl="0" indent="-355600" algn="l" rtl="0">
              <a:spcBef>
                <a:spcPts val="0"/>
              </a:spcBef>
              <a:spcAft>
                <a:spcPts val="0"/>
              </a:spcAft>
              <a:buSzPts val="2000"/>
              <a:buFont typeface="Courier New" panose="02070309020205020404" pitchFamily="49" charset="0"/>
              <a:buChar char="o"/>
            </a:pPr>
            <a:r>
              <a:rPr lang="en" sz="2800" dirty="0" smtClean="0">
                <a:solidFill>
                  <a:schemeClr val="accent5"/>
                </a:solidFill>
              </a:rPr>
              <a:t>Budget </a:t>
            </a:r>
            <a:r>
              <a:rPr lang="en" sz="2800" dirty="0">
                <a:solidFill>
                  <a:schemeClr val="accent5"/>
                </a:solidFill>
              </a:rPr>
              <a:t>Updates and Implications </a:t>
            </a:r>
          </a:p>
          <a:p>
            <a:pPr marL="457200" lvl="0" indent="-355600" algn="l" rtl="0">
              <a:spcBef>
                <a:spcPts val="0"/>
              </a:spcBef>
              <a:spcAft>
                <a:spcPts val="0"/>
              </a:spcAft>
              <a:buSzPts val="2000"/>
              <a:buFont typeface="Courier New" panose="02070309020205020404" pitchFamily="49" charset="0"/>
              <a:buChar char="o"/>
            </a:pPr>
            <a:r>
              <a:rPr lang="en" sz="2800" dirty="0" smtClean="0">
                <a:solidFill>
                  <a:schemeClr val="accent5"/>
                </a:solidFill>
              </a:rPr>
              <a:t>Step </a:t>
            </a:r>
            <a:r>
              <a:rPr lang="en" sz="2800" dirty="0">
                <a:solidFill>
                  <a:schemeClr val="accent5"/>
                </a:solidFill>
              </a:rPr>
              <a:t>1 - Identifying </a:t>
            </a:r>
            <a:r>
              <a:rPr lang="en" sz="2800" dirty="0" smtClean="0">
                <a:solidFill>
                  <a:schemeClr val="accent5"/>
                </a:solidFill>
              </a:rPr>
              <a:t>Needs</a:t>
            </a:r>
            <a:endParaRPr lang="en" sz="2800" dirty="0">
              <a:solidFill>
                <a:schemeClr val="accent5"/>
              </a:solidFill>
            </a:endParaRPr>
          </a:p>
          <a:p>
            <a:pPr marL="457200" lvl="0" indent="-355600" algn="l" rtl="0">
              <a:spcBef>
                <a:spcPts val="0"/>
              </a:spcBef>
              <a:spcAft>
                <a:spcPts val="0"/>
              </a:spcAft>
              <a:buSzPts val="2000"/>
              <a:buFont typeface="Courier New" panose="02070309020205020404" pitchFamily="49" charset="0"/>
              <a:buChar char="o"/>
            </a:pPr>
            <a:r>
              <a:rPr lang="en" sz="2800" dirty="0" smtClean="0">
                <a:solidFill>
                  <a:schemeClr val="accent5"/>
                </a:solidFill>
              </a:rPr>
              <a:t>Step </a:t>
            </a:r>
            <a:r>
              <a:rPr lang="en" sz="2800" dirty="0">
                <a:solidFill>
                  <a:schemeClr val="accent5"/>
                </a:solidFill>
              </a:rPr>
              <a:t>2 - Using Data to Drive </a:t>
            </a:r>
            <a:r>
              <a:rPr lang="en" sz="2800" dirty="0" smtClean="0">
                <a:solidFill>
                  <a:schemeClr val="accent5"/>
                </a:solidFill>
              </a:rPr>
              <a:t>Action</a:t>
            </a:r>
            <a:endParaRPr lang="en" sz="2800" dirty="0">
              <a:solidFill>
                <a:schemeClr val="accent5"/>
              </a:solidFill>
            </a:endParaRPr>
          </a:p>
          <a:p>
            <a:pPr marL="457200" lvl="0" indent="-355600" algn="l" rtl="0">
              <a:spcBef>
                <a:spcPts val="0"/>
              </a:spcBef>
              <a:spcAft>
                <a:spcPts val="0"/>
              </a:spcAft>
              <a:buSzPts val="2000"/>
              <a:buFont typeface="Courier New" panose="02070309020205020404" pitchFamily="49" charset="0"/>
              <a:buChar char="o"/>
            </a:pPr>
            <a:r>
              <a:rPr lang="en" sz="2800" dirty="0" smtClean="0">
                <a:solidFill>
                  <a:schemeClr val="accent5"/>
                </a:solidFill>
              </a:rPr>
              <a:t>Step </a:t>
            </a:r>
            <a:r>
              <a:rPr lang="en" sz="2800" dirty="0">
                <a:solidFill>
                  <a:schemeClr val="accent5"/>
                </a:solidFill>
              </a:rPr>
              <a:t>3 - Program Planning for Next Year/Action and </a:t>
            </a:r>
            <a:r>
              <a:rPr lang="en" sz="2800" dirty="0" smtClean="0">
                <a:solidFill>
                  <a:schemeClr val="accent5"/>
                </a:solidFill>
              </a:rPr>
              <a:t>Advocacy</a:t>
            </a:r>
            <a:endParaRPr lang="en" sz="2800" dirty="0">
              <a:solidFill>
                <a:schemeClr val="accent5"/>
              </a:solidFill>
            </a:endParaRPr>
          </a:p>
          <a:p>
            <a:pPr marL="457200" lvl="0" indent="-355600" algn="l" rtl="0">
              <a:spcBef>
                <a:spcPts val="0"/>
              </a:spcBef>
              <a:spcAft>
                <a:spcPts val="0"/>
              </a:spcAft>
              <a:buSzPts val="2000"/>
              <a:buFont typeface="Courier New" panose="02070309020205020404" pitchFamily="49" charset="0"/>
              <a:buChar char="o"/>
            </a:pPr>
            <a:r>
              <a:rPr lang="en" sz="2800" dirty="0" smtClean="0">
                <a:solidFill>
                  <a:schemeClr val="accent5"/>
                </a:solidFill>
              </a:rPr>
              <a:t>A </a:t>
            </a:r>
            <a:r>
              <a:rPr lang="en" sz="2800" dirty="0">
                <a:solidFill>
                  <a:schemeClr val="accent5"/>
                </a:solidFill>
              </a:rPr>
              <a:t>Call to Action and Next Steps</a:t>
            </a:r>
            <a:endParaRPr sz="2800" dirty="0">
              <a:solidFill>
                <a:schemeClr val="accent5"/>
              </a:solidFill>
            </a:endParaRPr>
          </a:p>
          <a:p>
            <a:pPr marL="0" lvl="0" indent="0" algn="l" rtl="0">
              <a:spcBef>
                <a:spcPts val="1600"/>
              </a:spcBef>
              <a:spcAft>
                <a:spcPts val="1600"/>
              </a:spcAft>
              <a:buNone/>
            </a:pPr>
            <a:r>
              <a:rPr lang="en" b="1" dirty="0"/>
              <a:t> </a:t>
            </a:r>
            <a:endParaRPr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idx="4294967295"/>
          </p:nvPr>
        </p:nvSpPr>
        <p:spPr>
          <a:xfrm>
            <a:off x="401444" y="298450"/>
            <a:ext cx="8118669"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4"/>
                </a:solidFill>
                <a:latin typeface="Calibri Light" panose="020F0302020204030204" pitchFamily="34" charset="0"/>
                <a:cs typeface="Calibri Light" panose="020F0302020204030204" pitchFamily="34" charset="0"/>
              </a:rPr>
              <a:t>We’ve Been Here Before...</a:t>
            </a:r>
            <a:endParaRPr dirty="0">
              <a:solidFill>
                <a:schemeClr val="accent4"/>
              </a:solidFill>
              <a:latin typeface="Calibri Light" panose="020F0302020204030204" pitchFamily="34" charset="0"/>
              <a:cs typeface="Calibri Light" panose="020F0302020204030204" pitchFamily="34" charset="0"/>
            </a:endParaRPr>
          </a:p>
        </p:txBody>
      </p:sp>
      <p:sp>
        <p:nvSpPr>
          <p:cNvPr id="86" name="Google Shape;86;p18"/>
          <p:cNvSpPr txBox="1">
            <a:spLocks noGrp="1"/>
          </p:cNvSpPr>
          <p:nvPr>
            <p:ph type="body" idx="4294967295"/>
          </p:nvPr>
        </p:nvSpPr>
        <p:spPr>
          <a:xfrm>
            <a:off x="69500" y="1152525"/>
            <a:ext cx="8452200" cy="34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    </a:t>
            </a:r>
            <a:r>
              <a:rPr lang="en" sz="3600" b="1" dirty="0">
                <a:solidFill>
                  <a:srgbClr val="FFD966"/>
                </a:solidFill>
              </a:rPr>
              <a:t>     </a:t>
            </a:r>
            <a:r>
              <a:rPr lang="en" sz="5200" b="1" dirty="0">
                <a:solidFill>
                  <a:schemeClr val="accent5"/>
                </a:solidFill>
              </a:rPr>
              <a:t>2008</a:t>
            </a:r>
            <a:endParaRPr sz="5200" b="1" dirty="0">
              <a:solidFill>
                <a:schemeClr val="accent5"/>
              </a:solidFill>
            </a:endParaRPr>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87" name="Google Shape;87;p18"/>
          <p:cNvPicPr preferRelativeResize="0"/>
          <p:nvPr/>
        </p:nvPicPr>
        <p:blipFill>
          <a:blip r:embed="rId3">
            <a:alphaModFix/>
          </a:blip>
          <a:stretch>
            <a:fillRect/>
          </a:stretch>
        </p:blipFill>
        <p:spPr>
          <a:xfrm>
            <a:off x="3199725" y="920450"/>
            <a:ext cx="3219850" cy="2062600"/>
          </a:xfrm>
          <a:prstGeom prst="rect">
            <a:avLst/>
          </a:prstGeom>
          <a:noFill/>
          <a:ln>
            <a:noFill/>
          </a:ln>
        </p:spPr>
      </p:pic>
      <p:pic>
        <p:nvPicPr>
          <p:cNvPr id="88" name="Google Shape;88;p18"/>
          <p:cNvPicPr preferRelativeResize="0"/>
          <p:nvPr/>
        </p:nvPicPr>
        <p:blipFill>
          <a:blip r:embed="rId4">
            <a:alphaModFix/>
          </a:blip>
          <a:stretch>
            <a:fillRect/>
          </a:stretch>
        </p:blipFill>
        <p:spPr>
          <a:xfrm>
            <a:off x="6419585" y="141249"/>
            <a:ext cx="2672414" cy="3275150"/>
          </a:xfrm>
          <a:prstGeom prst="rect">
            <a:avLst/>
          </a:prstGeom>
          <a:noFill/>
          <a:ln>
            <a:noFill/>
          </a:ln>
        </p:spPr>
      </p:pic>
      <p:pic>
        <p:nvPicPr>
          <p:cNvPr id="89" name="Google Shape;89;p18"/>
          <p:cNvPicPr preferRelativeResize="0"/>
          <p:nvPr/>
        </p:nvPicPr>
        <p:blipFill>
          <a:blip r:embed="rId5">
            <a:alphaModFix/>
          </a:blip>
          <a:stretch>
            <a:fillRect/>
          </a:stretch>
        </p:blipFill>
        <p:spPr>
          <a:xfrm>
            <a:off x="69500" y="2885775"/>
            <a:ext cx="3852651" cy="2096950"/>
          </a:xfrm>
          <a:prstGeom prst="rect">
            <a:avLst/>
          </a:prstGeom>
          <a:noFill/>
          <a:ln>
            <a:noFill/>
          </a:ln>
        </p:spPr>
      </p:pic>
      <p:pic>
        <p:nvPicPr>
          <p:cNvPr id="90" name="Google Shape;90;p18"/>
          <p:cNvPicPr preferRelativeResize="0"/>
          <p:nvPr/>
        </p:nvPicPr>
        <p:blipFill>
          <a:blip r:embed="rId6">
            <a:alphaModFix/>
          </a:blip>
          <a:stretch>
            <a:fillRect/>
          </a:stretch>
        </p:blipFill>
        <p:spPr>
          <a:xfrm>
            <a:off x="3981850" y="2983050"/>
            <a:ext cx="3411175" cy="203835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idx="4294967295"/>
          </p:nvPr>
        </p:nvSpPr>
        <p:spPr>
          <a:xfrm>
            <a:off x="512956" y="444500"/>
            <a:ext cx="8008744"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4"/>
                </a:solidFill>
              </a:rPr>
              <a:t>California State Budget Headlines</a:t>
            </a:r>
            <a:endParaRPr b="1" dirty="0">
              <a:solidFill>
                <a:schemeClr val="accent4"/>
              </a:solidFill>
            </a:endParaRPr>
          </a:p>
        </p:txBody>
      </p:sp>
      <p:sp>
        <p:nvSpPr>
          <p:cNvPr id="96" name="Google Shape;96;p19"/>
          <p:cNvSpPr txBox="1">
            <a:spLocks noGrp="1"/>
          </p:cNvSpPr>
          <p:nvPr>
            <p:ph type="body" idx="4294967295"/>
          </p:nvPr>
        </p:nvSpPr>
        <p:spPr>
          <a:xfrm>
            <a:off x="564994" y="1330711"/>
            <a:ext cx="7434147" cy="3238113"/>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Font typeface="Courier New" panose="02070309020205020404" pitchFamily="49" charset="0"/>
              <a:buChar char="o"/>
            </a:pPr>
            <a:r>
              <a:rPr lang="en" sz="2000" dirty="0">
                <a:solidFill>
                  <a:schemeClr val="accent5"/>
                </a:solidFill>
              </a:rPr>
              <a:t>$19 Billion decrease in Education Funding due to financial crisis caused by the COVID-19 </a:t>
            </a:r>
            <a:r>
              <a:rPr lang="en" sz="2000" dirty="0" smtClean="0">
                <a:solidFill>
                  <a:schemeClr val="accent5"/>
                </a:solidFill>
              </a:rPr>
              <a:t>situation</a:t>
            </a:r>
            <a:endParaRPr lang="en" sz="2000" dirty="0">
              <a:solidFill>
                <a:schemeClr val="accent5"/>
              </a:solidFill>
            </a:endParaRPr>
          </a:p>
          <a:p>
            <a:pPr marL="457200" lvl="0" indent="-355600" algn="l" rtl="0">
              <a:lnSpc>
                <a:spcPct val="100000"/>
              </a:lnSpc>
              <a:spcBef>
                <a:spcPts val="0"/>
              </a:spcBef>
              <a:spcAft>
                <a:spcPts val="0"/>
              </a:spcAft>
              <a:buSzPts val="2000"/>
              <a:buFont typeface="Courier New" panose="02070309020205020404" pitchFamily="49" charset="0"/>
              <a:buChar char="o"/>
            </a:pPr>
            <a:r>
              <a:rPr lang="en" sz="2000" dirty="0" smtClean="0">
                <a:solidFill>
                  <a:schemeClr val="accent5"/>
                </a:solidFill>
              </a:rPr>
              <a:t>Loss </a:t>
            </a:r>
            <a:r>
              <a:rPr lang="en" sz="2000" dirty="0">
                <a:solidFill>
                  <a:schemeClr val="accent5"/>
                </a:solidFill>
              </a:rPr>
              <a:t>of expected $2.31 cost of living </a:t>
            </a:r>
            <a:r>
              <a:rPr lang="en" sz="2000" dirty="0" smtClean="0">
                <a:solidFill>
                  <a:schemeClr val="accent5"/>
                </a:solidFill>
              </a:rPr>
              <a:t>increase</a:t>
            </a:r>
            <a:endParaRPr lang="en" sz="2000" dirty="0">
              <a:solidFill>
                <a:schemeClr val="accent5"/>
              </a:solidFill>
            </a:endParaRPr>
          </a:p>
          <a:p>
            <a:pPr marL="457200" lvl="0" indent="-355600" algn="l" rtl="0">
              <a:lnSpc>
                <a:spcPct val="100000"/>
              </a:lnSpc>
              <a:spcBef>
                <a:spcPts val="0"/>
              </a:spcBef>
              <a:spcAft>
                <a:spcPts val="0"/>
              </a:spcAft>
              <a:buSzPts val="2000"/>
              <a:buFont typeface="Courier New" panose="02070309020205020404" pitchFamily="49" charset="0"/>
              <a:buChar char="o"/>
            </a:pPr>
            <a:r>
              <a:rPr lang="en" sz="2000" dirty="0" smtClean="0">
                <a:solidFill>
                  <a:schemeClr val="accent5"/>
                </a:solidFill>
              </a:rPr>
              <a:t>10</a:t>
            </a:r>
            <a:r>
              <a:rPr lang="en" sz="2000" dirty="0">
                <a:solidFill>
                  <a:schemeClr val="accent5"/>
                </a:solidFill>
              </a:rPr>
              <a:t>% loss to Local Control Funding Formula without Federal </a:t>
            </a:r>
            <a:r>
              <a:rPr lang="en" sz="2000" dirty="0" smtClean="0">
                <a:solidFill>
                  <a:schemeClr val="accent5"/>
                </a:solidFill>
              </a:rPr>
              <a:t>funding</a:t>
            </a:r>
            <a:endParaRPr lang="en" sz="2000" dirty="0">
              <a:solidFill>
                <a:schemeClr val="accent5"/>
              </a:solidFill>
            </a:endParaRPr>
          </a:p>
          <a:p>
            <a:pPr marL="457200" lvl="0" indent="-355600" algn="l" rtl="0">
              <a:lnSpc>
                <a:spcPct val="100000"/>
              </a:lnSpc>
              <a:spcBef>
                <a:spcPts val="0"/>
              </a:spcBef>
              <a:spcAft>
                <a:spcPts val="0"/>
              </a:spcAft>
              <a:buSzPts val="2000"/>
              <a:buFont typeface="Courier New" panose="02070309020205020404" pitchFamily="49" charset="0"/>
              <a:buChar char="o"/>
            </a:pPr>
            <a:r>
              <a:rPr lang="en" sz="2000" dirty="0" smtClean="0">
                <a:solidFill>
                  <a:schemeClr val="accent5"/>
                </a:solidFill>
              </a:rPr>
              <a:t>$5.3 </a:t>
            </a:r>
            <a:r>
              <a:rPr lang="en" sz="2000" dirty="0">
                <a:solidFill>
                  <a:schemeClr val="accent5"/>
                </a:solidFill>
              </a:rPr>
              <a:t>Billion in funding deferrals creating major cash flow disruption for districts to </a:t>
            </a:r>
            <a:r>
              <a:rPr lang="en" sz="2000" dirty="0" smtClean="0">
                <a:solidFill>
                  <a:schemeClr val="accent5"/>
                </a:solidFill>
              </a:rPr>
              <a:t>payroll</a:t>
            </a:r>
            <a:endParaRPr lang="en" sz="2000" dirty="0">
              <a:solidFill>
                <a:schemeClr val="accent5"/>
              </a:solidFill>
            </a:endParaRPr>
          </a:p>
          <a:p>
            <a:pPr marL="457200" lvl="0" indent="-355600" algn="l" rtl="0">
              <a:lnSpc>
                <a:spcPct val="100000"/>
              </a:lnSpc>
              <a:spcBef>
                <a:spcPts val="0"/>
              </a:spcBef>
              <a:spcAft>
                <a:spcPts val="0"/>
              </a:spcAft>
              <a:buSzPts val="2000"/>
              <a:buFont typeface="Courier New" panose="02070309020205020404" pitchFamily="49" charset="0"/>
              <a:buChar char="o"/>
            </a:pPr>
            <a:r>
              <a:rPr lang="en" sz="2000" dirty="0" smtClean="0">
                <a:solidFill>
                  <a:schemeClr val="accent5"/>
                </a:solidFill>
              </a:rPr>
              <a:t>Approximately </a:t>
            </a:r>
            <a:r>
              <a:rPr lang="en" sz="2000" dirty="0">
                <a:solidFill>
                  <a:schemeClr val="accent5"/>
                </a:solidFill>
              </a:rPr>
              <a:t>90% of school district budgets are for personnel costs</a:t>
            </a:r>
            <a:endParaRPr sz="2000" dirty="0">
              <a:solidFill>
                <a:schemeClr val="accent5"/>
              </a:solidFill>
            </a:endParaRPr>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3" name="Google Shape;103;p20"/>
          <p:cNvPicPr preferRelativeResize="0"/>
          <p:nvPr/>
        </p:nvPicPr>
        <p:blipFill>
          <a:blip r:embed="rId3">
            <a:alphaModFix/>
          </a:blip>
          <a:stretch>
            <a:fillRect/>
          </a:stretch>
        </p:blipFill>
        <p:spPr>
          <a:xfrm>
            <a:off x="0" y="40200"/>
            <a:ext cx="9143999" cy="5143500"/>
          </a:xfrm>
          <a:prstGeom prst="rect">
            <a:avLst/>
          </a:prstGeom>
          <a:noFill/>
          <a:ln>
            <a:noFill/>
          </a:ln>
        </p:spPr>
      </p:pic>
      <p:sp>
        <p:nvSpPr>
          <p:cNvPr id="104" name="Google Shape;104;p20"/>
          <p:cNvSpPr/>
          <p:nvPr/>
        </p:nvSpPr>
        <p:spPr>
          <a:xfrm>
            <a:off x="4572000" y="2340700"/>
            <a:ext cx="1525800" cy="7635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Great Recession</a:t>
            </a:r>
            <a:endParaRPr/>
          </a:p>
        </p:txBody>
      </p:sp>
      <p:sp>
        <p:nvSpPr>
          <p:cNvPr id="105" name="Google Shape;105;p20"/>
          <p:cNvSpPr/>
          <p:nvPr/>
        </p:nvSpPr>
        <p:spPr>
          <a:xfrm>
            <a:off x="6740800" y="1125150"/>
            <a:ext cx="1115100" cy="5325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Present</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3321</Words>
  <Application>Microsoft Office PowerPoint</Application>
  <PresentationFormat>On-screen Show (16:9)</PresentationFormat>
  <Paragraphs>313</Paragraphs>
  <Slides>36</Slides>
  <Notes>30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36</vt:i4>
      </vt:variant>
    </vt:vector>
  </HeadingPairs>
  <TitlesOfParts>
    <vt:vector size="49" baseType="lpstr">
      <vt:lpstr>맑은 고딕</vt:lpstr>
      <vt:lpstr>Arial</vt:lpstr>
      <vt:lpstr>Avenir Next</vt:lpstr>
      <vt:lpstr>Calibri</vt:lpstr>
      <vt:lpstr>Calibri Light</vt:lpstr>
      <vt:lpstr>Courier New</vt:lpstr>
      <vt:lpstr>Nixie One</vt:lpstr>
      <vt:lpstr>Roboto</vt:lpstr>
      <vt:lpstr>Times New Roman</vt:lpstr>
      <vt:lpstr>Simple Light</vt:lpstr>
      <vt:lpstr>2_Office Theme</vt:lpstr>
      <vt:lpstr>1_Office Theme</vt:lpstr>
      <vt:lpstr>4_Office Theme</vt:lpstr>
      <vt:lpstr>PowerPoint Presentation</vt:lpstr>
      <vt:lpstr>PowerPoint Presentation</vt:lpstr>
      <vt:lpstr>PowerPoint Presentation</vt:lpstr>
      <vt:lpstr>Essential Advocacy for School Counselors During the Budget Crisis and COVID-19</vt:lpstr>
      <vt:lpstr>Objectives</vt:lpstr>
      <vt:lpstr>Agenda</vt:lpstr>
      <vt:lpstr>We’ve Been Here Before...</vt:lpstr>
      <vt:lpstr>California State Budget Headlines</vt:lpstr>
      <vt:lpstr>PowerPoint Presentation</vt:lpstr>
      <vt:lpstr>January Budget Proposals Withdrawn</vt:lpstr>
      <vt:lpstr>How Do Districts Make Staffing Decisions? </vt:lpstr>
      <vt:lpstr>STEP 1 : Needs Assessment</vt:lpstr>
      <vt:lpstr>Helpful Considerations</vt:lpstr>
      <vt:lpstr>Determine Questions &amp; Distribution Framework</vt:lpstr>
      <vt:lpstr>Sample Needs Assessments </vt:lpstr>
      <vt:lpstr>Have A Question Bank</vt:lpstr>
      <vt:lpstr>Using Needs Assessments Results:                    Poly High School </vt:lpstr>
      <vt:lpstr>COVID-19 Needs Assessments Results:      Poly High School </vt:lpstr>
      <vt:lpstr>COVID-19 Assessments Results </vt:lpstr>
      <vt:lpstr>STEP 2: Using Data to Drive Action  </vt:lpstr>
      <vt:lpstr>Using Data and Needs to Drive Program</vt:lpstr>
      <vt:lpstr>The Results </vt:lpstr>
      <vt:lpstr>Annual Student Outcome Goal Plan</vt:lpstr>
      <vt:lpstr>Additional Ways To Track Your Data </vt:lpstr>
      <vt:lpstr>Step 3: Program Planning for Next Year/Action and Advocacy</vt:lpstr>
      <vt:lpstr>Data Collection: Why it is necessary! </vt:lpstr>
      <vt:lpstr>Data Collection: Orange Vista HS Counseling Office </vt:lpstr>
      <vt:lpstr>What type of information are you providing and why?  </vt:lpstr>
      <vt:lpstr>Counselor Connections </vt:lpstr>
      <vt:lpstr>Orange Vista HS: Multi-Tiered Multi-Domain Systems of Support (MTMDSS)  </vt:lpstr>
      <vt:lpstr>Academic Plan: Incoming 9th Grader  </vt:lpstr>
      <vt:lpstr>Academic Plan: Advantages of Building it Out  </vt:lpstr>
      <vt:lpstr>A Call to Action</vt:lpstr>
      <vt:lpstr>FOR MORE INFORMATION AND RESOURCES PLEASE VISIT US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Advocacy for School Counselors During the Budget Crisis and COVID-19</dc:title>
  <dc:creator>Catalina Cifuentes</dc:creator>
  <cp:lastModifiedBy>Catalina Cifuentes</cp:lastModifiedBy>
  <cp:revision>35</cp:revision>
  <dcterms:modified xsi:type="dcterms:W3CDTF">2020-05-29T04:08:14Z</dcterms:modified>
</cp:coreProperties>
</file>