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44AB83B-E3E0-428A-8D2C-9A051273E69F}">
  <a:tblStyle styleId="{244AB83B-E3E0-428A-8D2C-9A051273E69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Fix order of lessons, add pyramid- show increase of lessons from last year.</a:t>
            </a:r>
            <a:endParaRPr/>
          </a:p>
        </p:txBody>
      </p:sp>
      <p:sp>
        <p:nvSpPr>
          <p:cNvPr id="211" name="Google Shape;21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pedro</a:t>
            </a:r>
            <a:endParaRPr/>
          </a:p>
        </p:txBody>
      </p:sp>
      <p:sp>
        <p:nvSpPr>
          <p:cNvPr id="263" name="Google Shape;263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pedro</a:t>
            </a:r>
            <a:endParaRPr/>
          </a:p>
        </p:txBody>
      </p:sp>
      <p:sp>
        <p:nvSpPr>
          <p:cNvPr id="281" name="Google Shape;28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pedro</a:t>
            </a:r>
            <a:endParaRPr/>
          </a:p>
        </p:txBody>
      </p:sp>
      <p:sp>
        <p:nvSpPr>
          <p:cNvPr id="291" name="Google Shape;29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Erika</a:t>
            </a:r>
            <a:endParaRPr/>
          </a:p>
        </p:txBody>
      </p:sp>
      <p:sp>
        <p:nvSpPr>
          <p:cNvPr id="359" name="Google Shape;359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2" name="Google Shape;72;p1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wo Content">
  <p:cSld name="1_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1523999" y="731519"/>
            <a:ext cx="4462272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2" type="body"/>
          </p:nvPr>
        </p:nvSpPr>
        <p:spPr>
          <a:xfrm>
            <a:off x="6193536" y="731520"/>
            <a:ext cx="4462272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pcaro@rcoe.us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tinyurl.com/NSCA2Pretest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Relationship Id="rId4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tinyurl.com/NSCA2Posttest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cde.ca.gov/ds/sd/cb/dataquest.asp" TargetMode="External"/><Relationship Id="rId4" Type="http://schemas.openxmlformats.org/officeDocument/2006/relationships/hyperlink" Target="https://www.cde.ca.gov/ta/ac/cm/" TargetMode="External"/><Relationship Id="rId5" Type="http://schemas.openxmlformats.org/officeDocument/2006/relationships/hyperlink" Target="http://www.ed-data.org/" TargetMode="External"/><Relationship Id="rId6" Type="http://schemas.openxmlformats.org/officeDocument/2006/relationships/hyperlink" Target="https://www.kidsdata.org/" TargetMode="External"/><Relationship Id="rId7" Type="http://schemas.openxmlformats.org/officeDocument/2006/relationships/hyperlink" Target="https://www.wested.org/project/california-healthy-kids-survey-chks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ctrTitle"/>
          </p:nvPr>
        </p:nvSpPr>
        <p:spPr>
          <a:xfrm>
            <a:off x="1609725" y="140504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7200"/>
              <a:buFont typeface="Calibri"/>
              <a:buNone/>
            </a:pPr>
            <a:r>
              <a:rPr b="1" i="1" lang="en-US" sz="7200">
                <a:solidFill>
                  <a:srgbClr val="FFC000"/>
                </a:solidFill>
              </a:rPr>
              <a:t>New</a:t>
            </a:r>
            <a:r>
              <a:rPr b="1" lang="en-US" sz="7200">
                <a:solidFill>
                  <a:srgbClr val="FFC000"/>
                </a:solidFill>
              </a:rPr>
              <a:t> School Counselor Academy (NSCA)</a:t>
            </a:r>
            <a:endParaRPr b="1" sz="7200">
              <a:solidFill>
                <a:srgbClr val="FFC000"/>
              </a:solidFill>
            </a:endParaRPr>
          </a:p>
        </p:txBody>
      </p:sp>
      <p:sp>
        <p:nvSpPr>
          <p:cNvPr id="100" name="Google Shape;100;p15"/>
          <p:cNvSpPr txBox="1"/>
          <p:nvPr>
            <p:ph idx="1" type="subTitle"/>
          </p:nvPr>
        </p:nvSpPr>
        <p:spPr>
          <a:xfrm>
            <a:off x="442569" y="3695701"/>
            <a:ext cx="11255604" cy="2619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200"/>
              <a:buNone/>
            </a:pPr>
            <a:r>
              <a:rPr lang="en-US" sz="3200">
                <a:solidFill>
                  <a:srgbClr val="FFC000"/>
                </a:solidFill>
              </a:rPr>
              <a:t>Session II:</a:t>
            </a:r>
            <a:br>
              <a:rPr lang="en-US" sz="3200">
                <a:solidFill>
                  <a:srgbClr val="FFC000"/>
                </a:solidFill>
              </a:rPr>
            </a:br>
            <a:r>
              <a:rPr lang="en-US" sz="3200">
                <a:solidFill>
                  <a:srgbClr val="FFC000"/>
                </a:solidFill>
              </a:rPr>
              <a:t>Using Data in Your School Counseling Program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r>
              <a:rPr lang="en-US" sz="2000">
                <a:solidFill>
                  <a:srgbClr val="FFC000"/>
                </a:solidFill>
              </a:rPr>
              <a:t>Dr. Pedro Caro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r>
              <a:rPr lang="en-US" sz="2000">
                <a:solidFill>
                  <a:srgbClr val="FFC000"/>
                </a:solidFill>
              </a:rPr>
              <a:t>Coordinator, College and Career Readiness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000"/>
              <a:buNone/>
            </a:pPr>
            <a:r>
              <a:rPr lang="en-US" sz="2000">
                <a:solidFill>
                  <a:srgbClr val="FFC000"/>
                </a:solidFill>
              </a:rPr>
              <a:t>(951)826-6323 I </a:t>
            </a:r>
            <a:r>
              <a:rPr lang="en-US" sz="2000" u="sng">
                <a:solidFill>
                  <a:schemeClr val="hlink"/>
                </a:solidFill>
                <a:hlinkClick r:id="rId3"/>
              </a:rPr>
              <a:t>pcaro@rcoe.us</a:t>
            </a:r>
            <a:r>
              <a:rPr lang="en-US" sz="2000"/>
              <a:t>  </a:t>
            </a:r>
            <a:endParaRPr sz="2000"/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538" y="125789"/>
            <a:ext cx="1386462" cy="1939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Internal Data Sources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172" name="Google Shape;172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What SIS do you use?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Attendance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Discipline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Achievement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Reports to Run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73" name="Google Shape;17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74" name="Google Shape;17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1524001" y="457200"/>
            <a:ext cx="8913813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C000"/>
                </a:solidFill>
              </a:rPr>
              <a:t>Collecting Data</a:t>
            </a:r>
            <a:endParaRPr/>
          </a:p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2362200" y="1905001"/>
            <a:ext cx="3845560" cy="437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b="1" lang="en-US" sz="2035" u="sng">
                <a:solidFill>
                  <a:srgbClr val="FFC000"/>
                </a:solidFill>
              </a:rPr>
              <a:t>Academic Data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Grades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Failure Rates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G.P.A.s</a:t>
            </a:r>
            <a:endParaRPr/>
          </a:p>
          <a:p>
            <a:pPr indent="-99377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t/>
            </a:r>
            <a:endParaRPr sz="2035"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b="1" lang="en-US" sz="2035" u="sng">
                <a:solidFill>
                  <a:srgbClr val="FFC000"/>
                </a:solidFill>
              </a:rPr>
              <a:t>Discipline Data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Suspension Rates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Office Referrals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Demerits</a:t>
            </a:r>
            <a:endParaRPr/>
          </a:p>
          <a:p>
            <a:pPr indent="-99377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t/>
            </a:r>
            <a:endParaRPr sz="2035"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b="1" lang="en-US" sz="2035" u="sng">
                <a:solidFill>
                  <a:srgbClr val="FFC000"/>
                </a:solidFill>
              </a:rPr>
              <a:t>Attendance Data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Truancy Rates</a:t>
            </a:r>
            <a:endParaRPr/>
          </a:p>
          <a:p>
            <a:pPr indent="-228600" lvl="1" marL="68580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SARB reports</a:t>
            </a:r>
            <a:endParaRPr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sp>
        <p:nvSpPr>
          <p:cNvPr id="181" name="Google Shape;181;p25"/>
          <p:cNvSpPr txBox="1"/>
          <p:nvPr>
            <p:ph idx="2" type="body"/>
          </p:nvPr>
        </p:nvSpPr>
        <p:spPr>
          <a:xfrm>
            <a:off x="6553200" y="2438401"/>
            <a:ext cx="3684494" cy="3838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Where does your data live?</a:t>
            </a:r>
            <a:endParaRPr/>
          </a:p>
          <a:p>
            <a:pPr indent="-99377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35"/>
              <a:buNone/>
            </a:pPr>
            <a:r>
              <a:t/>
            </a:r>
            <a:endParaRPr sz="2035"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035"/>
              <a:buChar char="•"/>
            </a:pPr>
            <a:r>
              <a:rPr lang="en-US" sz="2035">
                <a:solidFill>
                  <a:srgbClr val="FFC000"/>
                </a:solidFill>
              </a:rPr>
              <a:t>What data can you access?</a:t>
            </a:r>
            <a:endParaRPr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64135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</p:txBody>
      </p:sp>
      <p:sp>
        <p:nvSpPr>
          <p:cNvPr id="182" name="Google Shape;18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83" name="Google Shape;18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School Level Data</a:t>
            </a:r>
            <a:endParaRPr b="1">
              <a:solidFill>
                <a:srgbClr val="FFC000"/>
              </a:solidFill>
            </a:endParaRPr>
          </a:p>
        </p:txBody>
      </p:sp>
      <p:graphicFrame>
        <p:nvGraphicFramePr>
          <p:cNvPr id="189" name="Google Shape;189;p26"/>
          <p:cNvGraphicFramePr/>
          <p:nvPr/>
        </p:nvGraphicFramePr>
        <p:xfrm>
          <a:off x="2057399" y="25146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{244AB83B-E3E0-428A-8D2C-9A051273E69F}</a:tableStyleId>
              </a:tblPr>
              <a:tblGrid>
                <a:gridCol w="2641600"/>
                <a:gridCol w="2641600"/>
                <a:gridCol w="26416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Elementary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Middle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High</a:t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Attendance rates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Attendance rates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Attendance rates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Demerits/referrals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Suspension</a:t>
                      </a:r>
                      <a:r>
                        <a:rPr lang="en-US" sz="1800"/>
                        <a:t> rates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Suspension</a:t>
                      </a:r>
                      <a:r>
                        <a:rPr lang="en-US" sz="1800"/>
                        <a:t> rates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Report card marks (Life</a:t>
                      </a:r>
                      <a:r>
                        <a:rPr lang="en-US" sz="1800"/>
                        <a:t> skills/work habits)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Failure</a:t>
                      </a:r>
                      <a:r>
                        <a:rPr lang="en-US" sz="1800"/>
                        <a:t> rates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Graduation</a:t>
                      </a:r>
                      <a:r>
                        <a:rPr lang="en-US" sz="1800"/>
                        <a:t> rates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ELA proficiency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Passing rates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A-G completion</a:t>
                      </a:r>
                      <a:r>
                        <a:rPr lang="en-US" sz="1800"/>
                        <a:t> rates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Math proficiency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G.P.A.s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FAFSA</a:t>
                      </a:r>
                      <a:r>
                        <a:rPr lang="en-US" sz="1800"/>
                        <a:t> completion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Honors enrollment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CTE completions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Honors enrollment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90" name="Google Shape;19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91" name="Google Shape;19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C000"/>
                </a:solidFill>
              </a:rPr>
              <a:t>College and Career Readiness Indicators</a:t>
            </a:r>
            <a:endParaRPr/>
          </a:p>
        </p:txBody>
      </p:sp>
      <p:graphicFrame>
        <p:nvGraphicFramePr>
          <p:cNvPr id="197" name="Google Shape;197;p27"/>
          <p:cNvGraphicFramePr/>
          <p:nvPr/>
        </p:nvGraphicFramePr>
        <p:xfrm>
          <a:off x="2229678" y="178904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{244AB83B-E3E0-428A-8D2C-9A051273E69F}</a:tableStyleId>
              </a:tblPr>
              <a:tblGrid>
                <a:gridCol w="2523100"/>
                <a:gridCol w="2848875"/>
                <a:gridCol w="2519700"/>
              </a:tblGrid>
              <a:tr h="587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Elementary School Indicators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Middle</a:t>
                      </a:r>
                      <a:r>
                        <a:rPr lang="en-US" sz="1800"/>
                        <a:t> School Indicators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High</a:t>
                      </a:r>
                      <a:r>
                        <a:rPr lang="en-US" sz="1800"/>
                        <a:t> School Indicators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18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Attendance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</a:t>
                      </a:r>
                      <a:r>
                        <a:rPr baseline="30000" lang="en-US" sz="1800"/>
                        <a:t>th</a:t>
                      </a:r>
                      <a:r>
                        <a:rPr lang="en-US" sz="1800"/>
                        <a:t> graders</a:t>
                      </a:r>
                      <a:r>
                        <a:rPr lang="en-US" sz="1800"/>
                        <a:t> with a 3.0 or higher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Graduation</a:t>
                      </a:r>
                      <a:r>
                        <a:rPr lang="en-US" sz="1800"/>
                        <a:t> rates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96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Discipline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Suspension</a:t>
                      </a:r>
                      <a:r>
                        <a:rPr lang="en-US" sz="1800"/>
                        <a:t> rates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A-G completion</a:t>
                      </a:r>
                      <a:r>
                        <a:rPr lang="en-US" sz="1800"/>
                        <a:t> rates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96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Report card marks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Attendance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FAFSA/CA Dream</a:t>
                      </a:r>
                      <a:r>
                        <a:rPr lang="en-US" sz="1800"/>
                        <a:t> Act completion rates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96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Homework</a:t>
                      </a:r>
                      <a:r>
                        <a:rPr lang="en-US" sz="1800"/>
                        <a:t> completion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Honors course</a:t>
                      </a:r>
                      <a:r>
                        <a:rPr lang="en-US" sz="1800"/>
                        <a:t> enrollment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AP</a:t>
                      </a:r>
                      <a:r>
                        <a:rPr lang="en-US" sz="1800"/>
                        <a:t> course enrollment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724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CTE Certificate</a:t>
                      </a:r>
                      <a:r>
                        <a:rPr lang="en-US" sz="1800"/>
                        <a:t> completers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96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Suspension</a:t>
                      </a:r>
                      <a:r>
                        <a:rPr lang="en-US" sz="1800"/>
                        <a:t> rates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96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Attendance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98" name="Google Shape;19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99" name="Google Shape;19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Measuring Data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205" name="Google Shape;205;p28"/>
          <p:cNvSpPr txBox="1"/>
          <p:nvPr>
            <p:ph idx="1" type="body"/>
          </p:nvPr>
        </p:nvSpPr>
        <p:spPr>
          <a:xfrm>
            <a:off x="186117" y="1825625"/>
            <a:ext cx="111676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Process—increase in services?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Perception—did students’ attitudes/knowledge/skills change?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Outcome—impact on achievement and achievement-related indicators?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06" name="Google Shape;20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07" name="Google Shape;20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>
            <a:off x="1905000" y="685800"/>
            <a:ext cx="8229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959"/>
              <a:buFont typeface="Calibri"/>
              <a:buNone/>
            </a:pPr>
            <a:r>
              <a:rPr b="1" lang="en-US" sz="3959">
                <a:solidFill>
                  <a:srgbClr val="FFC000"/>
                </a:solidFill>
              </a:rPr>
              <a:t>Core Curriculum At-A-Glance</a:t>
            </a:r>
            <a:br>
              <a:rPr b="1" lang="en-US" sz="3959">
                <a:solidFill>
                  <a:srgbClr val="FFC000"/>
                </a:solidFill>
              </a:rPr>
            </a:br>
            <a:endParaRPr b="1" sz="3959">
              <a:solidFill>
                <a:srgbClr val="FFC000"/>
              </a:solidFill>
            </a:endParaRPr>
          </a:p>
        </p:txBody>
      </p:sp>
      <p:graphicFrame>
        <p:nvGraphicFramePr>
          <p:cNvPr id="214" name="Google Shape;214;p29"/>
          <p:cNvGraphicFramePr/>
          <p:nvPr/>
        </p:nvGraphicFramePr>
        <p:xfrm>
          <a:off x="925997" y="16407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{244AB83B-E3E0-428A-8D2C-9A051273E69F}</a:tableStyleId>
              </a:tblPr>
              <a:tblGrid>
                <a:gridCol w="1543875"/>
                <a:gridCol w="1490875"/>
                <a:gridCol w="1520675"/>
                <a:gridCol w="1643275"/>
              </a:tblGrid>
              <a:tr h="347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6</a:t>
                      </a:r>
                      <a:r>
                        <a:rPr baseline="30000" lang="en-US" sz="1800"/>
                        <a:t>th</a:t>
                      </a:r>
                      <a:r>
                        <a:rPr lang="en-US" sz="1800"/>
                        <a:t> grade</a:t>
                      </a:r>
                      <a:endParaRPr sz="18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</a:t>
                      </a:r>
                      <a:r>
                        <a:rPr baseline="30000" lang="en-US" sz="1800"/>
                        <a:t>th</a:t>
                      </a:r>
                      <a:r>
                        <a:rPr lang="en-US" sz="1800"/>
                        <a:t> grade</a:t>
                      </a:r>
                      <a:endParaRPr sz="18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</a:t>
                      </a:r>
                      <a:r>
                        <a:rPr baseline="30000" lang="en-US" sz="1800"/>
                        <a:t>th</a:t>
                      </a:r>
                      <a:r>
                        <a:rPr lang="en-US" sz="1800"/>
                        <a:t> grade</a:t>
                      </a:r>
                      <a:endParaRPr sz="1800"/>
                    </a:p>
                  </a:txBody>
                  <a:tcPr marT="45725" marB="45725" marR="75300" marL="75300"/>
                </a:tc>
              </a:tr>
              <a:tr h="1562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Fall (August-Sept)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Academic</a:t>
                      </a:r>
                      <a:endParaRPr b="1" sz="14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Academic</a:t>
                      </a:r>
                      <a:r>
                        <a:rPr lang="en-US" sz="1400"/>
                        <a:t> Success</a:t>
                      </a:r>
                      <a:endParaRPr sz="1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MS Transition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Academic</a:t>
                      </a:r>
                      <a:r>
                        <a:rPr lang="en-US" sz="1400"/>
                        <a:t> Success</a:t>
                      </a:r>
                      <a:endParaRPr sz="1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MS Success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Academic</a:t>
                      </a:r>
                      <a:r>
                        <a:rPr lang="en-US" sz="1400"/>
                        <a:t> Success</a:t>
                      </a:r>
                      <a:endParaRPr sz="1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HS</a:t>
                      </a:r>
                      <a:r>
                        <a:rPr lang="en-US" sz="1400"/>
                        <a:t> Transition</a:t>
                      </a:r>
                      <a:endParaRPr sz="1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75300" marL="75300"/>
                </a:tc>
              </a:tr>
              <a:tr h="1321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Winter (Oct-Dec)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Socio-Emotional</a:t>
                      </a:r>
                      <a:endParaRPr b="1" sz="14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Bullying Prevention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Bullying</a:t>
                      </a:r>
                      <a:r>
                        <a:rPr lang="en-US" sz="1400"/>
                        <a:t> Prevention and Cyberbullying</a:t>
                      </a:r>
                      <a:endParaRPr sz="1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Safe</a:t>
                      </a:r>
                      <a:r>
                        <a:rPr lang="en-US" sz="1400"/>
                        <a:t> School Culture and Early Warning Signs</a:t>
                      </a:r>
                      <a:endParaRPr sz="1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75300" marL="75300"/>
                </a:tc>
              </a:tr>
              <a:tr h="1415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Spring (Mar-Apr)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400"/>
                        <a:t>College/Career</a:t>
                      </a:r>
                      <a:endParaRPr b="1" sz="14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Naviance: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1400"/>
                        <a:t>Strengths</a:t>
                      </a:r>
                      <a:r>
                        <a:rPr i="1" lang="en-US" sz="1400"/>
                        <a:t> Explorer</a:t>
                      </a:r>
                      <a:endParaRPr i="1" sz="14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Naviance: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Career</a:t>
                      </a:r>
                      <a:r>
                        <a:rPr i="1" lang="en-US" sz="1400"/>
                        <a:t> Key</a:t>
                      </a:r>
                      <a:endParaRPr i="1" sz="14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75300" marL="7530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1400"/>
                        <a:t>Naviance: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i="1" lang="en-US" sz="1400"/>
                        <a:t>College</a:t>
                      </a:r>
                      <a:r>
                        <a:rPr i="1" lang="en-US" sz="1400"/>
                        <a:t> Supermatch</a:t>
                      </a:r>
                      <a:endParaRPr i="1" sz="14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t/>
                      </a:r>
                      <a:endParaRPr sz="14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45725" marB="45725" marR="75300" marL="75300"/>
                </a:tc>
              </a:tr>
            </a:tbl>
          </a:graphicData>
        </a:graphic>
      </p:graphicFrame>
      <p:sp>
        <p:nvSpPr>
          <p:cNvPr id="215" name="Google Shape;215;p29"/>
          <p:cNvSpPr txBox="1"/>
          <p:nvPr/>
        </p:nvSpPr>
        <p:spPr>
          <a:xfrm>
            <a:off x="9791700" y="603563"/>
            <a:ext cx="1828800" cy="3200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Total # of classroom lessons: </a:t>
            </a:r>
            <a:r>
              <a:rPr b="1" lang="en-US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115 </a:t>
            </a:r>
            <a:r>
              <a:rPr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2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includes SpEd</a:t>
            </a:r>
            <a:r>
              <a:rPr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6% increase </a:t>
            </a:r>
            <a:r>
              <a:rPr lang="en-US" sz="18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in number of lessons from last year!</a:t>
            </a:r>
            <a:endParaRPr/>
          </a:p>
        </p:txBody>
      </p:sp>
      <p:grpSp>
        <p:nvGrpSpPr>
          <p:cNvPr id="216" name="Google Shape;216;p29"/>
          <p:cNvGrpSpPr/>
          <p:nvPr/>
        </p:nvGrpSpPr>
        <p:grpSpPr>
          <a:xfrm>
            <a:off x="7822098" y="1640707"/>
            <a:ext cx="2769701" cy="4891731"/>
            <a:chOff x="0" y="56768"/>
            <a:chExt cx="2769701" cy="4891731"/>
          </a:xfrm>
        </p:grpSpPr>
        <p:sp>
          <p:nvSpPr>
            <p:cNvPr id="217" name="Google Shape;217;p29"/>
            <p:cNvSpPr/>
            <p:nvPr/>
          </p:nvSpPr>
          <p:spPr>
            <a:xfrm>
              <a:off x="672672" y="56768"/>
              <a:ext cx="1405301" cy="2540652"/>
            </a:xfrm>
            <a:prstGeom prst="trapezoid">
              <a:avLst>
                <a:gd fmla="val 50000" name="adj"/>
              </a:avLst>
            </a:prstGeom>
            <a:solidFill>
              <a:srgbClr val="C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9"/>
            <p:cNvSpPr txBox="1"/>
            <p:nvPr/>
          </p:nvSpPr>
          <p:spPr>
            <a:xfrm>
              <a:off x="672672" y="56768"/>
              <a:ext cx="1405301" cy="2540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b="1" i="1" lang="en-US" sz="1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Few Students</a:t>
              </a:r>
              <a:endParaRPr/>
            </a:p>
            <a:p>
              <a:pPr indent="0" lvl="0" marL="0" marR="0" rtl="0" algn="ctr">
                <a:lnSpc>
                  <a:spcPct val="5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INDIVIDUAL</a:t>
              </a:r>
              <a:endParaRPr/>
            </a:p>
            <a:p>
              <a:pPr indent="0" lvl="0" marL="0" marR="0" rtl="0" algn="ctr">
                <a:lnSpc>
                  <a:spcPct val="5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/REFERRAL</a:t>
              </a:r>
              <a:endParaRPr b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300864" y="2540652"/>
              <a:ext cx="2167972" cy="1378838"/>
            </a:xfrm>
            <a:prstGeom prst="trapezoid">
              <a:avLst>
                <a:gd fmla="val 27656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9"/>
            <p:cNvSpPr txBox="1"/>
            <p:nvPr/>
          </p:nvSpPr>
          <p:spPr>
            <a:xfrm>
              <a:off x="680259" y="2540652"/>
              <a:ext cx="1409182" cy="13788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Some Students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Intentional Interventions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GROUP COUNSELING  </a:t>
              </a:r>
              <a:endParaRPr b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0" y="3860630"/>
              <a:ext cx="2769701" cy="1087869"/>
            </a:xfrm>
            <a:prstGeom prst="trapezoid">
              <a:avLst>
                <a:gd fmla="val 27656" name="adj"/>
              </a:avLst>
            </a:prstGeom>
            <a:solidFill>
              <a:srgbClr val="9CC2E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9"/>
            <p:cNvSpPr txBox="1"/>
            <p:nvPr/>
          </p:nvSpPr>
          <p:spPr>
            <a:xfrm>
              <a:off x="484697" y="3860630"/>
              <a:ext cx="1800306" cy="10878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All Students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 CURRICULUM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 CLASSROOMS </a:t>
              </a:r>
              <a:endParaRPr/>
            </a:p>
          </p:txBody>
        </p:sp>
      </p:grpSp>
      <p:cxnSp>
        <p:nvCxnSpPr>
          <p:cNvPr id="223" name="Google Shape;223;p29"/>
          <p:cNvCxnSpPr/>
          <p:nvPr/>
        </p:nvCxnSpPr>
        <p:spPr>
          <a:xfrm>
            <a:off x="7124700" y="5743575"/>
            <a:ext cx="8763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24" name="Google Shape;224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25" name="Google Shape;225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0"/>
          <p:cNvSpPr txBox="1"/>
          <p:nvPr>
            <p:ph type="title"/>
          </p:nvPr>
        </p:nvSpPr>
        <p:spPr>
          <a:xfrm>
            <a:off x="2571750" y="366122"/>
            <a:ext cx="73152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C000"/>
                </a:solidFill>
              </a:rPr>
              <a:t>Intentional Guidance at-a-Glance</a:t>
            </a:r>
            <a:endParaRPr/>
          </a:p>
        </p:txBody>
      </p:sp>
      <p:graphicFrame>
        <p:nvGraphicFramePr>
          <p:cNvPr id="231" name="Google Shape;231;p30"/>
          <p:cNvGraphicFramePr/>
          <p:nvPr/>
        </p:nvGraphicFramePr>
        <p:xfrm>
          <a:off x="419100" y="175756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{244AB83B-E3E0-428A-8D2C-9A051273E69F}</a:tableStyleId>
              </a:tblPr>
              <a:tblGrid>
                <a:gridCol w="2590800"/>
                <a:gridCol w="2133600"/>
                <a:gridCol w="1600200"/>
                <a:gridCol w="1371600"/>
              </a:tblGrid>
              <a:tr h="324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Group</a:t>
                      </a:r>
                      <a:r>
                        <a:rPr lang="en-US" sz="1800"/>
                        <a:t> Name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Type</a:t>
                      </a:r>
                      <a:r>
                        <a:rPr lang="en-US" sz="1800"/>
                        <a:t> of  Group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Timeline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Students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Impacted</a:t>
                      </a:r>
                      <a:endParaRPr sz="1400"/>
                    </a:p>
                  </a:txBody>
                  <a:tcPr marT="45725" marB="45725" marR="91450" marL="91450"/>
                </a:tc>
              </a:tr>
              <a:tr h="560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Academic Motivation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Academic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 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60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Husky</a:t>
                      </a:r>
                      <a:r>
                        <a:rPr lang="en-US" sz="1800"/>
                        <a:t> Heart-to-Heart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Academic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51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24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BG’s- Discipline Group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Socio-Emotional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7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60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Hemet Hospice</a:t>
                      </a:r>
                      <a:r>
                        <a:rPr lang="en-US" sz="1800"/>
                        <a:t> Bereavement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Socio-Emotional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5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560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CASA Girls’/Boys’ Empowerment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Socio-Emotional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10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24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EL Newcomers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Academic/Socio-Emotional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14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24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Teen</a:t>
                      </a:r>
                      <a:r>
                        <a:rPr lang="en-US" sz="1800"/>
                        <a:t> Issues/Insight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/>
                        <a:t>Academic/Socio-Emotional</a:t>
                      </a:r>
                      <a:endParaRPr sz="14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14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24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Mind,</a:t>
                      </a:r>
                      <a:r>
                        <a:rPr lang="en-US" sz="1800"/>
                        <a:t> Body and Soul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Socio-Emotional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13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324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8</a:t>
                      </a:r>
                      <a:r>
                        <a:rPr baseline="30000" lang="en-US" sz="1800"/>
                        <a:t>th</a:t>
                      </a:r>
                      <a:r>
                        <a:rPr lang="en-US" sz="1800"/>
                        <a:t> grade Final Push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Academic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48</a:t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grpSp>
        <p:nvGrpSpPr>
          <p:cNvPr id="232" name="Google Shape;232;p30"/>
          <p:cNvGrpSpPr/>
          <p:nvPr/>
        </p:nvGrpSpPr>
        <p:grpSpPr>
          <a:xfrm>
            <a:off x="8610600" y="1638300"/>
            <a:ext cx="3105150" cy="4800600"/>
            <a:chOff x="0" y="0"/>
            <a:chExt cx="3105150" cy="4800600"/>
          </a:xfrm>
        </p:grpSpPr>
        <p:sp>
          <p:nvSpPr>
            <p:cNvPr id="233" name="Google Shape;233;p30"/>
            <p:cNvSpPr/>
            <p:nvPr/>
          </p:nvSpPr>
          <p:spPr>
            <a:xfrm>
              <a:off x="912937" y="0"/>
              <a:ext cx="1279274" cy="1977774"/>
            </a:xfrm>
            <a:prstGeom prst="trapezoid">
              <a:avLst>
                <a:gd fmla="val 50000" name="adj"/>
              </a:avLst>
            </a:prstGeom>
            <a:solidFill>
              <a:srgbClr val="C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0"/>
            <p:cNvSpPr txBox="1"/>
            <p:nvPr/>
          </p:nvSpPr>
          <p:spPr>
            <a:xfrm>
              <a:off x="912937" y="0"/>
              <a:ext cx="1279274" cy="1977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0300" lIns="20300" spcFirstLastPara="1" rIns="20300" wrap="square" tIns="20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None/>
              </a:pPr>
              <a:r>
                <a:rPr b="1" i="1" lang="en-US" sz="1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Few Students</a:t>
              </a:r>
              <a:endParaRPr/>
            </a:p>
            <a:p>
              <a:pPr indent="0" lvl="0" marL="0" marR="0" rtl="0" algn="ctr">
                <a:lnSpc>
                  <a:spcPct val="50000"/>
                </a:lnSpc>
                <a:spcBef>
                  <a:spcPts val="49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30"/>
            <p:cNvSpPr/>
            <p:nvPr/>
          </p:nvSpPr>
          <p:spPr>
            <a:xfrm>
              <a:off x="400047" y="1977774"/>
              <a:ext cx="2305054" cy="1549502"/>
            </a:xfrm>
            <a:prstGeom prst="trapezoid">
              <a:avLst>
                <a:gd fmla="val 32341" name="adj"/>
              </a:avLst>
            </a:prstGeom>
            <a:solidFill>
              <a:srgbClr val="92D05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0"/>
            <p:cNvSpPr txBox="1"/>
            <p:nvPr/>
          </p:nvSpPr>
          <p:spPr>
            <a:xfrm>
              <a:off x="803432" y="1977774"/>
              <a:ext cx="1498285" cy="15495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en-US" sz="1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Some Students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Intentional Interventions   </a:t>
              </a:r>
              <a:endParaRPr b="0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0" y="3527277"/>
              <a:ext cx="3105150" cy="1273323"/>
            </a:xfrm>
            <a:prstGeom prst="trapezoid">
              <a:avLst>
                <a:gd fmla="val 32341" name="adj"/>
              </a:avLst>
            </a:prstGeom>
            <a:solidFill>
              <a:srgbClr val="9CC2E5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0"/>
            <p:cNvSpPr txBox="1"/>
            <p:nvPr/>
          </p:nvSpPr>
          <p:spPr>
            <a:xfrm>
              <a:off x="543401" y="3527277"/>
              <a:ext cx="2018347" cy="12733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1400" u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All Students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CORE CURRICULUM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30"/>
          <p:cNvSpPr txBox="1"/>
          <p:nvPr>
            <p:ph idx="11" type="ftr"/>
          </p:nvPr>
        </p:nvSpPr>
        <p:spPr>
          <a:xfrm>
            <a:off x="4038600" y="6438901"/>
            <a:ext cx="4114800" cy="2825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40" name="Google Shape;240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Creating a Pre/Post Test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246" name="Google Shape;246;p3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Attitudes—What do they believe?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Knowledge—What do they know?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Skill—What can they do?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47" name="Google Shape;24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48" name="Google Shape;24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>
            <p:ph type="title"/>
          </p:nvPr>
        </p:nvSpPr>
        <p:spPr>
          <a:xfrm>
            <a:off x="1981200" y="1"/>
            <a:ext cx="8050696" cy="8547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C000"/>
                </a:solidFill>
              </a:rPr>
              <a:t>Sample Pre/Post Test</a:t>
            </a:r>
            <a:endParaRPr/>
          </a:p>
        </p:txBody>
      </p:sp>
      <p:pic>
        <p:nvPicPr>
          <p:cNvPr id="254" name="Google Shape;254;p3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5201" y="854765"/>
            <a:ext cx="5645427" cy="6003234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2"/>
          <p:cNvSpPr/>
          <p:nvPr/>
        </p:nvSpPr>
        <p:spPr>
          <a:xfrm>
            <a:off x="752476" y="1923222"/>
            <a:ext cx="2336937" cy="839028"/>
          </a:xfrm>
          <a:prstGeom prst="ellipse">
            <a:avLst/>
          </a:prstGeom>
          <a:solidFill>
            <a:srgbClr val="92D05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Attitude</a:t>
            </a:r>
            <a:endParaRPr/>
          </a:p>
        </p:txBody>
      </p:sp>
      <p:sp>
        <p:nvSpPr>
          <p:cNvPr id="256" name="Google Shape;256;p32"/>
          <p:cNvSpPr/>
          <p:nvPr/>
        </p:nvSpPr>
        <p:spPr>
          <a:xfrm>
            <a:off x="752476" y="3770245"/>
            <a:ext cx="2415500" cy="792230"/>
          </a:xfrm>
          <a:prstGeom prst="ellipse">
            <a:avLst/>
          </a:prstGeom>
          <a:solidFill>
            <a:srgbClr val="FFC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endParaRPr/>
          </a:p>
        </p:txBody>
      </p:sp>
      <p:sp>
        <p:nvSpPr>
          <p:cNvPr id="257" name="Google Shape;257;p32"/>
          <p:cNvSpPr/>
          <p:nvPr/>
        </p:nvSpPr>
        <p:spPr>
          <a:xfrm>
            <a:off x="752476" y="5814392"/>
            <a:ext cx="2351847" cy="767383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Skill</a:t>
            </a:r>
            <a:endParaRPr/>
          </a:p>
        </p:txBody>
      </p:sp>
      <p:sp>
        <p:nvSpPr>
          <p:cNvPr id="258" name="Google Shape;258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59" name="Google Shape;259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3"/>
          <p:cNvSpPr txBox="1"/>
          <p:nvPr>
            <p:ph type="title"/>
          </p:nvPr>
        </p:nvSpPr>
        <p:spPr>
          <a:xfrm>
            <a:off x="1631104" y="-1"/>
            <a:ext cx="8920229" cy="1600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3600"/>
              <a:buFont typeface="Calibri"/>
              <a:buNone/>
            </a:pPr>
            <a:r>
              <a:rPr lang="en-US" sz="3600">
                <a:solidFill>
                  <a:srgbClr val="FFC000"/>
                </a:solidFill>
              </a:rPr>
              <a:t>Attitude: % of students Who Believed they Could help to Make NMMS Safer</a:t>
            </a:r>
            <a:endParaRPr/>
          </a:p>
        </p:txBody>
      </p:sp>
      <p:sp>
        <p:nvSpPr>
          <p:cNvPr id="266" name="Google Shape;266;p33"/>
          <p:cNvSpPr txBox="1"/>
          <p:nvPr>
            <p:ph idx="1" type="body"/>
          </p:nvPr>
        </p:nvSpPr>
        <p:spPr>
          <a:xfrm>
            <a:off x="2057400" y="2438400"/>
            <a:ext cx="8077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rPr lang="en-US" sz="1540"/>
              <a:t>  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080"/>
              <a:buNone/>
            </a:pPr>
            <a:r>
              <a:rPr b="1" lang="en-US" sz="3080" u="sng">
                <a:solidFill>
                  <a:srgbClr val="FFC000"/>
                </a:solidFill>
              </a:rPr>
              <a:t>PRE-TEST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080"/>
              <a:buNone/>
            </a:pPr>
            <a:r>
              <a:rPr b="1" i="1" lang="en-US" sz="3080">
                <a:solidFill>
                  <a:srgbClr val="FF0000"/>
                </a:solidFill>
              </a:rPr>
              <a:t>42 % </a:t>
            </a:r>
            <a:r>
              <a:rPr lang="en-US" sz="3080">
                <a:solidFill>
                  <a:srgbClr val="FFC000"/>
                </a:solidFill>
              </a:rPr>
              <a:t>of students chose </a:t>
            </a:r>
            <a:r>
              <a:rPr lang="en-US" sz="3080" u="sng">
                <a:solidFill>
                  <a:srgbClr val="FFC000"/>
                </a:solidFill>
              </a:rPr>
              <a:t>Agree</a:t>
            </a:r>
            <a:r>
              <a:rPr lang="en-US" sz="3080">
                <a:solidFill>
                  <a:srgbClr val="FFC000"/>
                </a:solidFill>
              </a:rPr>
              <a:t> or </a:t>
            </a:r>
            <a:r>
              <a:rPr lang="en-US" sz="3080" u="sng">
                <a:solidFill>
                  <a:srgbClr val="FFC000"/>
                </a:solidFill>
              </a:rPr>
              <a:t>Strongly Agree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80"/>
              <a:buNone/>
            </a:pPr>
            <a:r>
              <a:t/>
            </a:r>
            <a:endParaRPr sz="3080">
              <a:solidFill>
                <a:srgbClr val="FFC000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080"/>
              <a:buNone/>
            </a:pPr>
            <a:r>
              <a:rPr b="1" lang="en-US" sz="3080" u="sng">
                <a:solidFill>
                  <a:srgbClr val="FFC000"/>
                </a:solidFill>
              </a:rPr>
              <a:t>POST-TEST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3080"/>
              <a:buNone/>
            </a:pPr>
            <a:r>
              <a:rPr b="1" i="1" lang="en-US" sz="3080">
                <a:solidFill>
                  <a:srgbClr val="FF0000"/>
                </a:solidFill>
              </a:rPr>
              <a:t>78%  </a:t>
            </a:r>
            <a:r>
              <a:rPr lang="en-US" sz="3080">
                <a:solidFill>
                  <a:srgbClr val="FFC000"/>
                </a:solidFill>
              </a:rPr>
              <a:t>of students chose </a:t>
            </a:r>
            <a:r>
              <a:rPr lang="en-US" sz="3080" u="sng">
                <a:solidFill>
                  <a:srgbClr val="FFC000"/>
                </a:solidFill>
              </a:rPr>
              <a:t>Agree</a:t>
            </a:r>
            <a:r>
              <a:rPr lang="en-US" sz="3080">
                <a:solidFill>
                  <a:srgbClr val="FFC000"/>
                </a:solidFill>
              </a:rPr>
              <a:t> or </a:t>
            </a:r>
            <a:r>
              <a:rPr lang="en-US" sz="3080" u="sng">
                <a:solidFill>
                  <a:srgbClr val="FFC000"/>
                </a:solidFill>
              </a:rPr>
              <a:t>Strongly Agree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80"/>
              <a:buNone/>
            </a:pPr>
            <a:r>
              <a:t/>
            </a:r>
            <a:endParaRPr sz="308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3080"/>
              <a:buNone/>
            </a:pPr>
            <a:r>
              <a:rPr b="1" lang="en-US" sz="3080">
                <a:solidFill>
                  <a:srgbClr val="FFC000"/>
                </a:solidFill>
              </a:rPr>
              <a:t>This is an </a:t>
            </a:r>
            <a:r>
              <a:rPr b="1" lang="en-US" sz="3080">
                <a:solidFill>
                  <a:srgbClr val="FF0000"/>
                </a:solidFill>
              </a:rPr>
              <a:t>86% </a:t>
            </a:r>
            <a:r>
              <a:rPr b="1" lang="en-US" sz="3080">
                <a:solidFill>
                  <a:srgbClr val="FFC000"/>
                </a:solidFill>
              </a:rPr>
              <a:t>INCREASE!! </a:t>
            </a:r>
            <a:r>
              <a:rPr lang="en-US" sz="3080">
                <a:solidFill>
                  <a:srgbClr val="FFC000"/>
                </a:solidFill>
              </a:rPr>
              <a:t>SHIFTING ATTITUDES!!</a:t>
            </a:r>
            <a:endParaRPr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None/>
            </a:pPr>
            <a:r>
              <a:t/>
            </a:r>
            <a:endParaRPr sz="1540"/>
          </a:p>
        </p:txBody>
      </p:sp>
      <p:sp>
        <p:nvSpPr>
          <p:cNvPr id="267" name="Google Shape;267;p33"/>
          <p:cNvSpPr txBox="1"/>
          <p:nvPr/>
        </p:nvSpPr>
        <p:spPr>
          <a:xfrm>
            <a:off x="295276" y="1948934"/>
            <a:ext cx="113918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Question: “I believe I can take a part in helping to make NMMS a safer place to be.”</a:t>
            </a:r>
            <a:endParaRPr i="1" sz="24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69" name="Google Shape;26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C000"/>
                </a:solidFill>
              </a:rPr>
              <a:t>Pre-Test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</a:pPr>
            <a:r>
              <a:rPr lang="en-US" sz="5400" u="sng">
                <a:solidFill>
                  <a:schemeClr val="hlink"/>
                </a:solidFill>
                <a:hlinkClick r:id="rId3"/>
              </a:rPr>
              <a:t>https://tinyurl.com/NSCA2Pretest</a:t>
            </a:r>
            <a:r>
              <a:rPr lang="en-US" sz="5400"/>
              <a:t> </a:t>
            </a:r>
            <a:endParaRPr sz="5400"/>
          </a:p>
        </p:txBody>
      </p:sp>
      <p:sp>
        <p:nvSpPr>
          <p:cNvPr id="108" name="Google Shape;10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December 5, 2018</a:t>
            </a:r>
            <a:endParaRPr/>
          </a:p>
        </p:txBody>
      </p:sp>
      <p:sp>
        <p:nvSpPr>
          <p:cNvPr id="109" name="Google Shape;10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David Effect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275" name="Google Shape;275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76" name="Google Shape;27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77" name="Google Shape;27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 txBox="1"/>
          <p:nvPr>
            <p:ph type="title"/>
          </p:nvPr>
        </p:nvSpPr>
        <p:spPr>
          <a:xfrm>
            <a:off x="1507068" y="-8467"/>
            <a:ext cx="8960393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C000"/>
                </a:solidFill>
              </a:rPr>
              <a:t>Knowledge: # of Students who Knew A-G Requirements </a:t>
            </a:r>
            <a:endParaRPr b="1" sz="2800">
              <a:solidFill>
                <a:srgbClr val="FFC000"/>
              </a:solidFill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5866" y="1651001"/>
            <a:ext cx="7433734" cy="45127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5" name="Google Shape;285;p35"/>
          <p:cNvCxnSpPr/>
          <p:nvPr/>
        </p:nvCxnSpPr>
        <p:spPr>
          <a:xfrm flipH="1" rot="10800000">
            <a:off x="4962525" y="3000375"/>
            <a:ext cx="2038350" cy="2028825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86" name="Google Shape;286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287" name="Google Shape;287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 txBox="1"/>
          <p:nvPr>
            <p:ph type="title"/>
          </p:nvPr>
        </p:nvSpPr>
        <p:spPr>
          <a:xfrm>
            <a:off x="1898650" y="36099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C000"/>
                </a:solidFill>
              </a:rPr>
              <a:t>Skill: # of Students who Could Calculate a GPA from a Scenario</a:t>
            </a:r>
            <a:endParaRPr/>
          </a:p>
        </p:txBody>
      </p:sp>
      <p:pic>
        <p:nvPicPr>
          <p:cNvPr id="294" name="Google Shape;29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3080" y="2066925"/>
            <a:ext cx="5011166" cy="393964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6"/>
          <p:cNvSpPr txBox="1"/>
          <p:nvPr>
            <p:ph idx="2" type="body"/>
          </p:nvPr>
        </p:nvSpPr>
        <p:spPr>
          <a:xfrm>
            <a:off x="1889760" y="1600200"/>
            <a:ext cx="4041648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   </a:t>
            </a:r>
            <a:endParaRPr/>
          </a:p>
        </p:txBody>
      </p:sp>
      <p:pic>
        <p:nvPicPr>
          <p:cNvPr descr="C:\Users\pcaro\AppData\Local\Microsoft\Windows\Temporary Internet Files\Content.Outlook\15VBEX59\photo.JPG" id="296" name="Google Shape;296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38900" y="2520421"/>
            <a:ext cx="4648200" cy="3486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7" name="Google Shape;297;p36"/>
          <p:cNvCxnSpPr/>
          <p:nvPr/>
        </p:nvCxnSpPr>
        <p:spPr>
          <a:xfrm flipH="1" rot="10800000">
            <a:off x="1778690" y="2609850"/>
            <a:ext cx="802585" cy="223784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298" name="Google Shape;298;p36"/>
          <p:cNvSpPr txBox="1"/>
          <p:nvPr/>
        </p:nvSpPr>
        <p:spPr>
          <a:xfrm>
            <a:off x="3775992" y="1787887"/>
            <a:ext cx="5105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Question: “Calculate a student’s GPA”</a:t>
            </a:r>
            <a:endParaRPr/>
          </a:p>
        </p:txBody>
      </p:sp>
      <p:sp>
        <p:nvSpPr>
          <p:cNvPr id="299" name="Google Shape;299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00" name="Google Shape;300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Action Plans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306" name="Google Shape;306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What are action plans used for?</a:t>
            </a:r>
            <a:endParaRPr/>
          </a:p>
          <a:p>
            <a:pPr indent="-228600" lvl="0" marL="2286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What goes in an action plan?</a:t>
            </a:r>
            <a:endParaRPr/>
          </a:p>
          <a:p>
            <a:pPr indent="-228600" lvl="0" marL="2286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Where to access an action plan?</a:t>
            </a:r>
            <a:endParaRPr/>
          </a:p>
          <a:p>
            <a:pPr indent="-228600" lvl="0" marL="2286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Who to share an action plan with?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07" name="Google Shape;307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08" name="Google Shape;308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"/>
          <p:cNvSpPr txBox="1"/>
          <p:nvPr>
            <p:ph type="title"/>
          </p:nvPr>
        </p:nvSpPr>
        <p:spPr>
          <a:xfrm>
            <a:off x="838199" y="22225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Core Curriculum Action Plan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314" name="Google Shape;314;p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162" y="1242303"/>
            <a:ext cx="10353675" cy="548732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December 5, 2018</a:t>
            </a:r>
            <a:endParaRPr/>
          </a:p>
        </p:txBody>
      </p:sp>
      <p:sp>
        <p:nvSpPr>
          <p:cNvPr id="316" name="Google Shape;316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"/>
          <p:cNvSpPr txBox="1"/>
          <p:nvPr>
            <p:ph type="title"/>
          </p:nvPr>
        </p:nvSpPr>
        <p:spPr>
          <a:xfrm>
            <a:off x="1981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C000"/>
                </a:solidFill>
              </a:rPr>
              <a:t>Small Group Action Plan</a:t>
            </a:r>
            <a:endParaRPr/>
          </a:p>
        </p:txBody>
      </p:sp>
      <p:pic>
        <p:nvPicPr>
          <p:cNvPr id="322" name="Google Shape;322;p3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375" y="993923"/>
            <a:ext cx="10229850" cy="563257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24" name="Google Shape;324;p3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 txBox="1"/>
          <p:nvPr>
            <p:ph type="title"/>
          </p:nvPr>
        </p:nvSpPr>
        <p:spPr>
          <a:xfrm>
            <a:off x="1981199" y="119685"/>
            <a:ext cx="8229600" cy="993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FFC000"/>
                </a:solidFill>
              </a:rPr>
              <a:t>Closing The Gap Action Plan</a:t>
            </a:r>
            <a:endParaRPr/>
          </a:p>
        </p:txBody>
      </p:sp>
      <p:pic>
        <p:nvPicPr>
          <p:cNvPr id="330" name="Google Shape;330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3887" y="1123123"/>
            <a:ext cx="10944225" cy="550448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32" name="Google Shape;332;p4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Developing SMART Goals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338" name="Google Shape;338;p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1127" y="1919288"/>
            <a:ext cx="9769745" cy="4206418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4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40" name="Google Shape;340;p4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2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1797" y="0"/>
            <a:ext cx="5882328" cy="6870738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2"/>
          <p:cNvSpPr txBox="1"/>
          <p:nvPr>
            <p:ph idx="11" type="ftr"/>
          </p:nvPr>
        </p:nvSpPr>
        <p:spPr>
          <a:xfrm>
            <a:off x="4038600" y="6486525"/>
            <a:ext cx="4114800" cy="234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47" name="Google Shape;347;p4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"/>
          <p:cNvSpPr txBox="1"/>
          <p:nvPr>
            <p:ph type="title"/>
          </p:nvPr>
        </p:nvSpPr>
        <p:spPr>
          <a:xfrm>
            <a:off x="2127442" y="285962"/>
            <a:ext cx="7729728" cy="11887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Now It’s Your Turn!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353" name="Google Shape;353;p4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9776" y="1226900"/>
            <a:ext cx="8545548" cy="5510888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54" name="Google Shape;354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55" name="Google Shape;355;p4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/>
              <a:t>   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3556167" y="941500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4800"/>
          </a:p>
          <a:p>
            <a:pPr indent="0" lvl="0" marL="0" rtl="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4800"/>
          </a:p>
          <a:p>
            <a:pPr indent="0" lvl="0" marL="0" rtl="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4800"/>
          </a:p>
        </p:txBody>
      </p:sp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0601" y="3101034"/>
            <a:ext cx="4810967" cy="326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1149" y="1378256"/>
            <a:ext cx="4216167" cy="51017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welcome" id="118" name="Google Shape;118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5600" y="364300"/>
            <a:ext cx="4735933" cy="23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Program SMART Goals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362" name="Google Shape;362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None/>
            </a:pPr>
            <a:r>
              <a:rPr lang="en-US" u="sng">
                <a:solidFill>
                  <a:srgbClr val="FFC000"/>
                </a:solidFill>
              </a:rPr>
              <a:t>Goal #1</a:t>
            </a:r>
            <a:r>
              <a:rPr lang="en-US">
                <a:solidFill>
                  <a:srgbClr val="FFC000"/>
                </a:solidFill>
              </a:rPr>
              <a:t>—Decrease in the % of 6</a:t>
            </a:r>
            <a:r>
              <a:rPr baseline="30000" lang="en-US">
                <a:solidFill>
                  <a:srgbClr val="FFC000"/>
                </a:solidFill>
              </a:rPr>
              <a:t>th</a:t>
            </a:r>
            <a:r>
              <a:rPr lang="en-US">
                <a:solidFill>
                  <a:srgbClr val="FFC000"/>
                </a:solidFill>
              </a:rPr>
              <a:t> grade suspensions as compared to last year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None/>
            </a:pPr>
            <a:r>
              <a:rPr lang="en-US" u="sng">
                <a:solidFill>
                  <a:srgbClr val="FFC000"/>
                </a:solidFill>
              </a:rPr>
              <a:t>Goal #2</a:t>
            </a:r>
            <a:r>
              <a:rPr lang="en-US">
                <a:solidFill>
                  <a:srgbClr val="FFC000"/>
                </a:solidFill>
              </a:rPr>
              <a:t>—Decrease in the # of 6</a:t>
            </a:r>
            <a:r>
              <a:rPr baseline="30000" lang="en-US">
                <a:solidFill>
                  <a:srgbClr val="FFC000"/>
                </a:solidFill>
              </a:rPr>
              <a:t>th</a:t>
            </a:r>
            <a:r>
              <a:rPr lang="en-US">
                <a:solidFill>
                  <a:srgbClr val="FFC000"/>
                </a:solidFill>
              </a:rPr>
              <a:t> grade boys with 3 or more Fs between Q1 and Q2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None/>
            </a:pPr>
            <a:r>
              <a:rPr lang="en-US" u="sng">
                <a:solidFill>
                  <a:srgbClr val="FFC000"/>
                </a:solidFill>
              </a:rPr>
              <a:t>Goal #3</a:t>
            </a:r>
            <a:r>
              <a:rPr lang="en-US">
                <a:solidFill>
                  <a:srgbClr val="FFC000"/>
                </a:solidFill>
              </a:rPr>
              <a:t>—Increase in % of ALL students who can calculate GPAs as measured by a pre/post test</a:t>
            </a:r>
            <a:endParaRPr/>
          </a:p>
        </p:txBody>
      </p:sp>
      <p:sp>
        <p:nvSpPr>
          <p:cNvPr id="363" name="Google Shape;363;p4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64" name="Google Shape;364;p4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Presenting Your Data to Stakeholders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370" name="Google Shape;370;p4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Staff presentation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National School Counselor Week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Results report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Newsletter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Website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SSC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ELAC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SC Advisory council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71" name="Google Shape;371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72" name="Google Shape;372;p4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Working With Administrators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descr="Image result for value added" id="378" name="Google Shape;378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02462" y="1872759"/>
            <a:ext cx="435133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6"/>
          <p:cNvSpPr txBox="1"/>
          <p:nvPr>
            <p:ph idx="2" type="body"/>
          </p:nvPr>
        </p:nvSpPr>
        <p:spPr>
          <a:xfrm>
            <a:off x="497264" y="1872759"/>
            <a:ext cx="567493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960"/>
              <a:buChar char="•"/>
            </a:pPr>
            <a:r>
              <a:rPr lang="en-US" sz="1960">
                <a:solidFill>
                  <a:srgbClr val="FFC000"/>
                </a:solidFill>
              </a:rPr>
              <a:t>What did communication with your SC consist of?</a:t>
            </a:r>
            <a:endParaRPr/>
          </a:p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1960"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960"/>
              <a:buChar char="•"/>
            </a:pPr>
            <a:r>
              <a:rPr lang="en-US" sz="1960">
                <a:solidFill>
                  <a:srgbClr val="FFC000"/>
                </a:solidFill>
              </a:rPr>
              <a:t>What expectations did you have from your SC?</a:t>
            </a:r>
            <a:endParaRPr/>
          </a:p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1960"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960"/>
              <a:buChar char="•"/>
            </a:pPr>
            <a:r>
              <a:rPr lang="en-US" sz="1960">
                <a:solidFill>
                  <a:srgbClr val="FFC000"/>
                </a:solidFill>
              </a:rPr>
              <a:t>Being Viewed as a Leader</a:t>
            </a:r>
            <a:endParaRPr/>
          </a:p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1960"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960"/>
              <a:buChar char="•"/>
            </a:pPr>
            <a:r>
              <a:rPr lang="en-US" sz="1960">
                <a:solidFill>
                  <a:srgbClr val="FFC000"/>
                </a:solidFill>
              </a:rPr>
              <a:t>Protecting SC Duties</a:t>
            </a:r>
            <a:endParaRPr/>
          </a:p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1960"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960"/>
              <a:buChar char="•"/>
            </a:pPr>
            <a:r>
              <a:rPr lang="en-US" sz="1960">
                <a:solidFill>
                  <a:srgbClr val="FFC000"/>
                </a:solidFill>
              </a:rPr>
              <a:t>What does your evaluation of an SC look like?</a:t>
            </a:r>
            <a:endParaRPr/>
          </a:p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1960"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1960"/>
              <a:buChar char="•"/>
            </a:pPr>
            <a:r>
              <a:rPr lang="en-US" sz="1960">
                <a:solidFill>
                  <a:srgbClr val="FFC000"/>
                </a:solidFill>
              </a:rPr>
              <a:t>What tools helped you learn the role?</a:t>
            </a:r>
            <a:endParaRPr sz="1960">
              <a:solidFill>
                <a:srgbClr val="FFC000"/>
              </a:solidFill>
            </a:endParaRPr>
          </a:p>
        </p:txBody>
      </p:sp>
      <p:sp>
        <p:nvSpPr>
          <p:cNvPr id="380" name="Google Shape;380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81" name="Google Shape;381;p4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Mrs. Tracy Vaughan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387" name="Google Shape;387;p4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Valley View Elementary School (Alvord Unified School District)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88" name="Google Shape;388;p4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89" name="Google Shape;389;p4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Mr. Gil Compton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395" name="Google Shape;395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Director, College and Career Readiness,  Riverside County Office of Education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Menifee Valley Middle School (Menifee Valley Union School District)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Chaparral High School (Temecula Valley Unified School District)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96" name="Google Shape;396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397" name="Google Shape;397;p4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Looking Ahead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403" name="Google Shape;403;p49"/>
          <p:cNvSpPr txBox="1"/>
          <p:nvPr>
            <p:ph idx="1" type="body"/>
          </p:nvPr>
        </p:nvSpPr>
        <p:spPr>
          <a:xfrm>
            <a:off x="838200" y="1825625"/>
            <a:ext cx="5181600" cy="4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None/>
            </a:pPr>
            <a:r>
              <a:rPr lang="en-US" u="sng">
                <a:solidFill>
                  <a:srgbClr val="FFC000"/>
                </a:solidFill>
              </a:rPr>
              <a:t>Tuesday, March 26                                                                      </a:t>
            </a:r>
            <a:endParaRPr sz="900"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Assessing Your Program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None/>
            </a:pPr>
            <a:r>
              <a:rPr lang="en-US" u="sng">
                <a:solidFill>
                  <a:srgbClr val="FFC000"/>
                </a:solidFill>
              </a:rPr>
              <a:t>Purpose</a:t>
            </a:r>
            <a:endParaRPr u="sng"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SWOT Analysis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School Counseling Program Assessment         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Results Report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Planning for Next Year         </a:t>
            </a:r>
            <a:endParaRPr>
              <a:solidFill>
                <a:srgbClr val="FFC000"/>
              </a:solidFill>
            </a:endParaRPr>
          </a:p>
        </p:txBody>
      </p:sp>
      <p:pic>
        <p:nvPicPr>
          <p:cNvPr descr="Image result for assessing" id="404" name="Google Shape;404;p4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72200" y="2460395"/>
            <a:ext cx="5181600" cy="3035431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406" name="Google Shape;406;p4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Exit Ticket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412" name="Google Shape;412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5400"/>
              <a:buNone/>
            </a:pPr>
            <a:r>
              <a:rPr lang="en-US" sz="5400">
                <a:solidFill>
                  <a:srgbClr val="FFC000"/>
                </a:solidFill>
              </a:rPr>
              <a:t>Post-Test</a:t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5400"/>
              <a:buNone/>
            </a:pPr>
            <a:r>
              <a:rPr lang="en-US" sz="5400" u="sng">
                <a:solidFill>
                  <a:schemeClr val="hlink"/>
                </a:solidFill>
                <a:hlinkClick r:id="rId3"/>
              </a:rPr>
              <a:t>https://tinyurl.com/NSCA2Posttest</a:t>
            </a:r>
            <a:r>
              <a:rPr lang="en-US" sz="5400">
                <a:solidFill>
                  <a:srgbClr val="FF0000"/>
                </a:solidFill>
              </a:rPr>
              <a:t> </a:t>
            </a:r>
            <a:endParaRPr sz="5400"/>
          </a:p>
          <a:p>
            <a:pPr indent="0" lvl="0" marL="2286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t/>
            </a:r>
            <a:endParaRPr sz="5400"/>
          </a:p>
          <a:p>
            <a:pPr indent="0" lvl="0" marL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7800"/>
              <a:buNone/>
            </a:pPr>
            <a:r>
              <a:rPr lang="en-US" sz="7800">
                <a:solidFill>
                  <a:srgbClr val="FFC000"/>
                </a:solidFill>
              </a:rPr>
              <a:t>Thank You!</a:t>
            </a:r>
            <a:endParaRPr sz="7800">
              <a:solidFill>
                <a:srgbClr val="FFC000"/>
              </a:solidFill>
            </a:endParaRPr>
          </a:p>
        </p:txBody>
      </p:sp>
      <p:sp>
        <p:nvSpPr>
          <p:cNvPr id="413" name="Google Shape;413;p5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414" name="Google Shape;414;p5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Networking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What is one thing you have implemented or used from the first session? What was the outcome?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What is one success you have experienced this school year?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What has been your experience with using data in your school counseling program?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   </a:t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6600"/>
              <a:buNone/>
            </a:pPr>
            <a:r>
              <a:rPr lang="en-US" sz="6600">
                <a:solidFill>
                  <a:srgbClr val="FFC000"/>
                </a:solidFill>
              </a:rPr>
              <a:t>Feedback Share-out from Session 1</a:t>
            </a:r>
            <a:endParaRPr sz="6600">
              <a:solidFill>
                <a:srgbClr val="FFC000"/>
              </a:solidFill>
            </a:endParaRPr>
          </a:p>
        </p:txBody>
      </p:sp>
      <p:sp>
        <p:nvSpPr>
          <p:cNvPr id="134" name="Google Shape;1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35" name="Google Shape;1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Objectives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800"/>
              <a:buNone/>
            </a:pPr>
            <a:r>
              <a:rPr lang="en-US" u="sng">
                <a:solidFill>
                  <a:srgbClr val="FFC000"/>
                </a:solidFill>
              </a:rPr>
              <a:t>As a result of this session, participants will be able to:</a:t>
            </a:r>
            <a:endParaRPr u="sng">
              <a:solidFill>
                <a:srgbClr val="FFC000"/>
              </a:solidFill>
            </a:endParaRPr>
          </a:p>
          <a:p>
            <a:pPr indent="-457188" lvl="0" marL="609585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C000"/>
              </a:buClr>
              <a:buSzPts val="1800"/>
              <a:buChar char="●"/>
            </a:pPr>
            <a:r>
              <a:rPr lang="en-US">
                <a:solidFill>
                  <a:srgbClr val="FFC000"/>
                </a:solidFill>
              </a:rPr>
              <a:t>Identify key </a:t>
            </a:r>
            <a:r>
              <a:rPr lang="en-US">
                <a:solidFill>
                  <a:srgbClr val="FF0000"/>
                </a:solidFill>
              </a:rPr>
              <a:t>external and internal data sources </a:t>
            </a:r>
            <a:r>
              <a:rPr lang="en-US">
                <a:solidFill>
                  <a:srgbClr val="FFC000"/>
                </a:solidFill>
              </a:rPr>
              <a:t>to use at their specific school level</a:t>
            </a:r>
            <a:endParaRPr/>
          </a:p>
          <a:p>
            <a:pPr indent="-457188" lvl="0" marL="609585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C000"/>
              </a:buClr>
              <a:buSzPts val="1800"/>
              <a:buChar char="●"/>
            </a:pPr>
            <a:r>
              <a:rPr lang="en-US">
                <a:solidFill>
                  <a:srgbClr val="FFC000"/>
                </a:solidFill>
              </a:rPr>
              <a:t>Develop several practicals to use for collecting data, including </a:t>
            </a:r>
            <a:r>
              <a:rPr lang="en-US">
                <a:solidFill>
                  <a:srgbClr val="FF0000"/>
                </a:solidFill>
              </a:rPr>
              <a:t>pre and post tests, action plans and SMART goals</a:t>
            </a:r>
            <a:endParaRPr/>
          </a:p>
          <a:p>
            <a:pPr indent="-457188" lvl="0" marL="609585" rtl="0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FFC000"/>
              </a:buClr>
              <a:buSzPts val="1800"/>
              <a:buChar char="●"/>
            </a:pPr>
            <a:r>
              <a:rPr lang="en-US">
                <a:solidFill>
                  <a:srgbClr val="FFC000"/>
                </a:solidFill>
              </a:rPr>
              <a:t>Understand best practices in effectively </a:t>
            </a:r>
            <a:r>
              <a:rPr lang="en-US">
                <a:solidFill>
                  <a:srgbClr val="FF0000"/>
                </a:solidFill>
              </a:rPr>
              <a:t>collaborating with administrators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Today’s Agenda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Share feedback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Data in school counseling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School Level Breakouts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Collaborating with administrators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Guest speakers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49" name="Google Shape;14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50" name="Google Shape;15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>
            <p:ph type="title"/>
          </p:nvPr>
        </p:nvSpPr>
        <p:spPr>
          <a:xfrm>
            <a:off x="367645" y="365125"/>
            <a:ext cx="1157611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C000"/>
                </a:solidFill>
              </a:rPr>
              <a:t>External Data Sources School Counselors Must Know—What’s Available to You!</a:t>
            </a:r>
            <a:endParaRPr sz="4000">
              <a:solidFill>
                <a:srgbClr val="FFC000"/>
              </a:solidFill>
            </a:endParaRPr>
          </a:p>
        </p:txBody>
      </p:sp>
      <p:sp>
        <p:nvSpPr>
          <p:cNvPr id="156" name="Google Shape;156;p22"/>
          <p:cNvSpPr txBox="1"/>
          <p:nvPr>
            <p:ph idx="1" type="body"/>
          </p:nvPr>
        </p:nvSpPr>
        <p:spPr>
          <a:xfrm>
            <a:off x="810705" y="1825624"/>
            <a:ext cx="10543095" cy="48108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380"/>
              <a:buChar char="•"/>
            </a:pPr>
            <a:r>
              <a:rPr lang="en-US" sz="2380">
                <a:solidFill>
                  <a:srgbClr val="FFC000"/>
                </a:solidFill>
              </a:rPr>
              <a:t>Dataquest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 u="sng">
                <a:solidFill>
                  <a:schemeClr val="hlink"/>
                </a:solidFill>
                <a:hlinkClick r:id="rId3"/>
              </a:rPr>
              <a:t>https://www.cde.ca.gov/ds/sd/cb/dataquest.asp</a:t>
            </a:r>
            <a:r>
              <a:rPr lang="en-US" sz="2040"/>
              <a:t> </a:t>
            </a:r>
            <a:endParaRPr/>
          </a:p>
          <a:p>
            <a:pPr indent="-7747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380"/>
              <a:buChar char="•"/>
            </a:pPr>
            <a:r>
              <a:rPr lang="en-US" sz="2380">
                <a:solidFill>
                  <a:srgbClr val="FFC000"/>
                </a:solidFill>
              </a:rPr>
              <a:t>CA Dashboard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 u="sng">
                <a:solidFill>
                  <a:schemeClr val="hlink"/>
                </a:solidFill>
                <a:hlinkClick r:id="rId4"/>
              </a:rPr>
              <a:t>https://www.cde.ca.gov/ta/ac/cm/</a:t>
            </a:r>
            <a:r>
              <a:rPr lang="en-US" sz="2040"/>
              <a:t> </a:t>
            </a:r>
            <a:endParaRPr sz="2040"/>
          </a:p>
          <a:p>
            <a:pPr indent="-7747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380"/>
              <a:buChar char="•"/>
            </a:pPr>
            <a:r>
              <a:rPr lang="en-US" sz="2380">
                <a:solidFill>
                  <a:srgbClr val="FFC000"/>
                </a:solidFill>
              </a:rPr>
              <a:t>Ed Data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 u="sng">
                <a:solidFill>
                  <a:schemeClr val="hlink"/>
                </a:solidFill>
                <a:hlinkClick r:id="rId5"/>
              </a:rPr>
              <a:t>http://www.ed-data.org/</a:t>
            </a:r>
            <a:r>
              <a:rPr lang="en-US" sz="2040"/>
              <a:t> </a:t>
            </a:r>
            <a:endParaRPr/>
          </a:p>
          <a:p>
            <a:pPr indent="-7747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380"/>
              <a:buChar char="•"/>
            </a:pPr>
            <a:r>
              <a:rPr lang="en-US" sz="2380">
                <a:solidFill>
                  <a:srgbClr val="FFC000"/>
                </a:solidFill>
              </a:rPr>
              <a:t>Kidsdata</a:t>
            </a:r>
            <a:endParaRPr sz="2380">
              <a:solidFill>
                <a:srgbClr val="FFC000"/>
              </a:solidFill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 u="sng">
                <a:solidFill>
                  <a:schemeClr val="hlink"/>
                </a:solidFill>
                <a:hlinkClick r:id="rId6"/>
              </a:rPr>
              <a:t>https://www.kidsdata.org/</a:t>
            </a:r>
            <a:r>
              <a:rPr lang="en-US" sz="2040"/>
              <a:t> </a:t>
            </a:r>
            <a:endParaRPr/>
          </a:p>
          <a:p>
            <a:pPr indent="-7747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80"/>
              <a:buNone/>
            </a:pPr>
            <a:r>
              <a:t/>
            </a:r>
            <a:endParaRPr sz="2380"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380"/>
              <a:buChar char="•"/>
            </a:pPr>
            <a:r>
              <a:rPr lang="en-US" sz="2380">
                <a:solidFill>
                  <a:srgbClr val="FFC000"/>
                </a:solidFill>
              </a:rPr>
              <a:t>California Healthy Kids Survey</a:t>
            </a:r>
            <a:endParaRPr/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 u="sng">
                <a:solidFill>
                  <a:schemeClr val="hlink"/>
                </a:solidFill>
                <a:hlinkClick r:id="rId7"/>
              </a:rPr>
              <a:t>https://www.wested.org/project/california-healthy-kids-survey-chks/</a:t>
            </a:r>
            <a:r>
              <a:rPr lang="en-US" sz="2040"/>
              <a:t> </a:t>
            </a:r>
            <a:endParaRPr/>
          </a:p>
          <a:p>
            <a:pPr indent="-9905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t/>
            </a:r>
            <a:endParaRPr sz="2040"/>
          </a:p>
          <a:p>
            <a:pPr indent="-99059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r>
              <a:t/>
            </a:r>
            <a:endParaRPr sz="2040"/>
          </a:p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4038600" y="6562725"/>
            <a:ext cx="4114800" cy="158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Calibri"/>
              <a:buNone/>
            </a:pPr>
            <a:r>
              <a:rPr b="1" lang="en-US">
                <a:solidFill>
                  <a:srgbClr val="FFC000"/>
                </a:solidFill>
              </a:rPr>
              <a:t>Breakout Sessions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838200" y="1825625"/>
            <a:ext cx="10515600" cy="46788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Elementary School (Suite 6)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</a:pPr>
            <a:r>
              <a:rPr lang="en-US">
                <a:solidFill>
                  <a:srgbClr val="FFC000"/>
                </a:solidFill>
              </a:rPr>
              <a:t>Jovianne Pereyra</a:t>
            </a:r>
            <a:endParaRPr>
              <a:solidFill>
                <a:srgbClr val="FFC000"/>
              </a:solidFill>
            </a:endParaRPr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</a:pPr>
            <a:r>
              <a:rPr lang="en-US">
                <a:solidFill>
                  <a:srgbClr val="FFC000"/>
                </a:solidFill>
              </a:rPr>
              <a:t>Erika Zamora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Middle School (Conference Room A)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</a:pPr>
            <a:r>
              <a:rPr lang="en-US">
                <a:solidFill>
                  <a:srgbClr val="FFC000"/>
                </a:solidFill>
              </a:rPr>
              <a:t>Dr. Pedro Caro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solidFill>
                <a:srgbClr val="FFC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C000"/>
              </a:buClr>
              <a:buSzPts val="2800"/>
              <a:buChar char="•"/>
            </a:pPr>
            <a:r>
              <a:rPr lang="en-US">
                <a:solidFill>
                  <a:srgbClr val="FFC000"/>
                </a:solidFill>
              </a:rPr>
              <a:t>High School (Suite 2)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</a:pPr>
            <a:r>
              <a:rPr lang="en-US">
                <a:solidFill>
                  <a:srgbClr val="FFC000"/>
                </a:solidFill>
              </a:rPr>
              <a:t>Erika Gardner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C000"/>
              </a:buClr>
              <a:buSzPts val="2400"/>
              <a:buChar char="•"/>
            </a:pPr>
            <a:r>
              <a:rPr lang="en-US">
                <a:solidFill>
                  <a:srgbClr val="FFC000"/>
                </a:solidFill>
              </a:rPr>
              <a:t>Kristina Gurganus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65" name="Google Shape;16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000"/>
                </a:solidFill>
              </a:rPr>
              <a:t>December 5, 2018</a:t>
            </a:r>
            <a:endParaRPr>
              <a:solidFill>
                <a:srgbClr val="FFC000"/>
              </a:solidFill>
            </a:endParaRPr>
          </a:p>
        </p:txBody>
      </p:sp>
      <p:sp>
        <p:nvSpPr>
          <p:cNvPr id="166" name="Google Shape;16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