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6858000" cy="9144000"/>
  <p:embeddedFontLst>
    <p:embeddedFont>
      <p:font typeface="Tahom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0FB4543-85B1-4C0A-B42F-49FFE11CC030}">
  <a:tblStyle styleId="{80FB4543-85B1-4C0A-B42F-49FFE11CC0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B01FFF3-299E-4883-9D4D-BDDB3151BFA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Tahoma-bold.fntdata"/><Relationship Id="rId25" Type="http://schemas.openxmlformats.org/officeDocument/2006/relationships/slide" Target="slides/slide19.xml"/><Relationship Id="rId47" Type="http://schemas.openxmlformats.org/officeDocument/2006/relationships/font" Target="fonts/Tahoma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 order of lessons, add pyramid- show increase of lessons from last year.</a:t>
            </a:r>
            <a:endParaRPr/>
          </a:p>
        </p:txBody>
      </p:sp>
      <p:sp>
        <p:nvSpPr>
          <p:cNvPr id="211" name="Google Shape;21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Jovi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292" name="Google Shape;29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302" name="Google Shape;30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Erika</a:t>
            </a:r>
            <a:endParaRPr/>
          </a:p>
        </p:txBody>
      </p:sp>
      <p:sp>
        <p:nvSpPr>
          <p:cNvPr id="378" name="Google Shape;37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caro@rcoe.u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inyurl.com/NSCA2Pretes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inyurl.com/NSCA2Posttes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de.ca.gov/ds/sd/cb/dataquest.asp" TargetMode="External"/><Relationship Id="rId4" Type="http://schemas.openxmlformats.org/officeDocument/2006/relationships/hyperlink" Target="https://www.cde.ca.gov/ta/ac/cm/" TargetMode="External"/><Relationship Id="rId5" Type="http://schemas.openxmlformats.org/officeDocument/2006/relationships/hyperlink" Target="http://www.ed-data.org/" TargetMode="External"/><Relationship Id="rId6" Type="http://schemas.openxmlformats.org/officeDocument/2006/relationships/hyperlink" Target="https://www.kidsdata.org/" TargetMode="External"/><Relationship Id="rId7" Type="http://schemas.openxmlformats.org/officeDocument/2006/relationships/hyperlink" Target="https://www.wested.org/project/california-healthy-kids-survey-chk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1609725" y="14050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Calibri"/>
              <a:buNone/>
            </a:pPr>
            <a:r>
              <a:rPr b="1" i="1" lang="en-US" sz="7200">
                <a:solidFill>
                  <a:srgbClr val="FFC000"/>
                </a:solidFill>
              </a:rPr>
              <a:t>New</a:t>
            </a:r>
            <a:r>
              <a:rPr b="1" lang="en-US" sz="7200">
                <a:solidFill>
                  <a:srgbClr val="FFC000"/>
                </a:solidFill>
              </a:rPr>
              <a:t> School Counselor Academy (NSCA)</a:t>
            </a:r>
            <a:endParaRPr b="1" sz="7200">
              <a:solidFill>
                <a:srgbClr val="FFC000"/>
              </a:solidFill>
            </a:endParaRPr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442569" y="3695701"/>
            <a:ext cx="11255604" cy="261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 sz="3200">
                <a:solidFill>
                  <a:srgbClr val="FFC000"/>
                </a:solidFill>
              </a:rPr>
              <a:t>Session II:</a:t>
            </a:r>
            <a:br>
              <a:rPr lang="en-US" sz="3200">
                <a:solidFill>
                  <a:srgbClr val="FFC000"/>
                </a:solidFill>
              </a:rPr>
            </a:br>
            <a:r>
              <a:rPr lang="en-US" sz="3200">
                <a:solidFill>
                  <a:srgbClr val="FFC000"/>
                </a:solidFill>
              </a:rPr>
              <a:t>Using Data in Your School Counseling Program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Dr. Pedro Caro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Coordinator, College and Career Readiness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(951)826-6323 I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pcaro@rcoe.us</a:t>
            </a:r>
            <a:r>
              <a:rPr lang="en-US" sz="2000"/>
              <a:t>  </a:t>
            </a:r>
            <a:endParaRPr sz="20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538" y="125789"/>
            <a:ext cx="1386462" cy="193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Internal Data Sources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SIS do you use?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Attendance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Discipline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Achievement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Reports to Run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1524001" y="457200"/>
            <a:ext cx="89138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Collecting Data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2362200" y="1905001"/>
            <a:ext cx="3845560" cy="437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Academic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Grades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Failure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G.P.A.s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Discipline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Suspension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Office Referrals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Demerits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Attendance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Truancy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SARB reports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81" name="Google Shape;181;p25"/>
          <p:cNvSpPr txBox="1"/>
          <p:nvPr>
            <p:ph idx="2" type="body"/>
          </p:nvPr>
        </p:nvSpPr>
        <p:spPr>
          <a:xfrm>
            <a:off x="6553200" y="2438401"/>
            <a:ext cx="3684494" cy="383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Where does your data live?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What data can you access?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82" name="Google Shape;1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School Level Data</a:t>
            </a:r>
            <a:endParaRPr b="1">
              <a:solidFill>
                <a:srgbClr val="FFC000"/>
              </a:solidFill>
            </a:endParaRPr>
          </a:p>
        </p:txBody>
      </p:sp>
      <p:graphicFrame>
        <p:nvGraphicFramePr>
          <p:cNvPr id="189" name="Google Shape;189;p26"/>
          <p:cNvGraphicFramePr/>
          <p:nvPr/>
        </p:nvGraphicFramePr>
        <p:xfrm>
          <a:off x="2057399" y="2514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{80FB4543-85B1-4C0A-B42F-49FFE11CC030}</a:tableStyleId>
              </a:tblPr>
              <a:tblGrid>
                <a:gridCol w="2641600"/>
                <a:gridCol w="2641600"/>
                <a:gridCol w="26416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Elementary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Middle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High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Attendance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 rates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Demerits/referrals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Report card marks (Life</a:t>
                      </a:r>
                      <a:r>
                        <a:rPr lang="en-US" sz="1800"/>
                        <a:t> skills/work habits)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Failure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Graduation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ELA proficiency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Passing rates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A-G completion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Math proficiency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G.P.A.s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FAFSA</a:t>
                      </a:r>
                      <a:r>
                        <a:rPr lang="en-US" sz="1800"/>
                        <a:t> completion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enrollment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CTE completions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enrollment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0" name="Google Shape;19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College and Career Readiness Indicators</a:t>
            </a:r>
            <a:endParaRPr/>
          </a:p>
        </p:txBody>
      </p:sp>
      <p:graphicFrame>
        <p:nvGraphicFramePr>
          <p:cNvPr id="197" name="Google Shape;197;p27"/>
          <p:cNvGraphicFramePr/>
          <p:nvPr/>
        </p:nvGraphicFramePr>
        <p:xfrm>
          <a:off x="2229678" y="1789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{80FB4543-85B1-4C0A-B42F-49FFE11CC030}</a:tableStyleId>
              </a:tblPr>
              <a:tblGrid>
                <a:gridCol w="2523100"/>
                <a:gridCol w="2848875"/>
                <a:gridCol w="2519700"/>
              </a:tblGrid>
              <a:tr h="587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Elementary School Indicators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Middle</a:t>
                      </a:r>
                      <a:r>
                        <a:rPr lang="en-US" sz="1800"/>
                        <a:t> School Indicators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High</a:t>
                      </a:r>
                      <a:r>
                        <a:rPr lang="en-US" sz="1800"/>
                        <a:t> School Indicators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1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graders</a:t>
                      </a:r>
                      <a:r>
                        <a:rPr lang="en-US" sz="1800"/>
                        <a:t> with a 3.0 or higher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Graduation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Discipline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A-G completion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Report card marks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FAFSA/CA Dream</a:t>
                      </a:r>
                      <a:r>
                        <a:rPr lang="en-US" sz="1800"/>
                        <a:t> Act completion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Homework</a:t>
                      </a:r>
                      <a:r>
                        <a:rPr lang="en-US" sz="1800"/>
                        <a:t> completion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course</a:t>
                      </a:r>
                      <a:r>
                        <a:rPr lang="en-US" sz="1800"/>
                        <a:t> enrollment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</a:t>
                      </a:r>
                      <a:r>
                        <a:rPr lang="en-US" sz="1800"/>
                        <a:t> course enrollment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2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CTE Certificate</a:t>
                      </a:r>
                      <a:r>
                        <a:rPr lang="en-US" sz="1800"/>
                        <a:t> completers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8" name="Google Shape;19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Measuring Data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186117" y="1825625"/>
            <a:ext cx="111676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Process—increase in services?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Perception—did students’ attitudes/knowledge/skills change?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Outcome—impact on achievement and achievement-related indicators?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6" name="Google Shape;20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905000" y="685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FFC000"/>
                </a:solidFill>
              </a:rPr>
              <a:t>Core Curriculum At-A-Glance</a:t>
            </a:r>
            <a:br>
              <a:rPr b="1" lang="en-US" sz="3959">
                <a:solidFill>
                  <a:srgbClr val="FFC000"/>
                </a:solidFill>
              </a:rPr>
            </a:br>
            <a:endParaRPr b="1" sz="3959">
              <a:solidFill>
                <a:srgbClr val="FFC000"/>
              </a:solidFill>
            </a:endParaRPr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925997" y="16407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{80FB4543-85B1-4C0A-B42F-49FFE11CC030}</a:tableStyleId>
              </a:tblPr>
              <a:tblGrid>
                <a:gridCol w="1543875"/>
                <a:gridCol w="1490875"/>
                <a:gridCol w="1520675"/>
                <a:gridCol w="1643275"/>
              </a:tblGrid>
              <a:tr h="34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</a:tr>
              <a:tr h="156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Fall (August-Sept)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Academic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MS Transition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MS Success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HS</a:t>
                      </a:r>
                      <a:r>
                        <a:rPr lang="en-US" sz="1400"/>
                        <a:t> Transition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  <a:tr h="132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Winter (Oct-Dec)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Socio-Emotional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Bullying Prevention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Bullying</a:t>
                      </a:r>
                      <a:r>
                        <a:rPr lang="en-US" sz="1400"/>
                        <a:t> Prevention and Cyberbullying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Safe</a:t>
                      </a:r>
                      <a:r>
                        <a:rPr lang="en-US" sz="1400"/>
                        <a:t> School Culture and Early Warning Signs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  <a:tr h="1415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Spring (Mar-Apr)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College/Career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Naviance: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400"/>
                        <a:t>Strengths</a:t>
                      </a:r>
                      <a:r>
                        <a:rPr i="1" lang="en-US" sz="1400"/>
                        <a:t> Explorer</a:t>
                      </a:r>
                      <a:endParaRPr i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Naviance: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Career</a:t>
                      </a:r>
                      <a:r>
                        <a:rPr i="1" lang="en-US" sz="1400"/>
                        <a:t> Key</a:t>
                      </a:r>
                      <a:endParaRPr i="1"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Naviance: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College</a:t>
                      </a:r>
                      <a:r>
                        <a:rPr i="1" lang="en-US" sz="1400"/>
                        <a:t> Supermatch</a:t>
                      </a:r>
                      <a:endParaRPr i="1"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</a:tbl>
          </a:graphicData>
        </a:graphic>
      </p:graphicFrame>
      <p:sp>
        <p:nvSpPr>
          <p:cNvPr id="215" name="Google Shape;215;p29"/>
          <p:cNvSpPr txBox="1"/>
          <p:nvPr/>
        </p:nvSpPr>
        <p:spPr>
          <a:xfrm>
            <a:off x="9791700" y="603563"/>
            <a:ext cx="1828800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Total # of classroom lessons: </a:t>
            </a: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115 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includes SpEd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6% increase 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 number of lessons from last year!</a:t>
            </a:r>
            <a:endParaRPr/>
          </a:p>
        </p:txBody>
      </p:sp>
      <p:grpSp>
        <p:nvGrpSpPr>
          <p:cNvPr id="216" name="Google Shape;216;p29"/>
          <p:cNvGrpSpPr/>
          <p:nvPr/>
        </p:nvGrpSpPr>
        <p:grpSpPr>
          <a:xfrm>
            <a:off x="7822098" y="1640707"/>
            <a:ext cx="2769701" cy="4891731"/>
            <a:chOff x="0" y="56768"/>
            <a:chExt cx="2769701" cy="4891731"/>
          </a:xfrm>
        </p:grpSpPr>
        <p:sp>
          <p:nvSpPr>
            <p:cNvPr id="217" name="Google Shape;217;p29"/>
            <p:cNvSpPr/>
            <p:nvPr/>
          </p:nvSpPr>
          <p:spPr>
            <a:xfrm>
              <a:off x="672672" y="56768"/>
              <a:ext cx="1405301" cy="2540652"/>
            </a:xfrm>
            <a:prstGeom prst="trapezoid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672672" y="56768"/>
              <a:ext cx="1405301" cy="254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Few Students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/REFERRAL</a:t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00864" y="2540652"/>
              <a:ext cx="2167972" cy="1378838"/>
            </a:xfrm>
            <a:prstGeom prst="trapezoid">
              <a:avLst>
                <a:gd fmla="val 27656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680259" y="2540652"/>
              <a:ext cx="1409182" cy="1378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Intentional Interventions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0" y="3860630"/>
              <a:ext cx="2769701" cy="1087869"/>
            </a:xfrm>
            <a:prstGeom prst="trapezoid">
              <a:avLst>
                <a:gd fmla="val 27656" name="adj"/>
              </a:avLst>
            </a:prstGeom>
            <a:solidFill>
              <a:srgbClr val="9CC2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484697" y="3860630"/>
              <a:ext cx="1800306" cy="108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CURRICULUM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cxnSp>
        <p:nvCxnSpPr>
          <p:cNvPr id="223" name="Google Shape;223;p29"/>
          <p:cNvCxnSpPr/>
          <p:nvPr/>
        </p:nvCxnSpPr>
        <p:spPr>
          <a:xfrm>
            <a:off x="7124700" y="5743575"/>
            <a:ext cx="8763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4" name="Google Shape;22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2571750" y="366122"/>
            <a:ext cx="7315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Intentional Guidance at-a-Glance</a:t>
            </a:r>
            <a:endParaRPr/>
          </a:p>
        </p:txBody>
      </p:sp>
      <p:graphicFrame>
        <p:nvGraphicFramePr>
          <p:cNvPr id="231" name="Google Shape;231;p30"/>
          <p:cNvGraphicFramePr/>
          <p:nvPr/>
        </p:nvGraphicFramePr>
        <p:xfrm>
          <a:off x="457200" y="1608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{80FB4543-85B1-4C0A-B42F-49FFE11CC030}</a:tableStyleId>
              </a:tblPr>
              <a:tblGrid>
                <a:gridCol w="2590800"/>
                <a:gridCol w="2133600"/>
                <a:gridCol w="1600200"/>
                <a:gridCol w="1371600"/>
              </a:tblGrid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</a:t>
                      </a:r>
                      <a:r>
                        <a:rPr lang="en-US" sz="1800"/>
                        <a:t> 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</a:t>
                      </a:r>
                      <a:r>
                        <a:rPr lang="en-US" sz="1800"/>
                        <a:t> of  Group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Timeline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Students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Impacted</a:t>
                      </a:r>
                      <a:endParaRPr sz="14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 Motivation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Husky</a:t>
                      </a:r>
                      <a:r>
                        <a:rPr lang="en-US" sz="1800"/>
                        <a:t> Heart-to-Heart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51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BG’s- Discipline Group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Hemet Hospice</a:t>
                      </a:r>
                      <a:r>
                        <a:rPr lang="en-US" sz="1800"/>
                        <a:t> Bereavement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CASA Girls’/Boys’ Empowerment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 Newcomers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Academic/Socio-Emotional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Teen</a:t>
                      </a:r>
                      <a:r>
                        <a:rPr lang="en-US" sz="1800"/>
                        <a:t> Issues/Insight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Academic/Socio-Emotional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Mind,</a:t>
                      </a:r>
                      <a:r>
                        <a:rPr lang="en-US" sz="1800"/>
                        <a:t> Body and Soul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 Final Push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232" name="Google Shape;232;p30"/>
          <p:cNvGrpSpPr/>
          <p:nvPr/>
        </p:nvGrpSpPr>
        <p:grpSpPr>
          <a:xfrm>
            <a:off x="8610600" y="1638300"/>
            <a:ext cx="3105150" cy="4800600"/>
            <a:chOff x="0" y="0"/>
            <a:chExt cx="3105150" cy="4800600"/>
          </a:xfrm>
        </p:grpSpPr>
        <p:sp>
          <p:nvSpPr>
            <p:cNvPr id="233" name="Google Shape;233;p30"/>
            <p:cNvSpPr/>
            <p:nvPr/>
          </p:nvSpPr>
          <p:spPr>
            <a:xfrm>
              <a:off x="912937" y="0"/>
              <a:ext cx="1279274" cy="1977774"/>
            </a:xfrm>
            <a:prstGeom prst="trapezoid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912937" y="0"/>
              <a:ext cx="1279274" cy="1977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Few Students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00047" y="1977774"/>
              <a:ext cx="2305054" cy="1549502"/>
            </a:xfrm>
            <a:prstGeom prst="trapezoid">
              <a:avLst>
                <a:gd fmla="val 32341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 txBox="1"/>
            <p:nvPr/>
          </p:nvSpPr>
          <p:spPr>
            <a:xfrm>
              <a:off x="803432" y="1977774"/>
              <a:ext cx="1498285" cy="1549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Intentional Interventions   </a:t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0" y="3527277"/>
              <a:ext cx="3105150" cy="1273323"/>
            </a:xfrm>
            <a:prstGeom prst="trapezoid">
              <a:avLst>
                <a:gd fmla="val 32341" name="adj"/>
              </a:avLst>
            </a:prstGeom>
            <a:solidFill>
              <a:srgbClr val="9CC2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 txBox="1"/>
            <p:nvPr/>
          </p:nvSpPr>
          <p:spPr>
            <a:xfrm>
              <a:off x="543401" y="3527277"/>
              <a:ext cx="2018347" cy="127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CURRICULUM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30"/>
          <p:cNvSpPr txBox="1"/>
          <p:nvPr>
            <p:ph idx="11" type="ftr"/>
          </p:nvPr>
        </p:nvSpPr>
        <p:spPr>
          <a:xfrm>
            <a:off x="4038600" y="6438901"/>
            <a:ext cx="4114800" cy="282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8610600" y="4157221"/>
            <a:ext cx="476839" cy="2545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Creating a Pre/Post Test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Attitudes—What do they believe?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Knowledge—What do they know?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Skill—What can they do?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8" name="Google Shape;2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9" name="Google Shape;2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1981200" y="1"/>
            <a:ext cx="8050696" cy="854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Sample Pre/Post Test</a:t>
            </a:r>
            <a:endParaRPr/>
          </a:p>
        </p:txBody>
      </p:sp>
      <p:pic>
        <p:nvPicPr>
          <p:cNvPr id="255" name="Google Shape;25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1" y="854765"/>
            <a:ext cx="5645427" cy="600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/>
        </p:nvSpPr>
        <p:spPr>
          <a:xfrm>
            <a:off x="752476" y="1923222"/>
            <a:ext cx="2336937" cy="839028"/>
          </a:xfrm>
          <a:prstGeom prst="ellipse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Attitude</a:t>
            </a: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752476" y="3770245"/>
            <a:ext cx="2415500" cy="792230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752476" y="5814392"/>
            <a:ext cx="2351847" cy="76738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</a:t>
            </a:r>
            <a:endParaRPr/>
          </a:p>
        </p:txBody>
      </p:sp>
      <p:sp>
        <p:nvSpPr>
          <p:cNvPr id="259" name="Google Shape;2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60" name="Google Shape;2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331517" y="316800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Tips for Creating Pre/Post-Tests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4638333" y="6243900"/>
            <a:ext cx="72560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The Use of Data in School Counseling</a:t>
            </a:r>
            <a:r>
              <a:rPr lang="en-US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, Hatch, 2013)</a:t>
            </a:r>
            <a:endParaRPr sz="16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Google Shape;267;p33"/>
          <p:cNvGraphicFramePr/>
          <p:nvPr/>
        </p:nvGraphicFramePr>
        <p:xfrm>
          <a:off x="706551" y="1349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{AB01FFF3-299E-4883-9D4D-BDDB3151BFA3}</a:tableStyleId>
              </a:tblPr>
              <a:tblGrid>
                <a:gridCol w="5462500"/>
                <a:gridCol w="5148275"/>
              </a:tblGrid>
              <a:tr h="5277075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Keep it short 1-8 questions for elementary </a:t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1714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AVOID essay tests, fill in the blanks or short answers!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714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Try not to use paper! But if using paper use programs like EADMS </a:t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1714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Try, google doc., Edusoft, Naviance, CLICKERS!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714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Pilot your survey- modify if needed  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714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85750" lvl="0" marL="28575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Try giving it a week before the  lesson to see what they already know</a:t>
                      </a:r>
                      <a:endParaRPr sz="1800">
                        <a:solidFill>
                          <a:srgbClr val="FFC000"/>
                        </a:solidFill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344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It’s best if you don’t try to not use questions with double negatives  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01600" lvl="0" marL="27432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15900" lvl="0" marL="27432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Char char="●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Pay attention to language that is developmentally appropriate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5842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15900" lvl="0" marL="27432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Char char="●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Use symbols with younger children   </a:t>
                      </a:r>
                      <a:endParaRPr sz="1800">
                        <a:solidFill>
                          <a:srgbClr val="FFC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01600" lvl="0" marL="274320" marR="0" rtl="0" algn="l">
                        <a:lnSpc>
                          <a:spcPct val="11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15900" lvl="0" marL="274320" marR="0" rtl="0" algn="l">
                        <a:lnSpc>
                          <a:spcPct val="1150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Font typeface="Noto Sans Symbols"/>
                        <a:buChar char="●"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Your lesson is the BEST way to decide what to ask</a:t>
                      </a:r>
                      <a:endParaRPr sz="1800">
                        <a:solidFill>
                          <a:srgbClr val="FFC000"/>
                        </a:solidFill>
                      </a:endParaRPr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662" y="3947783"/>
            <a:ext cx="493973" cy="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1301" y="3893333"/>
            <a:ext cx="614100" cy="6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0067" y="3987765"/>
            <a:ext cx="493965" cy="3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C000"/>
                </a:solidFill>
              </a:rPr>
              <a:t>Pre-Test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https://tinyurl.com/NSCA2Pretest</a:t>
            </a:r>
            <a:r>
              <a:rPr lang="en-US" sz="5400"/>
              <a:t> </a:t>
            </a:r>
            <a:endParaRPr sz="5400"/>
          </a:p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1631104" y="-1"/>
            <a:ext cx="8920229" cy="1600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C000"/>
                </a:solidFill>
              </a:rPr>
              <a:t>Attitude: % of students Who Believed they Could help to Make NMMS Safer</a:t>
            </a:r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2007909" y="2438400"/>
            <a:ext cx="8126691" cy="421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US" sz="1540"/>
              <a:t> 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80"/>
              <a:buNone/>
            </a:pPr>
            <a:r>
              <a:rPr b="1" lang="en-US" sz="3080" u="sng">
                <a:solidFill>
                  <a:srgbClr val="FFC000"/>
                </a:solidFill>
              </a:rPr>
              <a:t>PRE-TEST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80"/>
              <a:buNone/>
            </a:pPr>
            <a:r>
              <a:rPr b="1" i="1" lang="en-US" sz="3080">
                <a:solidFill>
                  <a:srgbClr val="FF0000"/>
                </a:solidFill>
              </a:rPr>
              <a:t>42 % </a:t>
            </a:r>
            <a:r>
              <a:rPr lang="en-US" sz="3080">
                <a:solidFill>
                  <a:srgbClr val="FFC000"/>
                </a:solidFill>
              </a:rPr>
              <a:t>of students chose </a:t>
            </a:r>
            <a:r>
              <a:rPr lang="en-US" sz="3080" u="sng">
                <a:solidFill>
                  <a:srgbClr val="FFC000"/>
                </a:solidFill>
              </a:rPr>
              <a:t>Agree</a:t>
            </a:r>
            <a:r>
              <a:rPr lang="en-US" sz="3080">
                <a:solidFill>
                  <a:srgbClr val="FFC000"/>
                </a:solidFill>
              </a:rPr>
              <a:t> or </a:t>
            </a:r>
            <a:r>
              <a:rPr lang="en-US" sz="3080" u="sng">
                <a:solidFill>
                  <a:srgbClr val="FFC000"/>
                </a:solidFill>
              </a:rPr>
              <a:t>Strongly Agree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80"/>
              <a:buNone/>
            </a:pPr>
            <a:r>
              <a:t/>
            </a:r>
            <a:endParaRPr sz="308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80"/>
              <a:buNone/>
            </a:pPr>
            <a:r>
              <a:rPr b="1" lang="en-US" sz="3080" u="sng">
                <a:solidFill>
                  <a:srgbClr val="FFC000"/>
                </a:solidFill>
              </a:rPr>
              <a:t>POST-TEST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80"/>
              <a:buNone/>
            </a:pPr>
            <a:r>
              <a:rPr b="1" i="1" lang="en-US" sz="3080">
                <a:solidFill>
                  <a:srgbClr val="FF0000"/>
                </a:solidFill>
              </a:rPr>
              <a:t>78%  </a:t>
            </a:r>
            <a:r>
              <a:rPr lang="en-US" sz="3080">
                <a:solidFill>
                  <a:srgbClr val="FFC000"/>
                </a:solidFill>
              </a:rPr>
              <a:t>of students chose </a:t>
            </a:r>
            <a:r>
              <a:rPr lang="en-US" sz="3080" u="sng">
                <a:solidFill>
                  <a:srgbClr val="FFC000"/>
                </a:solidFill>
              </a:rPr>
              <a:t>Agree</a:t>
            </a:r>
            <a:r>
              <a:rPr lang="en-US" sz="3080">
                <a:solidFill>
                  <a:srgbClr val="FFC000"/>
                </a:solidFill>
              </a:rPr>
              <a:t> or </a:t>
            </a:r>
            <a:r>
              <a:rPr lang="en-US" sz="3080" u="sng">
                <a:solidFill>
                  <a:srgbClr val="FFC000"/>
                </a:solidFill>
              </a:rPr>
              <a:t>Strongly Agree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5"/>
              <a:buNone/>
            </a:pPr>
            <a:r>
              <a:t/>
            </a:r>
            <a:endParaRPr sz="2805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5"/>
              <a:buNone/>
            </a:pPr>
            <a:r>
              <a:t/>
            </a:r>
            <a:endParaRPr b="1" sz="2805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5"/>
              <a:buNone/>
            </a:pPr>
            <a:r>
              <a:rPr b="1" lang="en-US" sz="2805">
                <a:solidFill>
                  <a:srgbClr val="FFC000"/>
                </a:solidFill>
              </a:rPr>
              <a:t>This is an </a:t>
            </a:r>
            <a:r>
              <a:rPr b="1" lang="en-US" sz="2805">
                <a:solidFill>
                  <a:srgbClr val="FF0000"/>
                </a:solidFill>
              </a:rPr>
              <a:t>86% </a:t>
            </a:r>
            <a:r>
              <a:rPr b="1" lang="en-US" sz="2805">
                <a:solidFill>
                  <a:srgbClr val="FFC000"/>
                </a:solidFill>
              </a:rPr>
              <a:t>INCREASE! </a:t>
            </a:r>
            <a:r>
              <a:rPr lang="en-US" sz="2805">
                <a:solidFill>
                  <a:srgbClr val="FFC000"/>
                </a:solidFill>
              </a:rPr>
              <a:t>SHIFTING ATTITUDES!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</p:txBody>
      </p:sp>
      <p:sp>
        <p:nvSpPr>
          <p:cNvPr id="278" name="Google Shape;278;p34"/>
          <p:cNvSpPr txBox="1"/>
          <p:nvPr/>
        </p:nvSpPr>
        <p:spPr>
          <a:xfrm>
            <a:off x="295276" y="1948934"/>
            <a:ext cx="113918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Question: “I believe I can take a part in helping to make NMMS a safer place to be.”</a:t>
            </a:r>
            <a:endParaRPr i="1" sz="2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David Effect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7" name="Google Shape;28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1507068" y="-8467"/>
            <a:ext cx="896039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Knowledge: # of Students who Knew A-G Requirements </a:t>
            </a:r>
            <a:endParaRPr b="1" sz="2800">
              <a:solidFill>
                <a:srgbClr val="FFC000"/>
              </a:solidFill>
            </a:endParaRPr>
          </a:p>
        </p:txBody>
      </p:sp>
      <p:pic>
        <p:nvPicPr>
          <p:cNvPr id="295" name="Google Shape;29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866" y="1651001"/>
            <a:ext cx="7433734" cy="4512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36"/>
          <p:cNvCxnSpPr/>
          <p:nvPr/>
        </p:nvCxnSpPr>
        <p:spPr>
          <a:xfrm flipH="1" rot="10800000">
            <a:off x="5019085" y="3076138"/>
            <a:ext cx="1749360" cy="1795807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97" name="Google Shape;29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1898650" y="36099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C000"/>
                </a:solidFill>
              </a:rPr>
              <a:t>Skill: # of Students who Could Calculate a GPA from a Scenario</a:t>
            </a:r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80" y="2066925"/>
            <a:ext cx="5011166" cy="393964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 txBox="1"/>
          <p:nvPr>
            <p:ph idx="2" type="body"/>
          </p:nvPr>
        </p:nvSpPr>
        <p:spPr>
          <a:xfrm>
            <a:off x="1889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</a:t>
            </a:r>
            <a:endParaRPr/>
          </a:p>
        </p:txBody>
      </p:sp>
      <p:pic>
        <p:nvPicPr>
          <p:cNvPr descr="C:\Users\pcaro\AppData\Local\Microsoft\Windows\Temporary Internet Files\Content.Outlook\15VBEX59\photo.JPG" id="307" name="Google Shape;3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900" y="2520421"/>
            <a:ext cx="4648200" cy="348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7"/>
          <p:cNvCxnSpPr/>
          <p:nvPr/>
        </p:nvCxnSpPr>
        <p:spPr>
          <a:xfrm flipH="1" rot="10800000">
            <a:off x="1731556" y="2875175"/>
            <a:ext cx="672279" cy="18311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09" name="Google Shape;309;p37"/>
          <p:cNvSpPr txBox="1"/>
          <p:nvPr/>
        </p:nvSpPr>
        <p:spPr>
          <a:xfrm>
            <a:off x="3775992" y="1787887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Question: “Calculate a student’s GPA”</a:t>
            </a:r>
            <a:endParaRPr/>
          </a:p>
        </p:txBody>
      </p:sp>
      <p:sp>
        <p:nvSpPr>
          <p:cNvPr id="310" name="Google Shape;31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Outcome Data—The “Big Ticket” Items</a:t>
            </a:r>
            <a:endParaRPr/>
          </a:p>
        </p:txBody>
      </p:sp>
      <p:graphicFrame>
        <p:nvGraphicFramePr>
          <p:cNvPr id="317" name="Google Shape;317;p38"/>
          <p:cNvGraphicFramePr/>
          <p:nvPr/>
        </p:nvGraphicFramePr>
        <p:xfrm>
          <a:off x="2327635" y="22498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{80FB4543-85B1-4C0A-B42F-49FFE11CC030}</a:tableStyleId>
              </a:tblPr>
              <a:tblGrid>
                <a:gridCol w="3505200"/>
                <a:gridCol w="3505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Achievement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Achievement-Related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PSAT</a:t>
                      </a:r>
                      <a:r>
                        <a:rPr lang="en-US" sz="1800"/>
                        <a:t> Scores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Test/benchmarks</a:t>
                      </a:r>
                      <a:r>
                        <a:rPr lang="en-US" sz="1800"/>
                        <a:t> scores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Discipline referrals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GPA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Parent involvement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course completion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Homework completion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Course</a:t>
                      </a:r>
                      <a:r>
                        <a:rPr lang="en-US" sz="1800"/>
                        <a:t> enrollment patterns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8" name="Google Shape;31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319" name="Google Shape;31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Action Plans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are action plans used for?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goes in an action plan?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Where to access an action plan?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Who to share an action plan with?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26" name="Google Shape;32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type="title"/>
          </p:nvPr>
        </p:nvSpPr>
        <p:spPr>
          <a:xfrm>
            <a:off x="838199" y="2222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Core Curriculum Action Plan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33" name="Google Shape;333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62" y="1242303"/>
            <a:ext cx="10353675" cy="54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335" name="Google Shape;33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Small Group Action Plan</a:t>
            </a:r>
            <a:endParaRPr/>
          </a:p>
        </p:txBody>
      </p:sp>
      <p:pic>
        <p:nvPicPr>
          <p:cNvPr id="341" name="Google Shape;34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993923"/>
            <a:ext cx="10229850" cy="563257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43" name="Google Shape;34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title"/>
          </p:nvPr>
        </p:nvSpPr>
        <p:spPr>
          <a:xfrm>
            <a:off x="1981199" y="119685"/>
            <a:ext cx="8229600" cy="99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Closing The Gap Action Plan</a:t>
            </a:r>
            <a:endParaRPr/>
          </a:p>
        </p:txBody>
      </p:sp>
      <p:pic>
        <p:nvPicPr>
          <p:cNvPr id="349" name="Google Shape;34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7" y="1123123"/>
            <a:ext cx="10944225" cy="550448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51" name="Google Shape;35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Developing SMART Goals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57" name="Google Shape;357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127" y="1919288"/>
            <a:ext cx="9769745" cy="4206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59" name="Google Shape;35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556167" y="9415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601" y="3101034"/>
            <a:ext cx="4810967" cy="32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149" y="1378256"/>
            <a:ext cx="4216167" cy="510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lcome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600" y="364300"/>
            <a:ext cx="4735933" cy="23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797" y="0"/>
            <a:ext cx="5882328" cy="687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>
            <p:ph idx="11" type="ftr"/>
          </p:nvPr>
        </p:nvSpPr>
        <p:spPr>
          <a:xfrm>
            <a:off x="4038600" y="6486525"/>
            <a:ext cx="41148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66" name="Google Shape;36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type="title"/>
          </p:nvPr>
        </p:nvSpPr>
        <p:spPr>
          <a:xfrm>
            <a:off x="2127442" y="285962"/>
            <a:ext cx="772972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Now It’s Your Turn!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72" name="Google Shape;372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776" y="1226900"/>
            <a:ext cx="8545548" cy="551088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3" name="Google Shape;37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74" name="Google Shape;37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Program SMART Goals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81" name="Google Shape;381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#1</a:t>
            </a:r>
            <a:r>
              <a:rPr lang="en-US">
                <a:solidFill>
                  <a:srgbClr val="FFC000"/>
                </a:solidFill>
              </a:rPr>
              <a:t>—Decrease in the % of 6</a:t>
            </a:r>
            <a:r>
              <a:rPr baseline="30000" lang="en-US">
                <a:solidFill>
                  <a:srgbClr val="FFC000"/>
                </a:solidFill>
              </a:rPr>
              <a:t>th</a:t>
            </a:r>
            <a:r>
              <a:rPr lang="en-US">
                <a:solidFill>
                  <a:srgbClr val="FFC000"/>
                </a:solidFill>
              </a:rPr>
              <a:t> grade suspensions as compared to last year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#2</a:t>
            </a:r>
            <a:r>
              <a:rPr lang="en-US">
                <a:solidFill>
                  <a:srgbClr val="FFC000"/>
                </a:solidFill>
              </a:rPr>
              <a:t>—Decrease in the # of 6</a:t>
            </a:r>
            <a:r>
              <a:rPr baseline="30000" lang="en-US">
                <a:solidFill>
                  <a:srgbClr val="FFC000"/>
                </a:solidFill>
              </a:rPr>
              <a:t>th</a:t>
            </a:r>
            <a:r>
              <a:rPr lang="en-US">
                <a:solidFill>
                  <a:srgbClr val="FFC000"/>
                </a:solidFill>
              </a:rPr>
              <a:t> grade boys with 3 or more Fs between Q1 and Q2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#3</a:t>
            </a:r>
            <a:r>
              <a:rPr lang="en-US">
                <a:solidFill>
                  <a:srgbClr val="FFC000"/>
                </a:solidFill>
              </a:rPr>
              <a:t>—Increase in % of ALL students who can calculate GPAs as measured by a pre/post test</a:t>
            </a:r>
            <a:endParaRPr/>
          </a:p>
        </p:txBody>
      </p:sp>
      <p:sp>
        <p:nvSpPr>
          <p:cNvPr id="382" name="Google Shape;3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83" name="Google Shape;3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4"/>
                </a:solidFill>
              </a:rPr>
              <a:t>SMARTen up these Goals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389" name="Google Shape;389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Decrease K-8 discipline rates for the whole year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Improve perceptions of safety, connectedness and self-efficacy in 8</a:t>
            </a:r>
            <a:r>
              <a:rPr baseline="30000" lang="en-US">
                <a:solidFill>
                  <a:schemeClr val="accent4"/>
                </a:solidFill>
              </a:rPr>
              <a:t>th</a:t>
            </a:r>
            <a:r>
              <a:rPr lang="en-US">
                <a:solidFill>
                  <a:schemeClr val="accent4"/>
                </a:solidFill>
              </a:rPr>
              <a:t> graders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Increase Foster Youth attendance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Improve college readiness rates for seniors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90" name="Google Shape;39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391" name="Google Shape;39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Presenting Your Data to Stakeholders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97" name="Google Shape;397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Staff presentation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National School Counselor Week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Results report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Newsletter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Website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Site Council (SSC)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English Language Advisory Committee (ELAC)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Counseling Advisory council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98" name="Google Shape;39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99" name="Google Shape;39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405" name="Google Shape;405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600"/>
              <a:buNone/>
            </a:pPr>
            <a:r>
              <a:rPr lang="en-US" sz="6600">
                <a:solidFill>
                  <a:schemeClr val="accent4"/>
                </a:solidFill>
              </a:rPr>
              <a:t>Collaborating with Administrators</a:t>
            </a:r>
            <a:endParaRPr sz="6600">
              <a:solidFill>
                <a:schemeClr val="accent4"/>
              </a:solidFill>
            </a:endParaRPr>
          </a:p>
        </p:txBody>
      </p:sp>
      <p:sp>
        <p:nvSpPr>
          <p:cNvPr id="406" name="Google Shape;40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407" name="Google Shape;40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Mrs. Traci Vaughan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13" name="Google Shape;413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Valley View Elementary School (Alvord Unified School District)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Arizona Middle School (Alvord Unified School District)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Norte Vista High School (Alvord Unified School District)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Wells Middle School (Alvord Unified School District)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14" name="Google Shape;41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15" name="Google Shape;41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Mr. Gil Compton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21" name="Google Shape;421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Director, College and Career Readiness,  Riverside County Office of Education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Chaparral High School (Temecula Valley Unified School District)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Menifee Valley Middle School (Menifee Valley Union School District)</a:t>
            </a:r>
            <a:endParaRPr/>
          </a:p>
        </p:txBody>
      </p:sp>
      <p:sp>
        <p:nvSpPr>
          <p:cNvPr id="422" name="Google Shape;42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23" name="Google Shape;42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4"/>
                </a:solidFill>
              </a:rPr>
              <a:t>Q and A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429" name="Google Shape;429;p52"/>
          <p:cNvSpPr txBox="1"/>
          <p:nvPr>
            <p:ph idx="1" type="body"/>
          </p:nvPr>
        </p:nvSpPr>
        <p:spPr>
          <a:xfrm>
            <a:off x="395140" y="22781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What did communication with your school counselor consist of?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What expectations did you have for your school counselor(s)? </a:t>
            </a:r>
            <a:endParaRPr>
              <a:solidFill>
                <a:schemeClr val="accent4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How did you support the role of school counselors as leaders?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What steps did you take to protect school counselor appropriate duties?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What did your school counselor evaluation look like?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>
                <a:solidFill>
                  <a:schemeClr val="accent4"/>
                </a:solidFill>
              </a:rPr>
              <a:t>What tools/resources helped you learn the role of the school counselor?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30" name="Google Shape;43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431" name="Google Shape;43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value added" id="432" name="Google Shape;43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50875"/>
            <a:ext cx="2135212" cy="213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Looking Ahead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38" name="Google Shape;438;p53"/>
          <p:cNvSpPr txBox="1"/>
          <p:nvPr>
            <p:ph idx="1" type="body"/>
          </p:nvPr>
        </p:nvSpPr>
        <p:spPr>
          <a:xfrm>
            <a:off x="838200" y="1825625"/>
            <a:ext cx="5181600" cy="4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Tuesday, March 26                                                                      </a:t>
            </a:r>
            <a:endParaRPr sz="90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Assessing Your Program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Purpose</a:t>
            </a:r>
            <a:endParaRPr u="sng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SWOT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Counseling Program Assessment   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Results Report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Planning for Next Year         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descr="Image result for assessing" id="439" name="Google Shape;439;p5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460395"/>
            <a:ext cx="5181600" cy="303543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41" name="Google Shape;441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Today’s Agenda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Share feedback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Data in school counseling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Level Breakouts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Collaborating with administrators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Guest speakers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Exit Ticket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47" name="Google Shape;447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5400"/>
              <a:buNone/>
            </a:pPr>
            <a:r>
              <a:rPr lang="en-US" sz="5400">
                <a:solidFill>
                  <a:srgbClr val="FFC000"/>
                </a:solidFill>
              </a:rPr>
              <a:t>Post-Test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https://tinyurl.com/NSCA2Posttest</a:t>
            </a:r>
            <a:r>
              <a:rPr lang="en-US" sz="5400">
                <a:solidFill>
                  <a:srgbClr val="FF0000"/>
                </a:solidFill>
              </a:rPr>
              <a:t> </a:t>
            </a:r>
            <a:endParaRPr sz="5400"/>
          </a:p>
          <a:p>
            <a:pPr indent="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7800"/>
              <a:buNone/>
            </a:pPr>
            <a:r>
              <a:rPr lang="en-US" sz="7800">
                <a:solidFill>
                  <a:srgbClr val="FFC000"/>
                </a:solidFill>
              </a:rPr>
              <a:t>Thank You!</a:t>
            </a:r>
            <a:endParaRPr sz="7800">
              <a:solidFill>
                <a:srgbClr val="FFC000"/>
              </a:solidFill>
            </a:endParaRPr>
          </a:p>
        </p:txBody>
      </p:sp>
      <p:sp>
        <p:nvSpPr>
          <p:cNvPr id="448" name="Google Shape;44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49" name="Google Shape;44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Objectives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</a:pPr>
            <a:r>
              <a:rPr lang="en-US" u="sng">
                <a:solidFill>
                  <a:srgbClr val="FFC000"/>
                </a:solidFill>
              </a:rPr>
              <a:t>As a result of this session, participants will be able to:</a:t>
            </a:r>
            <a:endParaRPr u="sng">
              <a:solidFill>
                <a:srgbClr val="FFC000"/>
              </a:solidFill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Identify key </a:t>
            </a:r>
            <a:r>
              <a:rPr lang="en-US">
                <a:solidFill>
                  <a:srgbClr val="FF0000"/>
                </a:solidFill>
              </a:rPr>
              <a:t>external and internal data sources </a:t>
            </a:r>
            <a:r>
              <a:rPr lang="en-US">
                <a:solidFill>
                  <a:srgbClr val="FFC000"/>
                </a:solidFill>
              </a:rPr>
              <a:t>to use at their specific school level</a:t>
            </a:r>
            <a:endParaRPr/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Develop several practical tools to use for collecting data, including </a:t>
            </a:r>
            <a:r>
              <a:rPr lang="en-US">
                <a:solidFill>
                  <a:srgbClr val="FF0000"/>
                </a:solidFill>
              </a:rPr>
              <a:t>pre and post tests, action plans and SMART goals</a:t>
            </a:r>
            <a:endParaRPr/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Understand best practices to effectively </a:t>
            </a:r>
            <a:r>
              <a:rPr lang="en-US">
                <a:solidFill>
                  <a:srgbClr val="FF0000"/>
                </a:solidFill>
              </a:rPr>
              <a:t>collaborate with administrators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Networking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is one thing you have implemented or used from the first session? What was the outcome?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is one success you have experienced this school year?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has been your experience with using data in your school counseling program?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C000"/>
                </a:solidFill>
              </a:rPr>
              <a:t>Feedback Share-out from Session 1</a:t>
            </a:r>
            <a:br>
              <a:rPr lang="en-US">
                <a:solidFill>
                  <a:srgbClr val="FFC000"/>
                </a:solidFill>
              </a:rPr>
            </a:b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i="1" lang="en-US">
                <a:solidFill>
                  <a:srgbClr val="FF0000"/>
                </a:solidFill>
              </a:rPr>
              <a:t>49% increase </a:t>
            </a:r>
            <a:r>
              <a:rPr lang="en-US">
                <a:solidFill>
                  <a:srgbClr val="FFC000"/>
                </a:solidFill>
              </a:rPr>
              <a:t>in participants who believed they could explain the basic components of the ASCA National Model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i="1" lang="en-US">
                <a:solidFill>
                  <a:srgbClr val="FF0000"/>
                </a:solidFill>
              </a:rPr>
              <a:t>81% increase </a:t>
            </a:r>
            <a:r>
              <a:rPr lang="en-US">
                <a:solidFill>
                  <a:srgbClr val="FFC000"/>
                </a:solidFill>
              </a:rPr>
              <a:t>in participants who successfully identified “communication and respect” as the two most important elements in the principal-school counselor relationship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i="1" lang="en-US">
                <a:solidFill>
                  <a:srgbClr val="FF0000"/>
                </a:solidFill>
              </a:rPr>
              <a:t>67% increase </a:t>
            </a:r>
            <a:r>
              <a:rPr lang="en-US">
                <a:solidFill>
                  <a:srgbClr val="FFC000"/>
                </a:solidFill>
              </a:rPr>
              <a:t>in participants who knew the recommended use of time for direct/indirect services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49" name="Google Shape;14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67645" y="365125"/>
            <a:ext cx="1157611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C000"/>
                </a:solidFill>
              </a:rPr>
              <a:t>External Data Sources School Counselors Must Know—What’s Available to You!</a:t>
            </a:r>
            <a:endParaRPr sz="4000">
              <a:solidFill>
                <a:srgbClr val="FFC000"/>
              </a:solidFill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810705" y="1825624"/>
            <a:ext cx="10543095" cy="481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Dataquest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3"/>
              </a:rPr>
              <a:t>https://www.cde.ca.gov/ds/sd/cb/dataquest.asp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CA Dashboard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4"/>
              </a:rPr>
              <a:t>https://www.cde.ca.gov/ta/ac/cm/</a:t>
            </a:r>
            <a:r>
              <a:rPr lang="en-US" sz="2040"/>
              <a:t> </a:t>
            </a:r>
            <a:endParaRPr sz="2040"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Ed Data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5"/>
              </a:rPr>
              <a:t>http://www.ed-data.org/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Kidsdata</a:t>
            </a:r>
            <a:endParaRPr sz="2380">
              <a:solidFill>
                <a:srgbClr val="FFC000"/>
              </a:solidFill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6"/>
              </a:rPr>
              <a:t>https://www.kidsdata.org/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California Healthy Kids Survey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7"/>
              </a:rPr>
              <a:t>https://www.wested.org/project/california-healthy-kids-survey-chks/</a:t>
            </a:r>
            <a:r>
              <a:rPr lang="en-US" sz="2040"/>
              <a:t> </a:t>
            </a:r>
            <a:endParaRPr/>
          </a:p>
          <a:p>
            <a:pPr indent="-990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  <a:p>
            <a:pPr indent="-990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4038600" y="6562725"/>
            <a:ext cx="4114800" cy="15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Breakout Sessions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838200" y="1825625"/>
            <a:ext cx="10515600" cy="467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Elementary School (Suite 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Jovianne Pereyra</a:t>
            </a:r>
            <a:endParaRPr>
              <a:solidFill>
                <a:srgbClr val="FFC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Erika Zamora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Middle School (Conference Room 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Dr. Pedro Caro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High School (Suite 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Erika Gardner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Kristina Gurganus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5" name="Google Shape;1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