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94" r:id="rId2"/>
    <p:sldId id="298" r:id="rId3"/>
    <p:sldId id="299" r:id="rId4"/>
    <p:sldId id="300" r:id="rId5"/>
    <p:sldId id="302" r:id="rId6"/>
    <p:sldId id="304" r:id="rId7"/>
    <p:sldId id="305" r:id="rId8"/>
    <p:sldId id="303" r:id="rId9"/>
    <p:sldId id="306" r:id="rId10"/>
    <p:sldId id="308" r:id="rId11"/>
    <p:sldId id="309" r:id="rId12"/>
    <p:sldId id="310" r:id="rId13"/>
    <p:sldId id="311" r:id="rId14"/>
    <p:sldId id="312" r:id="rId15"/>
    <p:sldId id="313" r:id="rId16"/>
    <p:sldId id="314" r:id="rId17"/>
    <p:sldId id="315" r:id="rId18"/>
    <p:sldId id="316" r:id="rId19"/>
    <p:sldId id="317" r:id="rId20"/>
    <p:sldId id="321" r:id="rId21"/>
    <p:sldId id="297" r:id="rId22"/>
    <p:sldId id="318" r:id="rId23"/>
    <p:sldId id="32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5121"/>
    <a:srgbClr val="7E7E7E"/>
    <a:srgbClr val="C1C1C1"/>
    <a:srgbClr val="496E2E"/>
    <a:srgbClr val="530F35"/>
    <a:srgbClr val="434343"/>
    <a:srgbClr val="0B2333"/>
    <a:srgbClr val="F2EFCE"/>
    <a:srgbClr val="DED9AB"/>
    <a:srgbClr val="FAFF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3" autoAdjust="0"/>
    <p:restoredTop sz="87482" autoAdjust="0"/>
  </p:normalViewPr>
  <p:slideViewPr>
    <p:cSldViewPr snapToGrid="0">
      <p:cViewPr varScale="1">
        <p:scale>
          <a:sx n="84" d="100"/>
          <a:sy n="84" d="100"/>
        </p:scale>
        <p:origin x="762" y="84"/>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E3995-2C30-3C4B-A952-4AB2EAC93C36}" type="datetimeFigureOut">
              <a:rPr lang="en-US" smtClean="0"/>
              <a:t>11/10/2015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E25F0-DA25-414B-BD60-1A273F73493E}" type="slidenum">
              <a:rPr lang="en-US" smtClean="0"/>
              <a:t>‹#›</a:t>
            </a:fld>
            <a:endParaRPr lang="en-US"/>
          </a:p>
        </p:txBody>
      </p:sp>
    </p:spTree>
    <p:extLst>
      <p:ext uri="{BB962C8B-B14F-4D97-AF65-F5344CB8AC3E}">
        <p14:creationId xmlns:p14="http://schemas.microsoft.com/office/powerpoint/2010/main" val="762427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5E25F0-DA25-414B-BD60-1A273F73493E}" type="slidenum">
              <a:rPr lang="en-US" smtClean="0"/>
              <a:t>1</a:t>
            </a:fld>
            <a:endParaRPr lang="en-US"/>
          </a:p>
        </p:txBody>
      </p:sp>
    </p:spTree>
    <p:extLst>
      <p:ext uri="{BB962C8B-B14F-4D97-AF65-F5344CB8AC3E}">
        <p14:creationId xmlns:p14="http://schemas.microsoft.com/office/powerpoint/2010/main" val="58844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rPr>
              <a:t>Contacts designated as User Administrators have access and authorization to manage users to the service.  User Administrators can update the contact list and user access at the ‘Manage Users’ option in the Account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***Please note the User Administrator role should always be paired with the Service Administrator role.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This can be accessed from the User Login option at: http://www.studentclearinghouse.org/</a:t>
            </a:r>
            <a:endParaRPr lang="en-US" sz="1000" dirty="0" smtClean="0"/>
          </a:p>
        </p:txBody>
      </p:sp>
    </p:spTree>
    <p:extLst>
      <p:ext uri="{BB962C8B-B14F-4D97-AF65-F5344CB8AC3E}">
        <p14:creationId xmlns:p14="http://schemas.microsoft.com/office/powerpoint/2010/main" val="106526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the ‘Manage Users’ link, User Administrators can perform account management functions including adding and removing access, resetting passwords, and locking accounts.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***Please note the User Administrator role should always be paired with the Service Administrator role.</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This can be accessed from the User Login option at: http://www.studentclearinghouse.org/</a:t>
            </a:r>
            <a:endParaRPr lang="en-US" sz="1000" dirty="0" smtClean="0"/>
          </a:p>
        </p:txBody>
      </p:sp>
    </p:spTree>
    <p:extLst>
      <p:ext uri="{BB962C8B-B14F-4D97-AF65-F5344CB8AC3E}">
        <p14:creationId xmlns:p14="http://schemas.microsoft.com/office/powerpoint/2010/main" val="373752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eaLnBrk="1" hangingPunct="1">
              <a:buFont typeface="Arial" pitchFamily="34" charset="0"/>
              <a:buNone/>
              <a:defRPr/>
            </a:pPr>
            <a:endParaRPr lang="en-US" sz="1000" dirty="0"/>
          </a:p>
        </p:txBody>
      </p:sp>
    </p:spTree>
    <p:extLst>
      <p:ext uri="{BB962C8B-B14F-4D97-AF65-F5344CB8AC3E}">
        <p14:creationId xmlns:p14="http://schemas.microsoft.com/office/powerpoint/2010/main" val="3079219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User Administrators can create a new user to the account by selecting the ‘Create a New User’ option in the bottom right.</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This can be accessed from the User Login option at: http://www.studentclearinghouse.org/</a:t>
            </a:r>
            <a:endParaRPr lang="en-US" sz="1000" dirty="0" smtClean="0"/>
          </a:p>
        </p:txBody>
      </p:sp>
    </p:spTree>
    <p:extLst>
      <p:ext uri="{BB962C8B-B14F-4D97-AF65-F5344CB8AC3E}">
        <p14:creationId xmlns:p14="http://schemas.microsoft.com/office/powerpoint/2010/main" val="3920919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When all of the colleague’s contact information has been entered click ‘Submit.’</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This can be accessed from the User Login option at: http://www.studentclearinghouse.org/</a:t>
            </a:r>
            <a:endParaRPr lang="en-US" sz="1000" dirty="0" smtClean="0"/>
          </a:p>
        </p:txBody>
      </p:sp>
    </p:spTree>
    <p:extLst>
      <p:ext uri="{BB962C8B-B14F-4D97-AF65-F5344CB8AC3E}">
        <p14:creationId xmlns:p14="http://schemas.microsoft.com/office/powerpoint/2010/main" val="45454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User Administrators can assign access and roles on each contact’s profile page here.  There are 2 role types:  those that require a Web ID and those that do not require a Web ID. Users can be assigned multiple roles.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dirty="0" smtClean="0">
                <a:ln>
                  <a:noFill/>
                </a:ln>
                <a:solidFill>
                  <a:prstClr val="black"/>
                </a:solidFill>
                <a:effectLst/>
                <a:uLnTx/>
                <a:uFillTx/>
                <a:latin typeface="+mn-lt"/>
                <a:ea typeface="+mn-ea"/>
                <a:cs typeface="+mn-cs"/>
              </a:rPr>
              <a:t>Roles that do require Web ID (All listed in </a:t>
            </a:r>
            <a:r>
              <a:rPr kumimoji="0" lang="en-US" sz="1000" b="0" i="1" u="sng" strike="noStrike" kern="1200" cap="none" spc="0" normalizeH="0" baseline="0" noProof="0" dirty="0" smtClean="0">
                <a:ln>
                  <a:noFill/>
                </a:ln>
                <a:solidFill>
                  <a:prstClr val="black"/>
                </a:solidFill>
                <a:effectLst/>
                <a:uLnTx/>
                <a:uFillTx/>
                <a:latin typeface="+mn-lt"/>
                <a:ea typeface="+mn-ea"/>
                <a:cs typeface="+mn-cs"/>
              </a:rPr>
              <a:t>Italics</a:t>
            </a:r>
            <a:r>
              <a:rPr kumimoji="0" lang="en-US" sz="1000" b="0" i="0" u="sng" strike="noStrike" kern="1200" cap="none" spc="0" normalizeH="0" baseline="0" noProof="0" dirty="0" smtClean="0">
                <a:ln>
                  <a:noFill/>
                </a:ln>
                <a:solidFill>
                  <a:prstClr val="black"/>
                </a:solidFill>
                <a:effectLst/>
                <a:uLnTx/>
                <a:uFillTx/>
                <a:latin typeface="+mn-lt"/>
                <a:ea typeface="+mn-ea"/>
                <a:cs typeface="+mn-cs"/>
              </a:rPr>
              <a: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FTP – contacts who have access to FTP to upload files and/or download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Reports – has access to request reports on the Web Tool that will be made available in FTP.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Technical – creates and/or submits data and has access to run test files through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User Administrator combined with the Service Administrator role provides access to manage user account set-up and access privileges.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***Please note the User Administrator role should always be paired with the Service Administrator role.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 Web ID must can created for any role assigned that requires a personal Web login.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Once the needed roles are assigned for the user and a Web ID is entered, clicking ‘Submit’ will save the information and prompts our system to send an email from accounts@studentclearinghouse.org to the user with Web access information.</a:t>
            </a:r>
            <a:endParaRPr kumimoji="0" lang="en-US" sz="1000" b="0" i="0" u="none" strike="noStrike" kern="1200" cap="none" spc="0" normalizeH="0" baseline="0" noProof="0" dirty="0" smtClean="0">
              <a:ln>
                <a:noFill/>
              </a:ln>
              <a:solidFill>
                <a:prstClr val="black"/>
              </a:solidFill>
              <a:effectLst/>
              <a:uLnTx/>
              <a:uFillTx/>
              <a:latin typeface="+mn-lt"/>
            </a:endParaRPr>
          </a:p>
          <a:p>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2151553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dirty="0" smtClean="0">
                <a:ln>
                  <a:noFill/>
                </a:ln>
                <a:solidFill>
                  <a:prstClr val="black"/>
                </a:solidFill>
                <a:effectLst/>
                <a:uLnTx/>
                <a:uFillTx/>
                <a:latin typeface="+mn-lt"/>
                <a:ea typeface="+mn-ea"/>
                <a:cs typeface="+mn-cs"/>
              </a:rPr>
              <a:t>Roles that do not require Web ID</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Billing - is the Clearinghouse’s contact for invoices associated with the account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ETX – the Clearinghouse’s contact for your account for the High School Electronic Transcript Exchange service if your organization subscribes.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Executive – your organization’s contact for the contractual relationship with the Clearinghouse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Other - designates any other relationship that falls outside the score of the above options but is still an individual that should be included on the account’s contact list.</a:t>
            </a:r>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3890992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rPr>
              <a:t>After a User Administrator selects ‘Submit’ the assigned Web ID  and Web ID status of ‘active’ will be displayed.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rPr>
              <a:t>Selecting ‘Manage Users’ will direct back to the list of current account users.</a:t>
            </a:r>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256995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rPr>
              <a:t>Here you can see all of the users that are currently on the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rPr>
              <a:t>Selecting the ‘Research Services’ tab will direct back to the Home Page once again.</a:t>
            </a:r>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540368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000" dirty="0" smtClean="0"/>
              <a:t>‘View</a:t>
            </a:r>
            <a:r>
              <a:rPr lang="en-US" sz="1000" baseline="0" dirty="0" smtClean="0"/>
              <a:t> Diploma History’ provides a tally of the total students stored from Graduates file submissions for the past 8 graduated classes and for each high school, if there are more than one, on your account.</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329292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eaLnBrk="1" hangingPunct="1">
              <a:buFont typeface="Arial" pitchFamily="34" charset="0"/>
              <a:buNone/>
              <a:defRPr/>
            </a:pPr>
            <a:endParaRPr lang="en-US" sz="1000" dirty="0"/>
          </a:p>
        </p:txBody>
      </p:sp>
    </p:spTree>
    <p:extLst>
      <p:ext uri="{BB962C8B-B14F-4D97-AF65-F5344CB8AC3E}">
        <p14:creationId xmlns:p14="http://schemas.microsoft.com/office/powerpoint/2010/main" val="2934963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r>
              <a:rPr lang="en-US" sz="1000" kern="1200" dirty="0" smtClean="0">
                <a:solidFill>
                  <a:schemeClr val="tx1"/>
                </a:solidFill>
                <a:effectLst/>
                <a:latin typeface="+mn-lt"/>
                <a:ea typeface="+mn-ea"/>
                <a:cs typeface="+mn-cs"/>
              </a:rPr>
              <a:t>This screen provides a summary of the high school graduate records you</a:t>
            </a:r>
            <a:r>
              <a:rPr lang="en-US" sz="1000" kern="1200" baseline="0" dirty="0" smtClean="0">
                <a:solidFill>
                  <a:schemeClr val="tx1"/>
                </a:solidFill>
                <a:effectLst/>
                <a:latin typeface="+mn-lt"/>
                <a:ea typeface="+mn-ea"/>
                <a:cs typeface="+mn-cs"/>
              </a:rPr>
              <a:t> have</a:t>
            </a:r>
            <a:r>
              <a:rPr lang="en-US" sz="1000" kern="1200" dirty="0" smtClean="0">
                <a:solidFill>
                  <a:schemeClr val="tx1"/>
                </a:solidFill>
                <a:effectLst/>
                <a:latin typeface="+mn-lt"/>
                <a:ea typeface="+mn-ea"/>
                <a:cs typeface="+mn-cs"/>
              </a:rPr>
              <a:t> submitted to NSC.   The chart breaks out the records out by academic year and by  individual high school. </a:t>
            </a:r>
          </a:p>
          <a:p>
            <a:r>
              <a:rPr lang="en-US" sz="1000" kern="1200" dirty="0" smtClean="0">
                <a:solidFill>
                  <a:schemeClr val="tx1"/>
                </a:solidFill>
                <a:effectLst/>
                <a:latin typeface="+mn-lt"/>
                <a:ea typeface="+mn-ea"/>
                <a:cs typeface="+mn-cs"/>
              </a:rPr>
              <a:t>The chart will display the most recent 8 academic years of data that you</a:t>
            </a:r>
            <a:r>
              <a:rPr lang="en-US" sz="1000" kern="1200" baseline="0" dirty="0" smtClean="0">
                <a:solidFill>
                  <a:schemeClr val="tx1"/>
                </a:solidFill>
                <a:effectLst/>
                <a:latin typeface="+mn-lt"/>
                <a:ea typeface="+mn-ea"/>
                <a:cs typeface="+mn-cs"/>
              </a:rPr>
              <a:t> have</a:t>
            </a:r>
            <a:r>
              <a:rPr lang="en-US" sz="1000" kern="1200" dirty="0" smtClean="0">
                <a:solidFill>
                  <a:schemeClr val="tx1"/>
                </a:solidFill>
                <a:effectLst/>
                <a:latin typeface="+mn-lt"/>
                <a:ea typeface="+mn-ea"/>
                <a:cs typeface="+mn-cs"/>
              </a:rPr>
              <a:t> submitted.</a:t>
            </a:r>
          </a:p>
          <a:p>
            <a:r>
              <a:rPr lang="en-US" sz="1000" kern="1200" dirty="0" smtClean="0">
                <a:solidFill>
                  <a:schemeClr val="tx1"/>
                </a:solidFill>
                <a:effectLst/>
                <a:latin typeface="+mn-lt"/>
                <a:ea typeface="+mn-ea"/>
                <a:cs typeface="+mn-cs"/>
              </a:rPr>
              <a:t>This is helpful because you can (1)quickly identify how many records you</a:t>
            </a:r>
            <a:r>
              <a:rPr lang="en-US" sz="1000" kern="1200" baseline="0" dirty="0" smtClean="0">
                <a:solidFill>
                  <a:schemeClr val="tx1"/>
                </a:solidFill>
                <a:effectLst/>
                <a:latin typeface="+mn-lt"/>
                <a:ea typeface="+mn-ea"/>
                <a:cs typeface="+mn-cs"/>
              </a:rPr>
              <a:t> have</a:t>
            </a:r>
            <a:r>
              <a:rPr lang="en-US" sz="1000" kern="1200" dirty="0" smtClean="0">
                <a:solidFill>
                  <a:schemeClr val="tx1"/>
                </a:solidFill>
                <a:effectLst/>
                <a:latin typeface="+mn-lt"/>
                <a:ea typeface="+mn-ea"/>
                <a:cs typeface="+mn-cs"/>
              </a:rPr>
              <a:t> sent to us through the years, (2) ensure that you sent the correct number of students for each school for each year, (3)  see the aggregate numbers for each class and school that will be included in your STHS reports</a:t>
            </a:r>
            <a:r>
              <a:rPr lang="en-US" sz="1000" kern="120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145452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25CC9-B06A-4ED7-9542-F69B7F512DA5}" type="slidenum">
              <a:rPr lang="en-US" smtClean="0"/>
              <a:t>21</a:t>
            </a:fld>
            <a:endParaRPr lang="en-US"/>
          </a:p>
        </p:txBody>
      </p:sp>
    </p:spTree>
    <p:extLst>
      <p:ext uri="{BB962C8B-B14F-4D97-AF65-F5344CB8AC3E}">
        <p14:creationId xmlns:p14="http://schemas.microsoft.com/office/powerpoint/2010/main" val="4228176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eaLnBrk="1" hangingPunct="1">
              <a:buFont typeface="Arial" pitchFamily="34" charset="0"/>
              <a:buNone/>
              <a:defRPr/>
            </a:pPr>
            <a:endParaRPr lang="en-US" sz="1000" dirty="0"/>
          </a:p>
        </p:txBody>
      </p:sp>
    </p:spTree>
    <p:extLst>
      <p:ext uri="{BB962C8B-B14F-4D97-AF65-F5344CB8AC3E}">
        <p14:creationId xmlns:p14="http://schemas.microsoft.com/office/powerpoint/2010/main" val="2587849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eaLnBrk="1" hangingPunct="1">
              <a:buFont typeface="Arial" pitchFamily="34" charset="0"/>
              <a:buNone/>
              <a:defRPr/>
            </a:pPr>
            <a:endParaRPr lang="en-US" sz="1000" dirty="0"/>
          </a:p>
        </p:txBody>
      </p:sp>
    </p:spTree>
    <p:extLst>
      <p:ext uri="{BB962C8B-B14F-4D97-AF65-F5344CB8AC3E}">
        <p14:creationId xmlns:p14="http://schemas.microsoft.com/office/powerpoint/2010/main" val="293858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rPr>
              <a:t>End users have access to view account information once logged in at the landing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rPr>
              <a:t>Users assigned with the User Administrator role have access to add colleagues to the account, remove user access, reset passwords for other users, and update user roles.</a:t>
            </a:r>
          </a:p>
        </p:txBody>
      </p:sp>
    </p:spTree>
    <p:extLst>
      <p:ext uri="{BB962C8B-B14F-4D97-AF65-F5344CB8AC3E}">
        <p14:creationId xmlns:p14="http://schemas.microsoft.com/office/powerpoint/2010/main" val="114458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New and existing users will log in at this screen after selecting the ‘User Login’ portal at www.studentclearinghouse.org.</a:t>
            </a:r>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55952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Existing users will be taken to the STHS landing page once logged 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New users will be prompted to change the temporary password that was provided via email and select and answer challenge questions that can be used for Web UID recovery or the resetting password.  Once logged in with a newly created password, new users will be taken to the STHS landing page.</a:t>
            </a:r>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169191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For new users and existing users who reset their password, this is the screen you will be directed to upon your initial log in to change the password.  Password creation requirements are on the right.</a:t>
            </a:r>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63074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rPr>
              <a:t>For new users, this page provides options to select and answer challenge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rPr>
              <a:t>For security purposes, you will need to reset your password every 90 days. </a:t>
            </a:r>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5831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Existing users and new users that have changed their password and logged in, will be brought to your account’s landing page.  Account information including the Account Number and paid-through date are on this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There are three sections highlighted in orange:  Submissions, Reports, and the focus of this Webinar – Account for managing your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rPr>
              <a:t>Clicking ‘View Account Details’ directs to your personal information (job title, work address, email address, </a:t>
            </a:r>
            <a:r>
              <a:rPr kumimoji="0" lang="en-US" sz="1000" b="0" i="0" u="none" strike="noStrike" kern="1200" cap="none" spc="0" normalizeH="0" baseline="0" noProof="0" dirty="0" err="1" smtClean="0">
                <a:ln>
                  <a:noFill/>
                </a:ln>
                <a:solidFill>
                  <a:prstClr val="black"/>
                </a:solidFill>
                <a:effectLst/>
                <a:uLnTx/>
                <a:uFillTx/>
                <a:latin typeface="+mn-lt"/>
              </a:rPr>
              <a:t>etc</a:t>
            </a:r>
            <a:r>
              <a:rPr kumimoji="0" lang="en-US" sz="1000" b="0" i="0" u="none" strike="noStrike" kern="1200" cap="none" spc="0" normalizeH="0" baseline="0" noProof="0" dirty="0" smtClean="0">
                <a:ln>
                  <a:noFill/>
                </a:ln>
                <a:solidFill>
                  <a:prstClr val="black"/>
                </a:solidFill>
                <a:effectLst/>
                <a:uLnTx/>
                <a:uFillTx/>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This can be accessed from the User Login option at: http://www.studentclearinghouse.org/</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40725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eaLnBrk="1" hangingPunct="1">
              <a:buFont typeface="Arial" pitchFamily="34" charset="0"/>
              <a:buNone/>
              <a:defRPr/>
            </a:pPr>
            <a:endParaRPr lang="en-US" sz="1000" dirty="0"/>
          </a:p>
        </p:txBody>
      </p:sp>
    </p:spTree>
    <p:extLst>
      <p:ext uri="{BB962C8B-B14F-4D97-AF65-F5344CB8AC3E}">
        <p14:creationId xmlns:p14="http://schemas.microsoft.com/office/powerpoint/2010/main" val="129018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AAC8B-F156-ED49-82B3-FAE0B365F4EB}"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177484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AAC8B-F156-ED49-82B3-FAE0B365F4EB}"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1455549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AAC8B-F156-ED49-82B3-FAE0B365F4EB}"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10900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AAC8B-F156-ED49-82B3-FAE0B365F4EB}"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5440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AAC8B-F156-ED49-82B3-FAE0B365F4EB}"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17228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AAC8B-F156-ED49-82B3-FAE0B365F4EB}"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142655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DAAC8B-F156-ED49-82B3-FAE0B365F4EB}" type="datetimeFigureOut">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40250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DAAC8B-F156-ED49-82B3-FAE0B365F4EB}" type="datetimeFigureOut">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360980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AAC8B-F156-ED49-82B3-FAE0B365F4EB}" type="datetimeFigureOut">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205860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AAC8B-F156-ED49-82B3-FAE0B365F4EB}"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413244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AAC8B-F156-ED49-82B3-FAE0B365F4EB}"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254970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AAC8B-F156-ED49-82B3-FAE0B365F4EB}" type="datetimeFigureOut">
              <a:rPr lang="en-US" smtClean="0"/>
              <a:t>11/10/2015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C8BC0-3534-FF45-A4E3-0FEF95EDA8B1}" type="slidenum">
              <a:rPr lang="en-US" smtClean="0"/>
              <a:t>‹#›</a:t>
            </a:fld>
            <a:endParaRPr lang="en-US"/>
          </a:p>
        </p:txBody>
      </p:sp>
    </p:spTree>
    <p:extLst>
      <p:ext uri="{BB962C8B-B14F-4D97-AF65-F5344CB8AC3E}">
        <p14:creationId xmlns:p14="http://schemas.microsoft.com/office/powerpoint/2010/main" val="2959712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5121"/>
        </a:solidFill>
        <a:effectLst/>
      </p:bgPr>
    </p:bg>
    <p:spTree>
      <p:nvGrpSpPr>
        <p:cNvPr id="1" name=""/>
        <p:cNvGrpSpPr/>
        <p:nvPr/>
      </p:nvGrpSpPr>
      <p:grpSpPr>
        <a:xfrm>
          <a:off x="0" y="0"/>
          <a:ext cx="0" cy="0"/>
          <a:chOff x="0" y="0"/>
          <a:chExt cx="0" cy="0"/>
        </a:xfrm>
      </p:grpSpPr>
      <p:sp>
        <p:nvSpPr>
          <p:cNvPr id="5" name="Rectangle 4"/>
          <p:cNvSpPr/>
          <p:nvPr/>
        </p:nvSpPr>
        <p:spPr>
          <a:xfrm>
            <a:off x="0" y="0"/>
            <a:ext cx="3723693" cy="6858000"/>
          </a:xfrm>
          <a:prstGeom prst="rect">
            <a:avLst/>
          </a:prstGeom>
          <a:gradFill flip="none" rotWithShape="1">
            <a:gsLst>
              <a:gs pos="0">
                <a:srgbClr val="F2EFCE"/>
              </a:gs>
              <a:gs pos="100000">
                <a:srgbClr val="DED9AB"/>
              </a:gs>
            </a:gsLst>
            <a:lin ang="0" scaled="1"/>
            <a:tileRect/>
          </a:gradFill>
          <a:ln>
            <a:noFill/>
          </a:ln>
          <a:effectLst>
            <a:outerShdw blurRad="565150" dist="88900" dir="2700000" algn="tl" rotWithShape="0">
              <a:prstClr val="black">
                <a:alpha val="7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con_Flower-150dpi.png"/>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rot="20397192">
            <a:off x="5427540" y="-346601"/>
            <a:ext cx="3921799" cy="3921799"/>
          </a:xfrm>
          <a:prstGeom prst="rect">
            <a:avLst/>
          </a:prstGeom>
        </p:spPr>
      </p:pic>
      <p:sp>
        <p:nvSpPr>
          <p:cNvPr id="3" name="TextBox 2"/>
          <p:cNvSpPr txBox="1"/>
          <p:nvPr/>
        </p:nvSpPr>
        <p:spPr>
          <a:xfrm>
            <a:off x="4133884" y="2385637"/>
            <a:ext cx="4423262" cy="2086725"/>
          </a:xfrm>
          <a:prstGeom prst="rect">
            <a:avLst/>
          </a:prstGeom>
          <a:noFill/>
          <a:effectLst>
            <a:outerShdw blurRad="50800" dist="38100" dir="2700000" algn="tl" rotWithShape="0">
              <a:prstClr val="black">
                <a:alpha val="40000"/>
              </a:prstClr>
            </a:outerShdw>
          </a:effectLst>
        </p:spPr>
        <p:txBody>
          <a:bodyPr wrap="none" rtlCol="0">
            <a:spAutoFit/>
          </a:bodyPr>
          <a:lstStyle/>
          <a:p>
            <a:pPr>
              <a:lnSpc>
                <a:spcPct val="90000"/>
              </a:lnSpc>
            </a:pPr>
            <a:r>
              <a:rPr lang="en-US" sz="3600" b="1" dirty="0" smtClean="0">
                <a:solidFill>
                  <a:srgbClr val="F2EFCE"/>
                </a:solidFill>
              </a:rPr>
              <a:t>StudentTracker </a:t>
            </a:r>
            <a:br>
              <a:rPr lang="en-US" sz="3600" b="1" dirty="0" smtClean="0">
                <a:solidFill>
                  <a:srgbClr val="F2EFCE"/>
                </a:solidFill>
              </a:rPr>
            </a:br>
            <a:r>
              <a:rPr lang="en-US" sz="3600" b="1" dirty="0" smtClean="0">
                <a:solidFill>
                  <a:srgbClr val="F2EFCE"/>
                </a:solidFill>
              </a:rPr>
              <a:t>for High Schools:</a:t>
            </a:r>
          </a:p>
          <a:p>
            <a:pPr>
              <a:lnSpc>
                <a:spcPct val="90000"/>
              </a:lnSpc>
            </a:pPr>
            <a:r>
              <a:rPr lang="en-US" sz="3600" b="1" dirty="0" smtClean="0">
                <a:solidFill>
                  <a:srgbClr val="F2EFCE"/>
                </a:solidFill>
              </a:rPr>
              <a:t>Account Management</a:t>
            </a:r>
            <a:r>
              <a:rPr lang="en-US" sz="3600" b="1" dirty="0">
                <a:solidFill>
                  <a:srgbClr val="F2EFCE"/>
                </a:solidFill>
              </a:rPr>
              <a:t/>
            </a:r>
            <a:br>
              <a:rPr lang="en-US" sz="3600" b="1" dirty="0">
                <a:solidFill>
                  <a:srgbClr val="F2EFCE"/>
                </a:solidFill>
              </a:rPr>
            </a:br>
            <a:endParaRPr lang="en-US" sz="3600" b="1" dirty="0">
              <a:solidFill>
                <a:srgbClr val="F2EFCE"/>
              </a:solidFill>
            </a:endParaRPr>
          </a:p>
        </p:txBody>
      </p:sp>
      <p:sp>
        <p:nvSpPr>
          <p:cNvPr id="12" name="TextBox 11"/>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Picture 8" descr="IconRS-STve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91" y="1964208"/>
            <a:ext cx="2903310" cy="2929584"/>
          </a:xfrm>
          <a:prstGeom prst="rect">
            <a:avLst/>
          </a:prstGeom>
        </p:spPr>
      </p:pic>
      <p:sp>
        <p:nvSpPr>
          <p:cNvPr id="8" name="Rectangle 7"/>
          <p:cNvSpPr/>
          <p:nvPr/>
        </p:nvSpPr>
        <p:spPr>
          <a:xfrm>
            <a:off x="4133884" y="4472362"/>
            <a:ext cx="4288781" cy="461665"/>
          </a:xfrm>
          <a:prstGeom prst="rect">
            <a:avLst/>
          </a:prstGeom>
        </p:spPr>
        <p:txBody>
          <a:bodyPr wrap="square">
            <a:spAutoFit/>
          </a:bodyPr>
          <a:lstStyle/>
          <a:p>
            <a:r>
              <a:rPr lang="en-US" sz="2400" b="1" dirty="0" smtClean="0">
                <a:solidFill>
                  <a:schemeClr val="bg1"/>
                </a:solidFill>
              </a:rPr>
              <a:t>Presenter</a:t>
            </a:r>
            <a:r>
              <a:rPr lang="en-US" sz="2400" b="1" smtClean="0">
                <a:solidFill>
                  <a:schemeClr val="bg1"/>
                </a:solidFill>
              </a:rPr>
              <a:t>: </a:t>
            </a:r>
            <a:r>
              <a:rPr lang="en-US" sz="2400" smtClean="0">
                <a:solidFill>
                  <a:schemeClr val="bg1"/>
                </a:solidFill>
              </a:rPr>
              <a:t>Shawn Jen</a:t>
            </a:r>
            <a:endParaRPr lang="en-US" dirty="0">
              <a:solidFill>
                <a:schemeClr val="bg1"/>
              </a:solidFill>
            </a:endParaRPr>
          </a:p>
        </p:txBody>
      </p:sp>
    </p:spTree>
    <p:extLst>
      <p:ext uri="{BB962C8B-B14F-4D97-AF65-F5344CB8AC3E}">
        <p14:creationId xmlns:p14="http://schemas.microsoft.com/office/powerpoint/2010/main" val="3075948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lvl="0">
              <a:lnSpc>
                <a:spcPct val="80000"/>
              </a:lnSpc>
              <a:spcBef>
                <a:spcPct val="0"/>
              </a:spcBef>
              <a:defRPr/>
            </a:pPr>
            <a:r>
              <a:rPr lang="en-US" sz="4000" b="1" dirty="0">
                <a:solidFill>
                  <a:srgbClr val="434343"/>
                </a:solidFill>
                <a:cs typeface="Calibri"/>
              </a:rPr>
              <a:t>STHS Web Tool (User Login)</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pic>
        <p:nvPicPr>
          <p:cNvPr id="11" name="Picture 10"/>
          <p:cNvPicPr>
            <a:picLocks noChangeAspect="1"/>
          </p:cNvPicPr>
          <p:nvPr/>
        </p:nvPicPr>
        <p:blipFill>
          <a:blip r:embed="rId4"/>
          <a:stretch>
            <a:fillRect/>
          </a:stretch>
        </p:blipFill>
        <p:spPr>
          <a:xfrm>
            <a:off x="541208" y="1699786"/>
            <a:ext cx="8061583" cy="4974336"/>
          </a:xfrm>
          <a:prstGeom prst="rect">
            <a:avLst/>
          </a:prstGeom>
        </p:spPr>
      </p:pic>
      <p:sp>
        <p:nvSpPr>
          <p:cNvPr id="5" name="Rectangle 4"/>
          <p:cNvSpPr/>
          <p:nvPr/>
        </p:nvSpPr>
        <p:spPr>
          <a:xfrm>
            <a:off x="4457701" y="4591061"/>
            <a:ext cx="833438" cy="209550"/>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579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lvl="0">
              <a:lnSpc>
                <a:spcPct val="80000"/>
              </a:lnSpc>
              <a:spcBef>
                <a:spcPct val="0"/>
              </a:spcBef>
              <a:defRPr/>
            </a:pPr>
            <a:r>
              <a:rPr lang="en-US" sz="4000" b="1" dirty="0" smtClean="0">
                <a:solidFill>
                  <a:srgbClr val="434343"/>
                </a:solidFill>
                <a:cs typeface="Calibri"/>
              </a:rPr>
              <a:t>Manage Users</a:t>
            </a:r>
            <a:endParaRPr lang="en-US" sz="4000" b="1" dirty="0">
              <a:solidFill>
                <a:srgbClr val="434343"/>
              </a:solidFill>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58" y="1753267"/>
            <a:ext cx="8550884" cy="499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6197" y="3858016"/>
            <a:ext cx="1002686" cy="2455102"/>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09600" y="5734050"/>
            <a:ext cx="719138" cy="190500"/>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121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lvl="0">
              <a:lnSpc>
                <a:spcPct val="80000"/>
              </a:lnSpc>
              <a:spcBef>
                <a:spcPct val="0"/>
              </a:spcBef>
              <a:defRPr/>
            </a:pPr>
            <a:r>
              <a:rPr lang="en-US" sz="4000" b="1" dirty="0" smtClean="0">
                <a:solidFill>
                  <a:srgbClr val="434343"/>
                </a:solidFill>
                <a:cs typeface="Calibri"/>
              </a:rPr>
              <a:t>Manage Users</a:t>
            </a:r>
            <a:endParaRPr lang="en-US" sz="4000" b="1" dirty="0">
              <a:solidFill>
                <a:srgbClr val="434343"/>
              </a:solidFill>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408" y="1696387"/>
            <a:ext cx="5773184"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941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lvl="0">
              <a:lnSpc>
                <a:spcPct val="80000"/>
              </a:lnSpc>
              <a:spcBef>
                <a:spcPct val="0"/>
              </a:spcBef>
              <a:defRPr/>
            </a:pPr>
            <a:r>
              <a:rPr lang="en-US" sz="4000" b="1" dirty="0" smtClean="0">
                <a:solidFill>
                  <a:srgbClr val="434343"/>
                </a:solidFill>
                <a:cs typeface="Calibri"/>
              </a:rPr>
              <a:t>Add a New User</a:t>
            </a:r>
            <a:endParaRPr lang="en-US" sz="4000" b="1" dirty="0">
              <a:solidFill>
                <a:srgbClr val="434343"/>
              </a:solidFill>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30" y="1420066"/>
            <a:ext cx="8661339" cy="532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29400" y="6353175"/>
            <a:ext cx="1185863" cy="276225"/>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64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lvl="0">
              <a:lnSpc>
                <a:spcPct val="80000"/>
              </a:lnSpc>
              <a:spcBef>
                <a:spcPct val="0"/>
              </a:spcBef>
              <a:defRPr/>
            </a:pPr>
            <a:r>
              <a:rPr lang="en-US" sz="4000" b="1" dirty="0" smtClean="0">
                <a:solidFill>
                  <a:srgbClr val="434343"/>
                </a:solidFill>
                <a:cs typeface="Calibri"/>
              </a:rPr>
              <a:t>Add a New User</a:t>
            </a:r>
            <a:endParaRPr lang="en-US" sz="4000" b="1" dirty="0">
              <a:solidFill>
                <a:srgbClr val="434343"/>
              </a:solidFill>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 y="1873589"/>
            <a:ext cx="8849678" cy="441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ket 3"/>
          <p:cNvSpPr/>
          <p:nvPr/>
        </p:nvSpPr>
        <p:spPr>
          <a:xfrm>
            <a:off x="2901993" y="3714751"/>
            <a:ext cx="175365" cy="2033588"/>
          </a:xfrm>
          <a:prstGeom prst="rightBracket">
            <a:avLst/>
          </a:prstGeom>
          <a:ln w="19050">
            <a:solidFill>
              <a:srgbClr val="B2512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3224519" y="4469935"/>
            <a:ext cx="3890680" cy="523220"/>
          </a:xfrm>
          <a:prstGeom prst="rect">
            <a:avLst/>
          </a:prstGeom>
          <a:noFill/>
        </p:spPr>
        <p:txBody>
          <a:bodyPr wrap="none" rtlCol="0">
            <a:spAutoFit/>
          </a:bodyPr>
          <a:lstStyle/>
          <a:p>
            <a:r>
              <a:rPr lang="en-US" sz="2800" dirty="0" smtClean="0"/>
              <a:t>Populate this information</a:t>
            </a:r>
            <a:endParaRPr lang="en-US" sz="2800" dirty="0"/>
          </a:p>
        </p:txBody>
      </p:sp>
      <p:cxnSp>
        <p:nvCxnSpPr>
          <p:cNvPr id="10" name="Straight Arrow Connector 9"/>
          <p:cNvCxnSpPr/>
          <p:nvPr/>
        </p:nvCxnSpPr>
        <p:spPr>
          <a:xfrm flipH="1" flipV="1">
            <a:off x="789441" y="6090213"/>
            <a:ext cx="270004" cy="275573"/>
          </a:xfrm>
          <a:prstGeom prst="straightConnector1">
            <a:avLst/>
          </a:prstGeom>
          <a:ln w="73025">
            <a:solidFill>
              <a:srgbClr val="B2512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160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lvl="0">
              <a:lnSpc>
                <a:spcPct val="80000"/>
              </a:lnSpc>
              <a:spcBef>
                <a:spcPct val="0"/>
              </a:spcBef>
              <a:defRPr/>
            </a:pPr>
            <a:r>
              <a:rPr lang="en-US" sz="4000" b="1" dirty="0" smtClean="0">
                <a:solidFill>
                  <a:srgbClr val="434343"/>
                </a:solidFill>
                <a:cs typeface="Calibri"/>
              </a:rPr>
              <a:t>Add a New User – Assign Roles</a:t>
            </a:r>
            <a:endParaRPr lang="en-US" sz="4000" b="1" dirty="0">
              <a:solidFill>
                <a:srgbClr val="434343"/>
              </a:solidFill>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11" name="Picture 3"/>
          <p:cNvPicPr>
            <a:picLocks noChangeAspect="1" noChangeArrowheads="1"/>
          </p:cNvPicPr>
          <p:nvPr/>
        </p:nvPicPr>
        <p:blipFill>
          <a:blip r:embed="rId4" cstate="print"/>
          <a:srcRect/>
          <a:stretch>
            <a:fillRect/>
          </a:stretch>
        </p:blipFill>
        <p:spPr bwMode="auto">
          <a:xfrm>
            <a:off x="534386" y="1914180"/>
            <a:ext cx="8075228" cy="4652220"/>
          </a:xfrm>
          <a:prstGeom prst="rect">
            <a:avLst/>
          </a:prstGeom>
          <a:noFill/>
          <a:ln w="9525">
            <a:noFill/>
            <a:miter lim="800000"/>
            <a:headEnd/>
            <a:tailEnd/>
          </a:ln>
        </p:spPr>
      </p:pic>
      <p:sp>
        <p:nvSpPr>
          <p:cNvPr id="3" name="Rectangle 2"/>
          <p:cNvSpPr/>
          <p:nvPr/>
        </p:nvSpPr>
        <p:spPr>
          <a:xfrm>
            <a:off x="3043238" y="4986338"/>
            <a:ext cx="1138237" cy="538162"/>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043238" y="4717257"/>
            <a:ext cx="1138237" cy="135731"/>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005263" y="1914180"/>
            <a:ext cx="2024062" cy="371820"/>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262429" y="3908896"/>
            <a:ext cx="3707503" cy="269304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US" b="1" dirty="0" smtClean="0"/>
              <a:t>User Roles Requiring a Web ID</a:t>
            </a:r>
          </a:p>
          <a:p>
            <a:pPr marL="285750" indent="-285750">
              <a:spcAft>
                <a:spcPts val="600"/>
              </a:spcAft>
              <a:buFont typeface="Arial" panose="020B0604020202020204" pitchFamily="34" charset="0"/>
              <a:buChar char="•"/>
            </a:pPr>
            <a:r>
              <a:rPr lang="en-US" sz="1400" b="1" dirty="0" smtClean="0"/>
              <a:t>User Administrator</a:t>
            </a:r>
            <a:r>
              <a:rPr lang="en-US" sz="1400" dirty="0" smtClean="0"/>
              <a:t> – Manages user account setup and access privileges</a:t>
            </a:r>
          </a:p>
          <a:p>
            <a:pPr marL="285750" indent="-285750">
              <a:spcAft>
                <a:spcPts val="600"/>
              </a:spcAft>
              <a:buFont typeface="Arial" panose="020B0604020202020204" pitchFamily="34" charset="0"/>
              <a:buChar char="•"/>
            </a:pPr>
            <a:r>
              <a:rPr lang="en-US" sz="1400" b="1" dirty="0" smtClean="0"/>
              <a:t>FTP</a:t>
            </a:r>
            <a:r>
              <a:rPr lang="en-US" sz="1400" dirty="0" smtClean="0"/>
              <a:t> – Requires access to the FTP account to upload files and/or download reports</a:t>
            </a:r>
          </a:p>
          <a:p>
            <a:pPr marL="285750" indent="-285750">
              <a:spcAft>
                <a:spcPts val="600"/>
              </a:spcAft>
              <a:buFont typeface="Arial" panose="020B0604020202020204" pitchFamily="34" charset="0"/>
              <a:buChar char="•"/>
            </a:pPr>
            <a:r>
              <a:rPr lang="en-US" sz="1400" b="1" dirty="0" smtClean="0"/>
              <a:t>Reports</a:t>
            </a:r>
            <a:r>
              <a:rPr lang="en-US" sz="1400" dirty="0" smtClean="0"/>
              <a:t> – Requests reports via the Reports Library</a:t>
            </a:r>
          </a:p>
          <a:p>
            <a:pPr marL="285750" indent="-285750">
              <a:spcAft>
                <a:spcPts val="600"/>
              </a:spcAft>
              <a:buFont typeface="Arial" panose="020B0604020202020204" pitchFamily="34" charset="0"/>
              <a:buChar char="•"/>
            </a:pPr>
            <a:r>
              <a:rPr lang="en-US" sz="1400" b="1" dirty="0" smtClean="0"/>
              <a:t>Service Administrator </a:t>
            </a:r>
            <a:r>
              <a:rPr lang="en-US" sz="1400" dirty="0" smtClean="0"/>
              <a:t>– </a:t>
            </a:r>
            <a:r>
              <a:rPr lang="en-US" sz="1400" u="sng" dirty="0"/>
              <a:t>A</a:t>
            </a:r>
            <a:r>
              <a:rPr lang="en-US" sz="1400" u="sng" dirty="0" smtClean="0"/>
              <a:t>lways</a:t>
            </a:r>
            <a:r>
              <a:rPr lang="en-US" sz="1400" dirty="0" smtClean="0"/>
              <a:t> pair with User Administrator</a:t>
            </a:r>
          </a:p>
          <a:p>
            <a:pPr marL="285750" indent="-285750">
              <a:spcAft>
                <a:spcPts val="600"/>
              </a:spcAft>
              <a:buFont typeface="Arial" panose="020B0604020202020204" pitchFamily="34" charset="0"/>
              <a:buChar char="•"/>
            </a:pPr>
            <a:r>
              <a:rPr lang="en-US" sz="1400" b="1" dirty="0" smtClean="0"/>
              <a:t>Technical</a:t>
            </a:r>
            <a:r>
              <a:rPr lang="en-US" sz="1400" dirty="0" smtClean="0"/>
              <a:t> – Creates, tests, and uploads files</a:t>
            </a:r>
            <a:endParaRPr lang="en-US" sz="1400" dirty="0"/>
          </a:p>
        </p:txBody>
      </p:sp>
    </p:spTree>
    <p:extLst>
      <p:ext uri="{BB962C8B-B14F-4D97-AF65-F5344CB8AC3E}">
        <p14:creationId xmlns:p14="http://schemas.microsoft.com/office/powerpoint/2010/main" val="1920237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lvl="0">
              <a:lnSpc>
                <a:spcPct val="80000"/>
              </a:lnSpc>
              <a:spcBef>
                <a:spcPct val="0"/>
              </a:spcBef>
              <a:defRPr/>
            </a:pPr>
            <a:r>
              <a:rPr lang="en-US" sz="4000" b="1" dirty="0" smtClean="0">
                <a:solidFill>
                  <a:srgbClr val="434343"/>
                </a:solidFill>
                <a:cs typeface="Calibri"/>
              </a:rPr>
              <a:t>Add a New User – Assign Roles</a:t>
            </a:r>
            <a:endParaRPr lang="en-US" sz="4000" b="1" dirty="0">
              <a:solidFill>
                <a:srgbClr val="434343"/>
              </a:solidFill>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11" name="Picture 3"/>
          <p:cNvPicPr>
            <a:picLocks noChangeAspect="1" noChangeArrowheads="1"/>
          </p:cNvPicPr>
          <p:nvPr/>
        </p:nvPicPr>
        <p:blipFill>
          <a:blip r:embed="rId4" cstate="print"/>
          <a:srcRect/>
          <a:stretch>
            <a:fillRect/>
          </a:stretch>
        </p:blipFill>
        <p:spPr bwMode="auto">
          <a:xfrm>
            <a:off x="534386" y="1914180"/>
            <a:ext cx="8075228" cy="4652220"/>
          </a:xfrm>
          <a:prstGeom prst="rect">
            <a:avLst/>
          </a:prstGeom>
          <a:noFill/>
          <a:ln w="9525">
            <a:noFill/>
            <a:miter lim="800000"/>
            <a:headEnd/>
            <a:tailEnd/>
          </a:ln>
        </p:spPr>
      </p:pic>
      <p:sp>
        <p:nvSpPr>
          <p:cNvPr id="14" name="TextBox 13"/>
          <p:cNvSpPr txBox="1"/>
          <p:nvPr/>
        </p:nvSpPr>
        <p:spPr>
          <a:xfrm>
            <a:off x="5262429" y="3908896"/>
            <a:ext cx="3707503" cy="218521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US" b="1" dirty="0" smtClean="0"/>
              <a:t>User Roles Without Web Access</a:t>
            </a:r>
          </a:p>
          <a:p>
            <a:pPr marL="285750" indent="-285750">
              <a:spcAft>
                <a:spcPts val="600"/>
              </a:spcAft>
              <a:buFont typeface="Arial" panose="020B0604020202020204" pitchFamily="34" charset="0"/>
              <a:buChar char="•"/>
            </a:pPr>
            <a:r>
              <a:rPr lang="en-US" sz="1400" b="1" dirty="0" smtClean="0"/>
              <a:t>Billing </a:t>
            </a:r>
            <a:r>
              <a:rPr lang="en-US" sz="1400" dirty="0" smtClean="0"/>
              <a:t>– Receives STHS invoices (only 1 user)</a:t>
            </a:r>
          </a:p>
          <a:p>
            <a:pPr marL="285750" indent="-285750">
              <a:spcAft>
                <a:spcPts val="600"/>
              </a:spcAft>
              <a:buFont typeface="Arial" panose="020B0604020202020204" pitchFamily="34" charset="0"/>
              <a:buChar char="•"/>
            </a:pPr>
            <a:r>
              <a:rPr lang="en-US" sz="1400" b="1" dirty="0" smtClean="0"/>
              <a:t>ETX </a:t>
            </a:r>
            <a:r>
              <a:rPr lang="en-US" sz="1400" dirty="0" smtClean="0"/>
              <a:t>– Uses the High School Electronic Transcript Exchange service</a:t>
            </a:r>
          </a:p>
          <a:p>
            <a:pPr marL="285750" indent="-285750">
              <a:spcAft>
                <a:spcPts val="600"/>
              </a:spcAft>
              <a:buFont typeface="Arial" panose="020B0604020202020204" pitchFamily="34" charset="0"/>
              <a:buChar char="•"/>
            </a:pPr>
            <a:r>
              <a:rPr lang="en-US" sz="1400" b="1" dirty="0" smtClean="0"/>
              <a:t>Executive </a:t>
            </a:r>
            <a:r>
              <a:rPr lang="en-US" sz="1400" dirty="0" smtClean="0"/>
              <a:t>– Manages the contractual relationship with the Clearinghouse</a:t>
            </a:r>
          </a:p>
          <a:p>
            <a:pPr marL="285750" indent="-285750">
              <a:spcAft>
                <a:spcPts val="600"/>
              </a:spcAft>
              <a:buFont typeface="Arial" panose="020B0604020202020204" pitchFamily="34" charset="0"/>
              <a:buChar char="•"/>
            </a:pPr>
            <a:r>
              <a:rPr lang="en-US" sz="1400" b="1" dirty="0" smtClean="0"/>
              <a:t>Other </a:t>
            </a:r>
            <a:r>
              <a:rPr lang="en-US" sz="1400" dirty="0" smtClean="0"/>
              <a:t>– Responsible for tasks outside the scope of the aforementioned options </a:t>
            </a:r>
          </a:p>
        </p:txBody>
      </p:sp>
      <p:sp>
        <p:nvSpPr>
          <p:cNvPr id="15" name="Rectangle 14"/>
          <p:cNvSpPr/>
          <p:nvPr/>
        </p:nvSpPr>
        <p:spPr>
          <a:xfrm>
            <a:off x="3043238" y="5516813"/>
            <a:ext cx="1138237" cy="538162"/>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277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lvl="0">
              <a:lnSpc>
                <a:spcPct val="80000"/>
              </a:lnSpc>
              <a:spcBef>
                <a:spcPct val="0"/>
              </a:spcBef>
              <a:defRPr/>
            </a:pPr>
            <a:r>
              <a:rPr lang="en-US" sz="4000" b="1" dirty="0" smtClean="0">
                <a:solidFill>
                  <a:srgbClr val="434343"/>
                </a:solidFill>
                <a:cs typeface="Calibri"/>
              </a:rPr>
              <a:t>Add a New User – Web ID Active</a:t>
            </a:r>
            <a:endParaRPr lang="en-US" sz="4000" b="1" dirty="0">
              <a:solidFill>
                <a:srgbClr val="434343"/>
              </a:solidFill>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386606" y="1598400"/>
            <a:ext cx="8370788" cy="5220750"/>
          </a:xfrm>
          <a:prstGeom prst="rect">
            <a:avLst/>
          </a:prstGeom>
          <a:noFill/>
          <a:ln w="9525">
            <a:noFill/>
            <a:miter lim="800000"/>
            <a:headEnd/>
            <a:tailEnd/>
          </a:ln>
        </p:spPr>
      </p:pic>
      <p:sp>
        <p:nvSpPr>
          <p:cNvPr id="4" name="Rectangle 3"/>
          <p:cNvSpPr/>
          <p:nvPr/>
        </p:nvSpPr>
        <p:spPr>
          <a:xfrm>
            <a:off x="3833813" y="2233613"/>
            <a:ext cx="1209675" cy="171450"/>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038975" y="2152650"/>
            <a:ext cx="842963" cy="209550"/>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5576387" y="2999750"/>
            <a:ext cx="270004" cy="275573"/>
          </a:xfrm>
          <a:prstGeom prst="straightConnector1">
            <a:avLst/>
          </a:prstGeom>
          <a:ln w="73025">
            <a:solidFill>
              <a:srgbClr val="B251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2928437" y="4684500"/>
            <a:ext cx="270004" cy="275573"/>
          </a:xfrm>
          <a:prstGeom prst="straightConnector1">
            <a:avLst/>
          </a:prstGeom>
          <a:ln w="73025">
            <a:solidFill>
              <a:srgbClr val="B2512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101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lvl="0">
              <a:lnSpc>
                <a:spcPct val="80000"/>
              </a:lnSpc>
              <a:spcBef>
                <a:spcPct val="0"/>
              </a:spcBef>
              <a:defRPr/>
            </a:pPr>
            <a:r>
              <a:rPr lang="en-US" sz="4000" b="1" dirty="0" smtClean="0">
                <a:solidFill>
                  <a:srgbClr val="434343"/>
                </a:solidFill>
                <a:cs typeface="Calibri"/>
              </a:rPr>
              <a:t>Manage Users</a:t>
            </a:r>
            <a:endParaRPr lang="en-US" sz="4000" b="1" dirty="0">
              <a:solidFill>
                <a:srgbClr val="434343"/>
              </a:solidFill>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58" y="1753267"/>
            <a:ext cx="8550884" cy="499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flipV="1">
            <a:off x="1157741" y="2712013"/>
            <a:ext cx="270004" cy="275573"/>
          </a:xfrm>
          <a:prstGeom prst="straightConnector1">
            <a:avLst/>
          </a:prstGeom>
          <a:ln w="73025">
            <a:solidFill>
              <a:srgbClr val="B2512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646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STHS Web Tool (User</a:t>
            </a:r>
            <a:r>
              <a:rPr kumimoji="0" lang="en-US" sz="4000" b="1" i="0" u="none" strike="noStrike" kern="1200" cap="none" spc="0" normalizeH="0" noProof="0" dirty="0" smtClean="0">
                <a:ln>
                  <a:noFill/>
                </a:ln>
                <a:solidFill>
                  <a:srgbClr val="434343"/>
                </a:solidFill>
                <a:uLnTx/>
                <a:uFillTx/>
                <a:latin typeface="Calibri"/>
                <a:ea typeface="+mj-ea"/>
                <a:cs typeface="Calibri"/>
              </a:rPr>
              <a:t> Login)</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pic>
        <p:nvPicPr>
          <p:cNvPr id="11" name="Picture 10"/>
          <p:cNvPicPr>
            <a:picLocks noChangeAspect="1"/>
          </p:cNvPicPr>
          <p:nvPr/>
        </p:nvPicPr>
        <p:blipFill>
          <a:blip r:embed="rId4"/>
          <a:stretch>
            <a:fillRect/>
          </a:stretch>
        </p:blipFill>
        <p:spPr>
          <a:xfrm>
            <a:off x="541208" y="1699786"/>
            <a:ext cx="8061583" cy="4974336"/>
          </a:xfrm>
          <a:prstGeom prst="rect">
            <a:avLst/>
          </a:prstGeom>
        </p:spPr>
      </p:pic>
      <p:sp>
        <p:nvSpPr>
          <p:cNvPr id="5" name="Rectangle 4"/>
          <p:cNvSpPr/>
          <p:nvPr/>
        </p:nvSpPr>
        <p:spPr>
          <a:xfrm>
            <a:off x="4457700" y="4783137"/>
            <a:ext cx="1142999" cy="327025"/>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57700" y="5110161"/>
            <a:ext cx="1132682" cy="307777"/>
          </a:xfrm>
          <a:prstGeom prst="rect">
            <a:avLst/>
          </a:prstGeom>
          <a:noFill/>
          <a:ln>
            <a:noFill/>
          </a:ln>
        </p:spPr>
        <p:txBody>
          <a:bodyPr wrap="none" rtlCol="0">
            <a:spAutoFit/>
          </a:bodyPr>
          <a:lstStyle/>
          <a:p>
            <a:pPr algn="ctr"/>
            <a:r>
              <a:rPr lang="en-US" sz="1400" b="1" dirty="0" smtClean="0">
                <a:solidFill>
                  <a:srgbClr val="B25121"/>
                </a:solidFill>
              </a:rPr>
              <a:t>Reports Role</a:t>
            </a:r>
            <a:endParaRPr lang="en-US" sz="1400" b="1" dirty="0">
              <a:solidFill>
                <a:srgbClr val="B25121"/>
              </a:solidFill>
            </a:endParaRPr>
          </a:p>
        </p:txBody>
      </p:sp>
    </p:spTree>
    <p:extLst>
      <p:ext uri="{BB962C8B-B14F-4D97-AF65-F5344CB8AC3E}">
        <p14:creationId xmlns:p14="http://schemas.microsoft.com/office/powerpoint/2010/main" val="2172444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Agenda</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sp>
        <p:nvSpPr>
          <p:cNvPr id="4" name="TextBox 3"/>
          <p:cNvSpPr txBox="1"/>
          <p:nvPr/>
        </p:nvSpPr>
        <p:spPr>
          <a:xfrm>
            <a:off x="639335" y="2393280"/>
            <a:ext cx="7810252" cy="3452227"/>
          </a:xfrm>
          <a:prstGeom prst="rect">
            <a:avLst/>
          </a:prstGeom>
          <a:noFill/>
        </p:spPr>
        <p:txBody>
          <a:bodyPr wrap="square" rtlCol="0">
            <a:spAutoFit/>
          </a:bodyPr>
          <a:lstStyle/>
          <a:p>
            <a:pPr marL="285750" indent="-285750">
              <a:lnSpc>
                <a:spcPts val="3800"/>
              </a:lnSpc>
              <a:spcAft>
                <a:spcPts val="1800"/>
              </a:spcAft>
              <a:buFont typeface="Arial"/>
              <a:buChar char="•"/>
            </a:pPr>
            <a:r>
              <a:rPr lang="en-US" sz="3600" dirty="0" smtClean="0">
                <a:solidFill>
                  <a:srgbClr val="434343"/>
                </a:solidFill>
              </a:rPr>
              <a:t>Users vs. User Administrators</a:t>
            </a:r>
          </a:p>
          <a:p>
            <a:pPr marL="285750" indent="-285750">
              <a:lnSpc>
                <a:spcPts val="3800"/>
              </a:lnSpc>
              <a:spcAft>
                <a:spcPts val="1800"/>
              </a:spcAft>
              <a:buFont typeface="Arial"/>
              <a:buChar char="•"/>
            </a:pPr>
            <a:r>
              <a:rPr lang="en-US" sz="3600" dirty="0" smtClean="0">
                <a:solidFill>
                  <a:srgbClr val="434343"/>
                </a:solidFill>
              </a:rPr>
              <a:t>Adding a Web User</a:t>
            </a:r>
          </a:p>
          <a:p>
            <a:pPr marL="285750" indent="-285750">
              <a:lnSpc>
                <a:spcPts val="3800"/>
              </a:lnSpc>
              <a:spcAft>
                <a:spcPts val="1800"/>
              </a:spcAft>
              <a:buFont typeface="Arial"/>
              <a:buChar char="•"/>
            </a:pPr>
            <a:r>
              <a:rPr lang="en-US" sz="3600" dirty="0" smtClean="0">
                <a:solidFill>
                  <a:srgbClr val="434343"/>
                </a:solidFill>
              </a:rPr>
              <a:t>User Roles</a:t>
            </a:r>
          </a:p>
          <a:p>
            <a:pPr marL="285750" indent="-285750">
              <a:lnSpc>
                <a:spcPts val="3800"/>
              </a:lnSpc>
              <a:spcAft>
                <a:spcPts val="1800"/>
              </a:spcAft>
              <a:buFont typeface="Arial"/>
              <a:buChar char="•"/>
            </a:pPr>
            <a:r>
              <a:rPr lang="en-US" sz="3600" dirty="0" smtClean="0">
                <a:solidFill>
                  <a:srgbClr val="434343"/>
                </a:solidFill>
              </a:rPr>
              <a:t>View </a:t>
            </a:r>
            <a:r>
              <a:rPr lang="en-US" sz="3600" smtClean="0">
                <a:solidFill>
                  <a:srgbClr val="434343"/>
                </a:solidFill>
              </a:rPr>
              <a:t>Diploma Record History</a:t>
            </a:r>
            <a:endParaRPr lang="en-US" sz="3600" dirty="0" smtClean="0">
              <a:solidFill>
                <a:srgbClr val="434343"/>
              </a:solidFill>
            </a:endParaRPr>
          </a:p>
          <a:p>
            <a:pPr marL="285750" indent="-285750">
              <a:lnSpc>
                <a:spcPts val="3800"/>
              </a:lnSpc>
              <a:spcAft>
                <a:spcPts val="1800"/>
              </a:spcAft>
              <a:buFont typeface="Arial"/>
              <a:buChar char="•"/>
            </a:pPr>
            <a:r>
              <a:rPr lang="en-US" sz="3600" dirty="0" smtClean="0">
                <a:solidFill>
                  <a:srgbClr val="434343"/>
                </a:solidFill>
              </a:rPr>
              <a:t>NSC Mission Statement</a:t>
            </a:r>
            <a:endParaRPr lang="en-US" sz="3600" dirty="0">
              <a:solidFill>
                <a:srgbClr val="434343"/>
              </a:solidFill>
            </a:endParaRPr>
          </a:p>
        </p:txBody>
      </p:sp>
    </p:spTree>
    <p:extLst>
      <p:ext uri="{BB962C8B-B14F-4D97-AF65-F5344CB8AC3E}">
        <p14:creationId xmlns:p14="http://schemas.microsoft.com/office/powerpoint/2010/main" val="29727200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View Diploma Record History</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pic>
        <p:nvPicPr>
          <p:cNvPr id="3" name="Picture 2"/>
          <p:cNvPicPr>
            <a:picLocks noChangeAspect="1"/>
          </p:cNvPicPr>
          <p:nvPr/>
        </p:nvPicPr>
        <p:blipFill>
          <a:blip r:embed="rId4"/>
          <a:stretch>
            <a:fillRect/>
          </a:stretch>
        </p:blipFill>
        <p:spPr>
          <a:xfrm>
            <a:off x="259491" y="2283963"/>
            <a:ext cx="8625319" cy="3124721"/>
          </a:xfrm>
          <a:prstGeom prst="rect">
            <a:avLst/>
          </a:prstGeom>
        </p:spPr>
      </p:pic>
    </p:spTree>
    <p:extLst>
      <p:ext uri="{BB962C8B-B14F-4D97-AF65-F5344CB8AC3E}">
        <p14:creationId xmlns:p14="http://schemas.microsoft.com/office/powerpoint/2010/main" val="40100656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B2333"/>
        </a:solidFill>
        <a:effectLst/>
      </p:bgPr>
    </p:bg>
    <p:spTree>
      <p:nvGrpSpPr>
        <p:cNvPr id="1" name=""/>
        <p:cNvGrpSpPr/>
        <p:nvPr/>
      </p:nvGrpSpPr>
      <p:grpSpPr>
        <a:xfrm>
          <a:off x="0" y="0"/>
          <a:ext cx="0" cy="0"/>
          <a:chOff x="0" y="0"/>
          <a:chExt cx="0" cy="0"/>
        </a:xfrm>
      </p:grpSpPr>
      <p:pic>
        <p:nvPicPr>
          <p:cNvPr id="6" name="Picture 5" descr="Icon_Flower-150dpi.png"/>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rot="20397192">
            <a:off x="5427540" y="-346601"/>
            <a:ext cx="3921799" cy="3921799"/>
          </a:xfrm>
          <a:prstGeom prst="rect">
            <a:avLst/>
          </a:prstGeom>
        </p:spPr>
      </p:pic>
      <p:sp>
        <p:nvSpPr>
          <p:cNvPr id="7" name="TextBox 6"/>
          <p:cNvSpPr txBox="1"/>
          <p:nvPr/>
        </p:nvSpPr>
        <p:spPr>
          <a:xfrm>
            <a:off x="699812" y="2859841"/>
            <a:ext cx="7559702" cy="71301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4400" b="1" dirty="0" smtClean="0">
                <a:solidFill>
                  <a:srgbClr val="F2EFCE"/>
                </a:solidFill>
              </a:rPr>
              <a:t>Questions?</a:t>
            </a:r>
            <a:endParaRPr lang="en-US" sz="4400" b="1" dirty="0">
              <a:solidFill>
                <a:srgbClr val="F2EFCE"/>
              </a:solidFill>
            </a:endParaRPr>
          </a:p>
        </p:txBody>
      </p:sp>
      <p:sp>
        <p:nvSpPr>
          <p:cNvPr id="9" name="Title 5"/>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1">
                    <a:alpha val="0"/>
                  </a:schemeClr>
                </a:solidFill>
              </a:rPr>
              <a:t>Getting Started: Review Your Pending Queue</a:t>
            </a:r>
            <a:endParaRPr lang="en-US" dirty="0">
              <a:solidFill>
                <a:schemeClr val="tx1">
                  <a:alpha val="0"/>
                </a:schemeClr>
              </a:solidFill>
            </a:endParaRPr>
          </a:p>
        </p:txBody>
      </p:sp>
      <p:cxnSp>
        <p:nvCxnSpPr>
          <p:cNvPr id="10" name="Straight Connector 9"/>
          <p:cNvCxnSpPr/>
          <p:nvPr/>
        </p:nvCxnSpPr>
        <p:spPr>
          <a:xfrm>
            <a:off x="699812" y="3784320"/>
            <a:ext cx="7559702" cy="0"/>
          </a:xfrm>
          <a:prstGeom prst="line">
            <a:avLst/>
          </a:prstGeom>
          <a:ln>
            <a:solidFill>
              <a:srgbClr val="C1C1C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757" y="6566400"/>
            <a:ext cx="2651537" cy="215444"/>
          </a:xfrm>
          <a:prstGeom prst="rect">
            <a:avLst/>
          </a:prstGeom>
          <a:noFill/>
        </p:spPr>
        <p:txBody>
          <a:bodyPr wrap="none" rtlCol="0">
            <a:spAutoFit/>
          </a:bodyPr>
          <a:lstStyle/>
          <a:p>
            <a:r>
              <a:rPr lang="en-US" sz="800" dirty="0" smtClean="0">
                <a:solidFill>
                  <a:srgbClr val="7E7E7E"/>
                </a:solidFill>
              </a:rPr>
              <a:t>©2015 National Student Clearinghouse. All rights reserved.</a:t>
            </a:r>
            <a:endParaRPr lang="en-US" sz="800" dirty="0">
              <a:solidFill>
                <a:srgbClr val="7E7E7E"/>
              </a:solidFill>
            </a:endParaRPr>
          </a:p>
        </p:txBody>
      </p:sp>
    </p:spTree>
    <p:extLst>
      <p:ext uri="{BB962C8B-B14F-4D97-AF65-F5344CB8AC3E}">
        <p14:creationId xmlns:p14="http://schemas.microsoft.com/office/powerpoint/2010/main" val="188766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Contac</a:t>
            </a:r>
            <a:r>
              <a:rPr lang="en-US" sz="4000" b="1" dirty="0" smtClean="0">
                <a:solidFill>
                  <a:srgbClr val="434343"/>
                </a:solidFill>
                <a:latin typeface="Calibri"/>
                <a:ea typeface="+mj-ea"/>
                <a:cs typeface="Calibri"/>
              </a:rPr>
              <a:t>t Information</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41085605"/>
              </p:ext>
            </p:extLst>
          </p:nvPr>
        </p:nvGraphicFramePr>
        <p:xfrm>
          <a:off x="358327" y="2209483"/>
          <a:ext cx="8526483" cy="1889760"/>
        </p:xfrm>
        <a:graphic>
          <a:graphicData uri="http://schemas.openxmlformats.org/drawingml/2006/table">
            <a:tbl>
              <a:tblPr firstRow="1" bandRow="1"/>
              <a:tblGrid>
                <a:gridCol w="1982225"/>
                <a:gridCol w="6544258"/>
              </a:tblGrid>
              <a:tr h="370840">
                <a:tc>
                  <a:txBody>
                    <a:bodyPr/>
                    <a:lstStyle>
                      <a:lvl1pPr marL="0" algn="l" defTabSz="457200" rtl="0" eaLnBrk="1" latinLnBrk="0" hangingPunct="1">
                        <a:defRPr sz="1800" b="1" kern="1200">
                          <a:solidFill>
                            <a:schemeClr val="lt1"/>
                          </a:solidFill>
                          <a:latin typeface="Lubalin Graph"/>
                        </a:defRPr>
                      </a:lvl1pPr>
                      <a:lvl2pPr marL="457200" algn="l" defTabSz="457200" rtl="0" eaLnBrk="1" latinLnBrk="0" hangingPunct="1">
                        <a:defRPr sz="1800" b="1" kern="1200">
                          <a:solidFill>
                            <a:schemeClr val="lt1"/>
                          </a:solidFill>
                          <a:latin typeface="Lubalin Graph"/>
                        </a:defRPr>
                      </a:lvl2pPr>
                      <a:lvl3pPr marL="914400" algn="l" defTabSz="457200" rtl="0" eaLnBrk="1" latinLnBrk="0" hangingPunct="1">
                        <a:defRPr sz="1800" b="1" kern="1200">
                          <a:solidFill>
                            <a:schemeClr val="lt1"/>
                          </a:solidFill>
                          <a:latin typeface="Lubalin Graph"/>
                        </a:defRPr>
                      </a:lvl3pPr>
                      <a:lvl4pPr marL="1371600" algn="l" defTabSz="457200" rtl="0" eaLnBrk="1" latinLnBrk="0" hangingPunct="1">
                        <a:defRPr sz="1800" b="1" kern="1200">
                          <a:solidFill>
                            <a:schemeClr val="lt1"/>
                          </a:solidFill>
                          <a:latin typeface="Lubalin Graph"/>
                        </a:defRPr>
                      </a:lvl4pPr>
                      <a:lvl5pPr marL="1828800" algn="l" defTabSz="457200" rtl="0" eaLnBrk="1" latinLnBrk="0" hangingPunct="1">
                        <a:defRPr sz="1800" b="1" kern="1200">
                          <a:solidFill>
                            <a:schemeClr val="lt1"/>
                          </a:solidFill>
                          <a:latin typeface="Lubalin Graph"/>
                        </a:defRPr>
                      </a:lvl5pPr>
                      <a:lvl6pPr marL="2286000" algn="l" defTabSz="457200" rtl="0" eaLnBrk="1" latinLnBrk="0" hangingPunct="1">
                        <a:defRPr sz="1800" b="1" kern="1200">
                          <a:solidFill>
                            <a:schemeClr val="lt1"/>
                          </a:solidFill>
                          <a:latin typeface="Lubalin Graph"/>
                        </a:defRPr>
                      </a:lvl6pPr>
                      <a:lvl7pPr marL="2743200" algn="l" defTabSz="457200" rtl="0" eaLnBrk="1" latinLnBrk="0" hangingPunct="1">
                        <a:defRPr sz="1800" b="1" kern="1200">
                          <a:solidFill>
                            <a:schemeClr val="lt1"/>
                          </a:solidFill>
                          <a:latin typeface="Lubalin Graph"/>
                        </a:defRPr>
                      </a:lvl7pPr>
                      <a:lvl8pPr marL="3200400" algn="l" defTabSz="457200" rtl="0" eaLnBrk="1" latinLnBrk="0" hangingPunct="1">
                        <a:defRPr sz="1800" b="1" kern="1200">
                          <a:solidFill>
                            <a:schemeClr val="lt1"/>
                          </a:solidFill>
                          <a:latin typeface="Lubalin Graph"/>
                        </a:defRPr>
                      </a:lvl8pPr>
                      <a:lvl9pPr marL="3657600" algn="l" defTabSz="457200" rtl="0" eaLnBrk="1" latinLnBrk="0" hangingPunct="1">
                        <a:defRPr sz="1800" b="1" kern="1200">
                          <a:solidFill>
                            <a:schemeClr val="lt1"/>
                          </a:solidFill>
                          <a:latin typeface="Lubalin Graph"/>
                        </a:defRPr>
                      </a:lvl9pPr>
                    </a:lstStyle>
                    <a:p>
                      <a:pPr algn="ctr"/>
                      <a:r>
                        <a:rPr lang="en-US" sz="2500" u="none" dirty="0" smtClean="0">
                          <a:solidFill>
                            <a:schemeClr val="tx1"/>
                          </a:solidFill>
                          <a:latin typeface="Microsoft Sans Serif" panose="020B0604020202020204" pitchFamily="34" charset="0"/>
                          <a:cs typeface="Microsoft Sans Serif" panose="020B0604020202020204" pitchFamily="34" charset="0"/>
                        </a:rPr>
                        <a:t>Email</a:t>
                      </a:r>
                      <a:endParaRPr lang="en-US" sz="2500" u="none"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Lubalin Graph"/>
                        </a:defRPr>
                      </a:lvl1pPr>
                      <a:lvl2pPr marL="457200" algn="l" defTabSz="457200" rtl="0" eaLnBrk="1" latinLnBrk="0" hangingPunct="1">
                        <a:defRPr sz="1800" b="1" kern="1200">
                          <a:solidFill>
                            <a:schemeClr val="lt1"/>
                          </a:solidFill>
                          <a:latin typeface="Lubalin Graph"/>
                        </a:defRPr>
                      </a:lvl2pPr>
                      <a:lvl3pPr marL="914400" algn="l" defTabSz="457200" rtl="0" eaLnBrk="1" latinLnBrk="0" hangingPunct="1">
                        <a:defRPr sz="1800" b="1" kern="1200">
                          <a:solidFill>
                            <a:schemeClr val="lt1"/>
                          </a:solidFill>
                          <a:latin typeface="Lubalin Graph"/>
                        </a:defRPr>
                      </a:lvl3pPr>
                      <a:lvl4pPr marL="1371600" algn="l" defTabSz="457200" rtl="0" eaLnBrk="1" latinLnBrk="0" hangingPunct="1">
                        <a:defRPr sz="1800" b="1" kern="1200">
                          <a:solidFill>
                            <a:schemeClr val="lt1"/>
                          </a:solidFill>
                          <a:latin typeface="Lubalin Graph"/>
                        </a:defRPr>
                      </a:lvl4pPr>
                      <a:lvl5pPr marL="1828800" algn="l" defTabSz="457200" rtl="0" eaLnBrk="1" latinLnBrk="0" hangingPunct="1">
                        <a:defRPr sz="1800" b="1" kern="1200">
                          <a:solidFill>
                            <a:schemeClr val="lt1"/>
                          </a:solidFill>
                          <a:latin typeface="Lubalin Graph"/>
                        </a:defRPr>
                      </a:lvl5pPr>
                      <a:lvl6pPr marL="2286000" algn="l" defTabSz="457200" rtl="0" eaLnBrk="1" latinLnBrk="0" hangingPunct="1">
                        <a:defRPr sz="1800" b="1" kern="1200">
                          <a:solidFill>
                            <a:schemeClr val="lt1"/>
                          </a:solidFill>
                          <a:latin typeface="Lubalin Graph"/>
                        </a:defRPr>
                      </a:lvl6pPr>
                      <a:lvl7pPr marL="2743200" algn="l" defTabSz="457200" rtl="0" eaLnBrk="1" latinLnBrk="0" hangingPunct="1">
                        <a:defRPr sz="1800" b="1" kern="1200">
                          <a:solidFill>
                            <a:schemeClr val="lt1"/>
                          </a:solidFill>
                          <a:latin typeface="Lubalin Graph"/>
                        </a:defRPr>
                      </a:lvl7pPr>
                      <a:lvl8pPr marL="3200400" algn="l" defTabSz="457200" rtl="0" eaLnBrk="1" latinLnBrk="0" hangingPunct="1">
                        <a:defRPr sz="1800" b="1" kern="1200">
                          <a:solidFill>
                            <a:schemeClr val="lt1"/>
                          </a:solidFill>
                          <a:latin typeface="Lubalin Graph"/>
                        </a:defRPr>
                      </a:lvl8pPr>
                      <a:lvl9pPr marL="3657600" algn="l" defTabSz="457200" rtl="0" eaLnBrk="1" latinLnBrk="0" hangingPunct="1">
                        <a:defRPr sz="1800" b="1" kern="1200">
                          <a:solidFill>
                            <a:schemeClr val="lt1"/>
                          </a:solidFill>
                          <a:latin typeface="Lubalin Graph"/>
                        </a:defRPr>
                      </a:lvl9pPr>
                    </a:lstStyle>
                    <a:p>
                      <a:r>
                        <a:rPr lang="en-US" sz="2500" b="0" dirty="0" smtClean="0">
                          <a:solidFill>
                            <a:schemeClr val="tx1"/>
                          </a:solidFill>
                          <a:latin typeface="Microsoft Sans Serif" panose="020B0604020202020204" pitchFamily="34" charset="0"/>
                          <a:cs typeface="Microsoft Sans Serif" panose="020B0604020202020204" pitchFamily="34" charset="0"/>
                        </a:rPr>
                        <a:t>StudentTracker@studentclearinghouse.org</a:t>
                      </a:r>
                      <a:endParaRPr lang="en-US" sz="2500" b="0"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u="none" dirty="0" smtClean="0">
                          <a:solidFill>
                            <a:schemeClr val="tx1"/>
                          </a:solidFill>
                          <a:latin typeface="Microsoft Sans Serif" panose="020B0604020202020204" pitchFamily="34" charset="0"/>
                          <a:cs typeface="Microsoft Sans Serif" panose="020B0604020202020204" pitchFamily="34" charset="0"/>
                        </a:rPr>
                        <a:t>Phone</a:t>
                      </a:r>
                      <a:endParaRPr lang="en-US" sz="2500" b="1" u="none"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solidFill>
                            <a:schemeClr val="tx1"/>
                          </a:solidFill>
                          <a:latin typeface="Microsoft Sans Serif" panose="020B0604020202020204" pitchFamily="34" charset="0"/>
                          <a:cs typeface="Microsoft Sans Serif" panose="020B0604020202020204" pitchFamily="34" charset="0"/>
                        </a:rPr>
                        <a:t>703-742-4211</a:t>
                      </a:r>
                      <a:endParaRPr lang="en-US" sz="2500"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u="none" dirty="0" smtClean="0">
                          <a:solidFill>
                            <a:schemeClr val="tx1"/>
                          </a:solidFill>
                          <a:latin typeface="Microsoft Sans Serif" panose="020B0604020202020204" pitchFamily="34" charset="0"/>
                          <a:cs typeface="Microsoft Sans Serif" panose="020B0604020202020204" pitchFamily="34" charset="0"/>
                        </a:rPr>
                        <a:t>Website</a:t>
                      </a:r>
                      <a:endParaRPr lang="en-US" sz="2500" b="1" u="none"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solidFill>
                            <a:schemeClr val="tx1"/>
                          </a:solidFill>
                          <a:latin typeface="Microsoft Sans Serif" panose="020B0604020202020204" pitchFamily="34" charset="0"/>
                          <a:cs typeface="Microsoft Sans Serif" panose="020B0604020202020204" pitchFamily="34" charset="0"/>
                        </a:rPr>
                        <a:t>www.studentclearinghouse.org/highschools</a:t>
                      </a:r>
                      <a:endParaRPr lang="en-US" sz="2500"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u="none" dirty="0" smtClean="0">
                          <a:solidFill>
                            <a:schemeClr val="tx1"/>
                          </a:solidFill>
                          <a:latin typeface="Microsoft Sans Serif" panose="020B0604020202020204" pitchFamily="34" charset="0"/>
                          <a:cs typeface="Microsoft Sans Serif" panose="020B0604020202020204" pitchFamily="34" charset="0"/>
                        </a:rPr>
                        <a:t>Webinars</a:t>
                      </a:r>
                      <a:endParaRPr lang="en-US" sz="2500" b="1" u="none"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solidFill>
                            <a:schemeClr val="tx1"/>
                          </a:solidFill>
                          <a:latin typeface="Microsoft Sans Serif" panose="020B0604020202020204" pitchFamily="34" charset="0"/>
                          <a:cs typeface="Microsoft Sans Serif" panose="020B0604020202020204" pitchFamily="34" charset="0"/>
                        </a:rPr>
                        <a:t>www.studentclearinghouse.info/webinars</a:t>
                      </a:r>
                      <a:endParaRPr lang="en-US" sz="2500"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355427" y="4447599"/>
            <a:ext cx="8601740" cy="646331"/>
          </a:xfrm>
          <a:prstGeom prst="rect">
            <a:avLst/>
          </a:prstGeom>
          <a:noFill/>
        </p:spPr>
        <p:txBody>
          <a:bodyPr wrap="square" rtlCol="0">
            <a:spAutoFit/>
          </a:bodyPr>
          <a:lstStyle/>
          <a:p>
            <a:pPr defTabSz="914400"/>
            <a:r>
              <a:rPr lang="en-US" dirty="0">
                <a:solidFill>
                  <a:prstClr val="black"/>
                </a:solidFill>
                <a:latin typeface="Lubalin Graph"/>
              </a:rPr>
              <a:t>If you are interested in </a:t>
            </a:r>
            <a:r>
              <a:rPr lang="en-US" dirty="0" smtClean="0">
                <a:solidFill>
                  <a:prstClr val="black"/>
                </a:solidFill>
                <a:latin typeface="Lubalin Graph"/>
              </a:rPr>
              <a:t>the </a:t>
            </a:r>
            <a:r>
              <a:rPr lang="en-US" dirty="0">
                <a:solidFill>
                  <a:prstClr val="black"/>
                </a:solidFill>
                <a:latin typeface="Lubalin Graph"/>
              </a:rPr>
              <a:t>National Student Clearinghouse M</a:t>
            </a:r>
            <a:r>
              <a:rPr lang="en-US" dirty="0" smtClean="0">
                <a:solidFill>
                  <a:prstClr val="black"/>
                </a:solidFill>
                <a:latin typeface="Lubalin Graph"/>
              </a:rPr>
              <a:t>ission </a:t>
            </a:r>
            <a:r>
              <a:rPr lang="en-US" dirty="0">
                <a:solidFill>
                  <a:prstClr val="black"/>
                </a:solidFill>
                <a:latin typeface="Lubalin Graph"/>
              </a:rPr>
              <a:t>S</a:t>
            </a:r>
            <a:r>
              <a:rPr lang="en-US" dirty="0" smtClean="0">
                <a:solidFill>
                  <a:prstClr val="black"/>
                </a:solidFill>
                <a:latin typeface="Lubalin Graph"/>
              </a:rPr>
              <a:t>tatement, </a:t>
            </a:r>
            <a:r>
              <a:rPr lang="en-US" dirty="0">
                <a:solidFill>
                  <a:prstClr val="black"/>
                </a:solidFill>
                <a:latin typeface="Lubalin Graph"/>
              </a:rPr>
              <a:t>please continue to the following </a:t>
            </a:r>
            <a:r>
              <a:rPr lang="en-US" dirty="0" smtClean="0">
                <a:solidFill>
                  <a:prstClr val="black"/>
                </a:solidFill>
                <a:latin typeface="Lubalin Graph"/>
              </a:rPr>
              <a:t>slide.</a:t>
            </a:r>
            <a:endParaRPr lang="en-US" dirty="0">
              <a:solidFill>
                <a:prstClr val="black"/>
              </a:solidFill>
              <a:latin typeface="Lubalin Graph"/>
            </a:endParaRPr>
          </a:p>
        </p:txBody>
      </p:sp>
    </p:spTree>
    <p:extLst>
      <p:ext uri="{BB962C8B-B14F-4D97-AF65-F5344CB8AC3E}">
        <p14:creationId xmlns:p14="http://schemas.microsoft.com/office/powerpoint/2010/main" val="13521495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a:lnSpc>
                <a:spcPct val="80000"/>
              </a:lnSpc>
              <a:spcBef>
                <a:spcPct val="0"/>
              </a:spcBef>
              <a:defRPr/>
            </a:pPr>
            <a:r>
              <a:rPr lang="en-US" sz="4000" b="1" dirty="0" smtClean="0">
                <a:solidFill>
                  <a:srgbClr val="434343"/>
                </a:solidFill>
                <a:cs typeface="Calibri"/>
              </a:rPr>
              <a:t>NSC Mission Statement</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prstClr val="white">
                    <a:lumMod val="75000"/>
                  </a:prstClr>
                </a:solidFill>
              </a:rPr>
              <a:t>©2015 National Student Clearinghouse. All rights reserved.</a:t>
            </a:r>
            <a:endParaRPr lang="en-US" sz="800" dirty="0">
              <a:solidFill>
                <a:prstClr val="white">
                  <a:lumMod val="75000"/>
                </a:prstClr>
              </a:solidFill>
            </a:endParaRPr>
          </a:p>
        </p:txBody>
      </p:sp>
      <p:sp>
        <p:nvSpPr>
          <p:cNvPr id="4" name="TextBox 3"/>
          <p:cNvSpPr txBox="1"/>
          <p:nvPr/>
        </p:nvSpPr>
        <p:spPr>
          <a:xfrm>
            <a:off x="639335" y="2393280"/>
            <a:ext cx="7810252" cy="2759794"/>
          </a:xfrm>
          <a:prstGeom prst="rect">
            <a:avLst/>
          </a:prstGeom>
          <a:noFill/>
        </p:spPr>
        <p:txBody>
          <a:bodyPr wrap="square" rtlCol="0">
            <a:spAutoFit/>
          </a:bodyPr>
          <a:lstStyle/>
          <a:p>
            <a:pPr>
              <a:lnSpc>
                <a:spcPts val="3800"/>
              </a:lnSpc>
              <a:spcAft>
                <a:spcPts val="1800"/>
              </a:spcAft>
            </a:pPr>
            <a:r>
              <a:rPr lang="en-US" sz="3600" kern="0" dirty="0">
                <a:cs typeface="Microsoft Sans Serif" panose="020B0604020202020204" pitchFamily="34" charset="0"/>
              </a:rPr>
              <a:t>To serve the education community by facilitating the exchange and understanding of student enrollment, performance and related information.</a:t>
            </a:r>
          </a:p>
          <a:p>
            <a:pPr marL="285750" indent="-285750">
              <a:lnSpc>
                <a:spcPts val="3800"/>
              </a:lnSpc>
              <a:spcAft>
                <a:spcPts val="1800"/>
              </a:spcAft>
              <a:buFont typeface="Arial"/>
              <a:buChar char="•"/>
            </a:pPr>
            <a:endParaRPr lang="en-US" sz="3600" dirty="0" smtClean="0">
              <a:solidFill>
                <a:srgbClr val="434343"/>
              </a:solidFill>
            </a:endParaRPr>
          </a:p>
        </p:txBody>
      </p:sp>
    </p:spTree>
    <p:extLst>
      <p:ext uri="{BB962C8B-B14F-4D97-AF65-F5344CB8AC3E}">
        <p14:creationId xmlns:p14="http://schemas.microsoft.com/office/powerpoint/2010/main" val="22223996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50104"/>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Users vs. User Administrators</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sp>
        <p:nvSpPr>
          <p:cNvPr id="11" name="Text Placeholder 10"/>
          <p:cNvSpPr>
            <a:spLocks noGrp="1"/>
          </p:cNvSpPr>
          <p:nvPr>
            <p:ph type="body" idx="1"/>
          </p:nvPr>
        </p:nvSpPr>
        <p:spPr>
          <a:xfrm>
            <a:off x="639334" y="1823211"/>
            <a:ext cx="3858053" cy="639762"/>
          </a:xfrm>
        </p:spPr>
        <p:txBody>
          <a:bodyPr>
            <a:noAutofit/>
          </a:bodyPr>
          <a:lstStyle/>
          <a:p>
            <a:r>
              <a:rPr lang="en-US" sz="3200" dirty="0" smtClean="0"/>
              <a:t>Users</a:t>
            </a:r>
            <a:endParaRPr lang="en-US" sz="3200" dirty="0"/>
          </a:p>
        </p:txBody>
      </p:sp>
      <p:sp>
        <p:nvSpPr>
          <p:cNvPr id="12" name="Content Placeholder 11"/>
          <p:cNvSpPr>
            <a:spLocks noGrp="1"/>
          </p:cNvSpPr>
          <p:nvPr>
            <p:ph sz="half" idx="2"/>
          </p:nvPr>
        </p:nvSpPr>
        <p:spPr>
          <a:xfrm>
            <a:off x="639334" y="2462973"/>
            <a:ext cx="3858053" cy="3951288"/>
          </a:xfrm>
        </p:spPr>
        <p:txBody>
          <a:bodyPr>
            <a:normAutofit/>
          </a:bodyPr>
          <a:lstStyle/>
          <a:p>
            <a:r>
              <a:rPr lang="en-US" sz="2800" dirty="0" smtClean="0"/>
              <a:t>Edit their own contact information</a:t>
            </a:r>
          </a:p>
          <a:p>
            <a:r>
              <a:rPr lang="en-US" sz="2800" dirty="0" smtClean="0"/>
              <a:t>Change their own password</a:t>
            </a:r>
            <a:endParaRPr lang="en-US" sz="2800" dirty="0"/>
          </a:p>
        </p:txBody>
      </p:sp>
      <p:sp>
        <p:nvSpPr>
          <p:cNvPr id="13" name="Text Placeholder 12"/>
          <p:cNvSpPr>
            <a:spLocks noGrp="1"/>
          </p:cNvSpPr>
          <p:nvPr>
            <p:ph type="body" sz="quarter" idx="3"/>
          </p:nvPr>
        </p:nvSpPr>
        <p:spPr>
          <a:xfrm>
            <a:off x="4827232" y="1823211"/>
            <a:ext cx="3859568" cy="639762"/>
          </a:xfrm>
        </p:spPr>
        <p:txBody>
          <a:bodyPr>
            <a:noAutofit/>
          </a:bodyPr>
          <a:lstStyle/>
          <a:p>
            <a:r>
              <a:rPr lang="en-US" sz="3200" dirty="0" smtClean="0"/>
              <a:t>User Administrators</a:t>
            </a:r>
            <a:endParaRPr lang="en-US" sz="3200" dirty="0"/>
          </a:p>
        </p:txBody>
      </p:sp>
      <p:sp>
        <p:nvSpPr>
          <p:cNvPr id="14" name="Content Placeholder 13"/>
          <p:cNvSpPr>
            <a:spLocks noGrp="1"/>
          </p:cNvSpPr>
          <p:nvPr>
            <p:ph sz="quarter" idx="4"/>
          </p:nvPr>
        </p:nvSpPr>
        <p:spPr>
          <a:xfrm>
            <a:off x="4827232" y="2462973"/>
            <a:ext cx="3859568" cy="3951288"/>
          </a:xfrm>
        </p:spPr>
        <p:txBody>
          <a:bodyPr>
            <a:normAutofit/>
          </a:bodyPr>
          <a:lstStyle/>
          <a:p>
            <a:r>
              <a:rPr lang="en-US" sz="2800" dirty="0" smtClean="0"/>
              <a:t>Same as Users, plus:</a:t>
            </a:r>
          </a:p>
          <a:p>
            <a:r>
              <a:rPr lang="en-US" sz="2800" dirty="0" smtClean="0"/>
              <a:t>Add additional Users</a:t>
            </a:r>
          </a:p>
          <a:p>
            <a:r>
              <a:rPr lang="en-US" sz="2800" dirty="0" smtClean="0"/>
              <a:t>Remove Users</a:t>
            </a:r>
          </a:p>
          <a:p>
            <a:r>
              <a:rPr lang="en-US" sz="2800" dirty="0" smtClean="0"/>
              <a:t>Edit contact information for all contacts</a:t>
            </a:r>
          </a:p>
          <a:p>
            <a:r>
              <a:rPr lang="en-US" sz="2800" dirty="0" smtClean="0"/>
              <a:t>Reset User passwords</a:t>
            </a:r>
          </a:p>
          <a:p>
            <a:r>
              <a:rPr lang="en-US" sz="2800" dirty="0" smtClean="0"/>
              <a:t>Update User roles</a:t>
            </a:r>
          </a:p>
        </p:txBody>
      </p:sp>
    </p:spTree>
    <p:extLst>
      <p:ext uri="{BB962C8B-B14F-4D97-AF65-F5344CB8AC3E}">
        <p14:creationId xmlns:p14="http://schemas.microsoft.com/office/powerpoint/2010/main" val="38278169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noProof="0" dirty="0" smtClean="0">
                <a:solidFill>
                  <a:srgbClr val="434343"/>
                </a:solidFill>
                <a:latin typeface="Calibri"/>
                <a:ea typeface="+mj-ea"/>
                <a:cs typeface="Calibri"/>
              </a:rPr>
              <a:t>STHS Web Tool (User Login)</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8" name="Picture 7"/>
          <p:cNvPicPr>
            <a:picLocks noChangeAspect="1"/>
          </p:cNvPicPr>
          <p:nvPr/>
        </p:nvPicPr>
        <p:blipFill>
          <a:blip r:embed="rId4"/>
          <a:stretch>
            <a:fillRect/>
          </a:stretch>
        </p:blipFill>
        <p:spPr>
          <a:xfrm>
            <a:off x="1578883" y="1761765"/>
            <a:ext cx="5977193" cy="4640475"/>
          </a:xfrm>
          <a:prstGeom prst="rect">
            <a:avLst/>
          </a:prstGeom>
        </p:spPr>
      </p:pic>
      <p:sp>
        <p:nvSpPr>
          <p:cNvPr id="9" name="Rectangle 8"/>
          <p:cNvSpPr/>
          <p:nvPr/>
        </p:nvSpPr>
        <p:spPr>
          <a:xfrm>
            <a:off x="4850944" y="2089040"/>
            <a:ext cx="566928" cy="201168"/>
          </a:xfrm>
          <a:prstGeom prst="rect">
            <a:avLst/>
          </a:prstGeom>
          <a:no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2F2F2"/>
              </a:solidFill>
              <a:effectLst/>
              <a:uLnTx/>
              <a:uFillTx/>
              <a:latin typeface="Arial"/>
              <a:ea typeface="+mn-ea"/>
              <a:cs typeface="+mn-cs"/>
            </a:endParaRPr>
          </a:p>
        </p:txBody>
      </p:sp>
      <p:sp>
        <p:nvSpPr>
          <p:cNvPr id="10" name="Rectangle 9"/>
          <p:cNvSpPr/>
          <p:nvPr/>
        </p:nvSpPr>
        <p:spPr>
          <a:xfrm>
            <a:off x="2007160" y="1906160"/>
            <a:ext cx="1300162" cy="128016"/>
          </a:xfrm>
          <a:prstGeom prst="rect">
            <a:avLst/>
          </a:prstGeom>
          <a:no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2F2F2"/>
              </a:solidFill>
              <a:effectLst/>
              <a:uLnTx/>
              <a:uFillTx/>
              <a:latin typeface="Arial"/>
              <a:ea typeface="+mn-ea"/>
              <a:cs typeface="+mn-cs"/>
            </a:endParaRPr>
          </a:p>
        </p:txBody>
      </p:sp>
      <p:sp>
        <p:nvSpPr>
          <p:cNvPr id="11" name="TextBox 10"/>
          <p:cNvSpPr txBox="1"/>
          <p:nvPr/>
        </p:nvSpPr>
        <p:spPr>
          <a:xfrm>
            <a:off x="1240863" y="1761765"/>
            <a:ext cx="3326616" cy="369332"/>
          </a:xfrm>
          <a:prstGeom prst="rect">
            <a:avLst/>
          </a:prstGeom>
          <a:solidFill>
            <a:srgbClr val="FFFFFF"/>
          </a:solidFill>
          <a:ln w="19050">
            <a:solidFill>
              <a:srgbClr val="FF0000"/>
            </a:solidFill>
          </a:ln>
        </p:spPr>
        <p:txBody>
          <a:bodyPr wrap="none" rtlCol="0">
            <a:spAutoFit/>
          </a:bodyPr>
          <a:lstStyle/>
          <a:p>
            <a:r>
              <a:rPr lang="en-US" dirty="0" smtClean="0">
                <a:solidFill>
                  <a:srgbClr val="F2F2F2">
                    <a:lumMod val="10000"/>
                  </a:srgbClr>
                </a:solidFill>
                <a:latin typeface="Arial"/>
              </a:rPr>
              <a:t>www.studentclearinghouse.org</a:t>
            </a:r>
            <a:endParaRPr lang="en-US" dirty="0">
              <a:solidFill>
                <a:srgbClr val="F2F2F2">
                  <a:lumMod val="10000"/>
                </a:srgbClr>
              </a:solidFill>
              <a:latin typeface="Arial"/>
            </a:endParaRPr>
          </a:p>
        </p:txBody>
      </p:sp>
    </p:spTree>
    <p:extLst>
      <p:ext uri="{BB962C8B-B14F-4D97-AF65-F5344CB8AC3E}">
        <p14:creationId xmlns:p14="http://schemas.microsoft.com/office/powerpoint/2010/main" val="2683071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7" presetID="53"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STHS Web Tool (User</a:t>
            </a:r>
            <a:r>
              <a:rPr kumimoji="0" lang="en-US" sz="4000" b="1" i="0" u="none" strike="noStrike" kern="1200" cap="none" spc="0" normalizeH="0" noProof="0" dirty="0" smtClean="0">
                <a:ln>
                  <a:noFill/>
                </a:ln>
                <a:solidFill>
                  <a:srgbClr val="434343"/>
                </a:solidFill>
                <a:uLnTx/>
                <a:uFillTx/>
                <a:latin typeface="Calibri"/>
                <a:ea typeface="+mj-ea"/>
                <a:cs typeface="Calibri"/>
              </a:rPr>
              <a:t> Login)</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8" name="Picture 7"/>
          <p:cNvPicPr>
            <a:picLocks noChangeAspect="1"/>
          </p:cNvPicPr>
          <p:nvPr/>
        </p:nvPicPr>
        <p:blipFill>
          <a:blip r:embed="rId4"/>
          <a:stretch>
            <a:fillRect/>
          </a:stretch>
        </p:blipFill>
        <p:spPr>
          <a:xfrm>
            <a:off x="166630" y="2034677"/>
            <a:ext cx="8798808" cy="4095445"/>
          </a:xfrm>
          <a:prstGeom prst="rect">
            <a:avLst/>
          </a:prstGeom>
        </p:spPr>
      </p:pic>
      <p:sp>
        <p:nvSpPr>
          <p:cNvPr id="9" name="Rectangle 8"/>
          <p:cNvSpPr/>
          <p:nvPr/>
        </p:nvSpPr>
        <p:spPr>
          <a:xfrm>
            <a:off x="2956309" y="4211141"/>
            <a:ext cx="1466850" cy="176212"/>
          </a:xfrm>
          <a:prstGeom prst="rect">
            <a:avLst/>
          </a:prstGeom>
          <a:no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2F2F2"/>
              </a:solidFill>
              <a:effectLst/>
              <a:uLnTx/>
              <a:uFillTx/>
              <a:latin typeface="Arial"/>
              <a:ea typeface="+mn-ea"/>
              <a:cs typeface="+mn-cs"/>
            </a:endParaRPr>
          </a:p>
        </p:txBody>
      </p:sp>
    </p:spTree>
    <p:extLst>
      <p:ext uri="{BB962C8B-B14F-4D97-AF65-F5344CB8AC3E}">
        <p14:creationId xmlns:p14="http://schemas.microsoft.com/office/powerpoint/2010/main" val="4061788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Create a Permanent Password</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19" y="1710010"/>
            <a:ext cx="8132762" cy="485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2547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Create Challenge</a:t>
            </a:r>
            <a:r>
              <a:rPr kumimoji="0" lang="en-US" sz="4000" b="1" i="0" u="none" strike="noStrike" kern="1200" cap="none" spc="0" normalizeH="0" noProof="0" dirty="0" smtClean="0">
                <a:ln>
                  <a:noFill/>
                </a:ln>
                <a:solidFill>
                  <a:srgbClr val="434343"/>
                </a:solidFill>
                <a:uLnTx/>
                <a:uFillTx/>
                <a:latin typeface="Calibri"/>
                <a:ea typeface="+mj-ea"/>
                <a:cs typeface="Calibri"/>
              </a:rPr>
              <a:t> Questions</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74" y="1696867"/>
            <a:ext cx="8077051" cy="497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7419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STHS Web Tool (User</a:t>
            </a:r>
            <a:r>
              <a:rPr kumimoji="0" lang="en-US" sz="4000" b="1" i="0" u="none" strike="noStrike" kern="1200" cap="none" spc="0" normalizeH="0" noProof="0" dirty="0" smtClean="0">
                <a:ln>
                  <a:noFill/>
                </a:ln>
                <a:solidFill>
                  <a:srgbClr val="434343"/>
                </a:solidFill>
                <a:uLnTx/>
                <a:uFillTx/>
                <a:latin typeface="Calibri"/>
                <a:ea typeface="+mj-ea"/>
                <a:cs typeface="Calibri"/>
              </a:rPr>
              <a:t> Login)</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pic>
        <p:nvPicPr>
          <p:cNvPr id="11" name="Picture 10"/>
          <p:cNvPicPr>
            <a:picLocks noChangeAspect="1"/>
          </p:cNvPicPr>
          <p:nvPr/>
        </p:nvPicPr>
        <p:blipFill>
          <a:blip r:embed="rId4"/>
          <a:stretch>
            <a:fillRect/>
          </a:stretch>
        </p:blipFill>
        <p:spPr>
          <a:xfrm>
            <a:off x="541208" y="1699786"/>
            <a:ext cx="8061583" cy="4974336"/>
          </a:xfrm>
          <a:prstGeom prst="rect">
            <a:avLst/>
          </a:prstGeom>
        </p:spPr>
      </p:pic>
      <p:sp>
        <p:nvSpPr>
          <p:cNvPr id="4" name="Rectangle 3"/>
          <p:cNvSpPr/>
          <p:nvPr/>
        </p:nvSpPr>
        <p:spPr>
          <a:xfrm>
            <a:off x="714375" y="4057650"/>
            <a:ext cx="1733550" cy="1352550"/>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538412" y="4057650"/>
            <a:ext cx="1733550" cy="1352550"/>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362449" y="4057650"/>
            <a:ext cx="1733550" cy="1352550"/>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457700" y="4414838"/>
            <a:ext cx="1142999" cy="209550"/>
          </a:xfrm>
          <a:prstGeom prst="rect">
            <a:avLst/>
          </a:prstGeom>
          <a:noFill/>
          <a:ln w="19050">
            <a:solidFill>
              <a:srgbClr val="B251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719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View</a:t>
            </a:r>
            <a:r>
              <a:rPr kumimoji="0" lang="en-US" sz="4000" b="1" i="0" u="none" strike="noStrike" kern="1200" cap="none" spc="0" normalizeH="0" noProof="0" dirty="0" smtClean="0">
                <a:ln>
                  <a:noFill/>
                </a:ln>
                <a:solidFill>
                  <a:srgbClr val="434343"/>
                </a:solidFill>
                <a:uLnTx/>
                <a:uFillTx/>
                <a:latin typeface="Calibri"/>
                <a:ea typeface="+mj-ea"/>
                <a:cs typeface="Calibri"/>
              </a:rPr>
              <a:t> Account Details</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14"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007" y="1780049"/>
            <a:ext cx="7497986" cy="478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4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1525</TotalTime>
  <Words>1298</Words>
  <Application>Microsoft Office PowerPoint</Application>
  <PresentationFormat>On-screen Show (4:3)</PresentationFormat>
  <Paragraphs>144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Lubalin Graph</vt:lpstr>
      <vt:lpstr>Microsoft Sans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Student Clearinghouse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Duclos</dc:creator>
  <cp:lastModifiedBy>Shawn Jen</cp:lastModifiedBy>
  <cp:revision>73</cp:revision>
  <dcterms:created xsi:type="dcterms:W3CDTF">2014-06-23T00:33:18Z</dcterms:created>
  <dcterms:modified xsi:type="dcterms:W3CDTF">2015-11-10T15:01:15Z</dcterms:modified>
</cp:coreProperties>
</file>