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82" r:id="rId5"/>
    <p:sldId id="283" r:id="rId6"/>
    <p:sldId id="301" r:id="rId7"/>
    <p:sldId id="329" r:id="rId8"/>
    <p:sldId id="286" r:id="rId9"/>
    <p:sldId id="326" r:id="rId10"/>
    <p:sldId id="288" r:id="rId11"/>
    <p:sldId id="290" r:id="rId12"/>
    <p:sldId id="291" r:id="rId13"/>
    <p:sldId id="304" r:id="rId14"/>
    <p:sldId id="314" r:id="rId15"/>
    <p:sldId id="317" r:id="rId16"/>
    <p:sldId id="315" r:id="rId17"/>
    <p:sldId id="316" r:id="rId18"/>
    <p:sldId id="321" r:id="rId19"/>
    <p:sldId id="323" r:id="rId20"/>
    <p:sldId id="313" r:id="rId21"/>
    <p:sldId id="305" r:id="rId22"/>
    <p:sldId id="318" r:id="rId23"/>
    <p:sldId id="306" r:id="rId24"/>
    <p:sldId id="312" r:id="rId25"/>
    <p:sldId id="311" r:id="rId26"/>
    <p:sldId id="322" r:id="rId27"/>
    <p:sldId id="319" r:id="rId28"/>
    <p:sldId id="327" r:id="rId29"/>
    <p:sldId id="328" r:id="rId30"/>
    <p:sldId id="330" r:id="rId3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n Mctighe" initials="S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a:srgbClr val="FF99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74568" autoAdjust="0"/>
  </p:normalViewPr>
  <p:slideViewPr>
    <p:cSldViewPr snapToGrid="0">
      <p:cViewPr varScale="1">
        <p:scale>
          <a:sx n="84" d="100"/>
          <a:sy n="84" d="100"/>
        </p:scale>
        <p:origin x="18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03358A-437B-4A39-9522-2A7AE40976EB}" type="doc">
      <dgm:prSet loTypeId="urn:microsoft.com/office/officeart/2005/8/layout/arrow2" loCatId="process" qsTypeId="urn:microsoft.com/office/officeart/2005/8/quickstyle/3d1" qsCatId="3D" csTypeId="urn:microsoft.com/office/officeart/2005/8/colors/accent1_2" csCatId="accent1" phldr="1"/>
      <dgm:spPr/>
    </dgm:pt>
    <dgm:pt modelId="{8EE339A8-777A-4039-9D68-BB3BD68ACBC1}">
      <dgm:prSet phldrT="[Text]" custT="1"/>
      <dgm:spPr/>
      <dgm:t>
        <a:bodyPr/>
        <a:lstStyle/>
        <a:p>
          <a:pPr algn="ctr"/>
          <a:r>
            <a:rPr lang="en-US" sz="2000" b="1" dirty="0" smtClean="0">
              <a:latin typeface="Microsoft Sans Serif" panose="020B0604020202020204" pitchFamily="34" charset="0"/>
              <a:cs typeface="Microsoft Sans Serif" panose="020B0604020202020204" pitchFamily="34" charset="0"/>
            </a:rPr>
            <a:t>July to October</a:t>
          </a:r>
          <a:r>
            <a:rPr lang="en-US" sz="2000" dirty="0" smtClean="0">
              <a:latin typeface="Microsoft Sans Serif" panose="020B0604020202020204" pitchFamily="34" charset="0"/>
              <a:cs typeface="Microsoft Sans Serif" panose="020B0604020202020204" pitchFamily="34" charset="0"/>
            </a:rPr>
            <a:t>  </a:t>
          </a:r>
          <a:endParaRPr lang="en-US" sz="1200" dirty="0" smtClean="0">
            <a:latin typeface="Microsoft Sans Serif" panose="020B0604020202020204" pitchFamily="34" charset="0"/>
            <a:cs typeface="Microsoft Sans Serif" panose="020B0604020202020204" pitchFamily="34" charset="0"/>
          </a:endParaRPr>
        </a:p>
        <a:p>
          <a:pPr algn="ctr"/>
          <a:r>
            <a:rPr lang="en-US" sz="1200" dirty="0" smtClean="0">
              <a:latin typeface="Microsoft Sans Serif" panose="020B0604020202020204" pitchFamily="34" charset="0"/>
              <a:cs typeface="Microsoft Sans Serif" panose="020B0604020202020204" pitchFamily="34" charset="0"/>
            </a:rPr>
            <a:t>High Schools send in Graduate files</a:t>
          </a:r>
          <a:endParaRPr lang="en-US" sz="1200" dirty="0">
            <a:latin typeface="Microsoft Sans Serif" panose="020B0604020202020204" pitchFamily="34" charset="0"/>
            <a:cs typeface="Microsoft Sans Serif" panose="020B0604020202020204" pitchFamily="34" charset="0"/>
          </a:endParaRPr>
        </a:p>
      </dgm:t>
    </dgm:pt>
    <dgm:pt modelId="{0873C99E-FD15-4597-BA61-2F86400C0161}" type="parTrans" cxnId="{7EC16957-6ECF-447B-8DDF-7BF87AE300DA}">
      <dgm:prSet/>
      <dgm:spPr/>
      <dgm:t>
        <a:bodyPr/>
        <a:lstStyle/>
        <a:p>
          <a:endParaRPr lang="en-US">
            <a:latin typeface="Microsoft Sans Serif" panose="020B0604020202020204" pitchFamily="34" charset="0"/>
            <a:cs typeface="Microsoft Sans Serif" panose="020B0604020202020204" pitchFamily="34" charset="0"/>
          </a:endParaRPr>
        </a:p>
      </dgm:t>
    </dgm:pt>
    <dgm:pt modelId="{9CF3E1BA-3AFD-4EBC-8090-6C41DB4C922B}" type="sibTrans" cxnId="{7EC16957-6ECF-447B-8DDF-7BF87AE300DA}">
      <dgm:prSet/>
      <dgm:spPr/>
      <dgm:t>
        <a:bodyPr/>
        <a:lstStyle/>
        <a:p>
          <a:endParaRPr lang="en-US">
            <a:latin typeface="Microsoft Sans Serif" panose="020B0604020202020204" pitchFamily="34" charset="0"/>
            <a:cs typeface="Microsoft Sans Serif" panose="020B0604020202020204" pitchFamily="34" charset="0"/>
          </a:endParaRPr>
        </a:p>
      </dgm:t>
    </dgm:pt>
    <dgm:pt modelId="{909235E6-E664-402D-A1BE-C07C72BAE941}">
      <dgm:prSet phldrT="[Text]" custT="1"/>
      <dgm:spPr/>
      <dgm:t>
        <a:bodyPr/>
        <a:lstStyle/>
        <a:p>
          <a:pPr algn="ctr"/>
          <a:r>
            <a:rPr lang="en-US" sz="2000" b="1" dirty="0" smtClean="0">
              <a:latin typeface="Microsoft Sans Serif" panose="020B0604020202020204" pitchFamily="34" charset="0"/>
              <a:cs typeface="Microsoft Sans Serif" panose="020B0604020202020204" pitchFamily="34" charset="0"/>
            </a:rPr>
            <a:t>Mid-November</a:t>
          </a:r>
          <a:r>
            <a:rPr lang="en-US" sz="2000" dirty="0" smtClean="0">
              <a:latin typeface="Microsoft Sans Serif" panose="020B0604020202020204" pitchFamily="34" charset="0"/>
              <a:cs typeface="Microsoft Sans Serif" panose="020B0604020202020204" pitchFamily="34" charset="0"/>
            </a:rPr>
            <a:t> </a:t>
          </a:r>
        </a:p>
        <a:p>
          <a:pPr algn="ctr"/>
          <a:r>
            <a:rPr lang="en-US" sz="1200" dirty="0" smtClean="0">
              <a:latin typeface="Microsoft Sans Serif" panose="020B0604020202020204" pitchFamily="34" charset="0"/>
              <a:cs typeface="Microsoft Sans Serif" panose="020B0604020202020204" pitchFamily="34" charset="0"/>
            </a:rPr>
            <a:t>NSC sets the effective date based on postsecondary enrollment</a:t>
          </a:r>
          <a:endParaRPr lang="en-US" sz="1200" dirty="0">
            <a:latin typeface="Microsoft Sans Serif" panose="020B0604020202020204" pitchFamily="34" charset="0"/>
            <a:cs typeface="Microsoft Sans Serif" panose="020B0604020202020204" pitchFamily="34" charset="0"/>
          </a:endParaRPr>
        </a:p>
      </dgm:t>
    </dgm:pt>
    <dgm:pt modelId="{F0D83180-B90E-4369-8D8E-98B96609A9EA}" type="parTrans" cxnId="{B532968A-E617-4C87-BB0C-225ED84E17F0}">
      <dgm:prSet/>
      <dgm:spPr/>
      <dgm:t>
        <a:bodyPr/>
        <a:lstStyle/>
        <a:p>
          <a:endParaRPr lang="en-US">
            <a:latin typeface="Microsoft Sans Serif" panose="020B0604020202020204" pitchFamily="34" charset="0"/>
            <a:cs typeface="Microsoft Sans Serif" panose="020B0604020202020204" pitchFamily="34" charset="0"/>
          </a:endParaRPr>
        </a:p>
      </dgm:t>
    </dgm:pt>
    <dgm:pt modelId="{BD1AD040-2411-4A49-9556-0426487CFE11}" type="sibTrans" cxnId="{B532968A-E617-4C87-BB0C-225ED84E17F0}">
      <dgm:prSet/>
      <dgm:spPr/>
      <dgm:t>
        <a:bodyPr/>
        <a:lstStyle/>
        <a:p>
          <a:endParaRPr lang="en-US">
            <a:latin typeface="Microsoft Sans Serif" panose="020B0604020202020204" pitchFamily="34" charset="0"/>
            <a:cs typeface="Microsoft Sans Serif" panose="020B0604020202020204" pitchFamily="34" charset="0"/>
          </a:endParaRPr>
        </a:p>
      </dgm:t>
    </dgm:pt>
    <dgm:pt modelId="{E8B6AA54-8EA7-451C-BA96-664E1FD5F84A}">
      <dgm:prSet phldrT="[Text]" custT="1"/>
      <dgm:spPr/>
      <dgm:t>
        <a:bodyPr/>
        <a:lstStyle/>
        <a:p>
          <a:pPr algn="ctr"/>
          <a:r>
            <a:rPr lang="en-US" sz="2000" b="1" dirty="0" smtClean="0">
              <a:latin typeface="Microsoft Sans Serif" panose="020B0604020202020204" pitchFamily="34" charset="0"/>
              <a:cs typeface="Microsoft Sans Serif" panose="020B0604020202020204" pitchFamily="34" charset="0"/>
            </a:rPr>
            <a:t>Late-November</a:t>
          </a:r>
        </a:p>
        <a:p>
          <a:pPr algn="ctr"/>
          <a:r>
            <a:rPr lang="en-US" sz="1200" b="0" dirty="0" smtClean="0">
              <a:latin typeface="Microsoft Sans Serif" panose="020B0604020202020204" pitchFamily="34" charset="0"/>
              <a:cs typeface="Microsoft Sans Serif" panose="020B0604020202020204" pitchFamily="34" charset="0"/>
            </a:rPr>
            <a:t>StudentTracker matching commences and report generation begins</a:t>
          </a:r>
          <a:endParaRPr lang="en-US" sz="1200" b="0" dirty="0">
            <a:latin typeface="Microsoft Sans Serif" panose="020B0604020202020204" pitchFamily="34" charset="0"/>
            <a:cs typeface="Microsoft Sans Serif" panose="020B0604020202020204" pitchFamily="34" charset="0"/>
          </a:endParaRPr>
        </a:p>
      </dgm:t>
    </dgm:pt>
    <dgm:pt modelId="{B194DAD6-4359-4B24-B313-21E671A5A53B}" type="parTrans" cxnId="{401264C2-864A-4B4B-AD91-2842E3BA7EA5}">
      <dgm:prSet/>
      <dgm:spPr/>
      <dgm:t>
        <a:bodyPr/>
        <a:lstStyle/>
        <a:p>
          <a:endParaRPr lang="en-US">
            <a:latin typeface="Microsoft Sans Serif" panose="020B0604020202020204" pitchFamily="34" charset="0"/>
            <a:cs typeface="Microsoft Sans Serif" panose="020B0604020202020204" pitchFamily="34" charset="0"/>
          </a:endParaRPr>
        </a:p>
      </dgm:t>
    </dgm:pt>
    <dgm:pt modelId="{795A5ABB-E1CA-49CA-9474-006854F62996}" type="sibTrans" cxnId="{401264C2-864A-4B4B-AD91-2842E3BA7EA5}">
      <dgm:prSet/>
      <dgm:spPr/>
      <dgm:t>
        <a:bodyPr/>
        <a:lstStyle/>
        <a:p>
          <a:endParaRPr lang="en-US">
            <a:latin typeface="Microsoft Sans Serif" panose="020B0604020202020204" pitchFamily="34" charset="0"/>
            <a:cs typeface="Microsoft Sans Serif" panose="020B0604020202020204" pitchFamily="34" charset="0"/>
          </a:endParaRPr>
        </a:p>
      </dgm:t>
    </dgm:pt>
    <dgm:pt modelId="{9F4B4E35-5BC2-4D1D-B129-B7B566DE7AB0}" type="pres">
      <dgm:prSet presAssocID="{0903358A-437B-4A39-9522-2A7AE40976EB}" presName="arrowDiagram" presStyleCnt="0">
        <dgm:presLayoutVars>
          <dgm:chMax val="5"/>
          <dgm:dir/>
          <dgm:resizeHandles val="exact"/>
        </dgm:presLayoutVars>
      </dgm:prSet>
      <dgm:spPr/>
    </dgm:pt>
    <dgm:pt modelId="{0A7A7493-E1C2-4658-9EEA-5980ABE7E8BF}" type="pres">
      <dgm:prSet presAssocID="{0903358A-437B-4A39-9522-2A7AE40976EB}" presName="arrow" presStyleLbl="bgShp" presStyleIdx="0" presStyleCnt="1"/>
      <dgm:spPr/>
      <dgm:t>
        <a:bodyPr/>
        <a:lstStyle/>
        <a:p>
          <a:endParaRPr lang="en-US"/>
        </a:p>
      </dgm:t>
    </dgm:pt>
    <dgm:pt modelId="{CC0ED413-F861-4DC1-B7D1-6EDEE11FFF38}" type="pres">
      <dgm:prSet presAssocID="{0903358A-437B-4A39-9522-2A7AE40976EB}" presName="arrowDiagram3" presStyleCnt="0"/>
      <dgm:spPr/>
    </dgm:pt>
    <dgm:pt modelId="{2AFE17A8-D221-4698-BC1A-346F8273219E}" type="pres">
      <dgm:prSet presAssocID="{8EE339A8-777A-4039-9D68-BB3BD68ACBC1}" presName="bullet3a" presStyleLbl="node1" presStyleIdx="0" presStyleCnt="3"/>
      <dgm:spPr/>
    </dgm:pt>
    <dgm:pt modelId="{49A71EF2-341D-4C87-906C-172F8340FFED}" type="pres">
      <dgm:prSet presAssocID="{8EE339A8-777A-4039-9D68-BB3BD68ACBC1}" presName="textBox3a" presStyleLbl="revTx" presStyleIdx="0" presStyleCnt="3" custScaleX="139362" custScaleY="78672" custLinFactNeighborX="12667" custLinFactNeighborY="-4083">
        <dgm:presLayoutVars>
          <dgm:bulletEnabled val="1"/>
        </dgm:presLayoutVars>
      </dgm:prSet>
      <dgm:spPr/>
      <dgm:t>
        <a:bodyPr/>
        <a:lstStyle/>
        <a:p>
          <a:endParaRPr lang="en-US"/>
        </a:p>
      </dgm:t>
    </dgm:pt>
    <dgm:pt modelId="{EDBE214B-8ABD-430C-8DC5-A504593E9414}" type="pres">
      <dgm:prSet presAssocID="{909235E6-E664-402D-A1BE-C07C72BAE941}" presName="bullet3b" presStyleLbl="node1" presStyleIdx="1" presStyleCnt="3"/>
      <dgm:spPr/>
    </dgm:pt>
    <dgm:pt modelId="{B9A5045C-D943-4013-8330-916EEFB4B652}" type="pres">
      <dgm:prSet presAssocID="{909235E6-E664-402D-A1BE-C07C72BAE941}" presName="textBox3b" presStyleLbl="revTx" presStyleIdx="1" presStyleCnt="3" custScaleX="135245" custScaleY="31556" custLinFactNeighborX="18443" custLinFactNeighborY="-24237">
        <dgm:presLayoutVars>
          <dgm:bulletEnabled val="1"/>
        </dgm:presLayoutVars>
      </dgm:prSet>
      <dgm:spPr/>
      <dgm:t>
        <a:bodyPr/>
        <a:lstStyle/>
        <a:p>
          <a:endParaRPr lang="en-US"/>
        </a:p>
      </dgm:t>
    </dgm:pt>
    <dgm:pt modelId="{A0BBEAA0-9DFC-4767-80FE-5FA3A06AFA22}" type="pres">
      <dgm:prSet presAssocID="{E8B6AA54-8EA7-451C-BA96-664E1FD5F84A}" presName="bullet3c" presStyleLbl="node1" presStyleIdx="2" presStyleCnt="3"/>
      <dgm:spPr/>
    </dgm:pt>
    <dgm:pt modelId="{FDBD3C48-D7B2-4DDB-B47D-A93D6700FBCD}" type="pres">
      <dgm:prSet presAssocID="{E8B6AA54-8EA7-451C-BA96-664E1FD5F84A}" presName="textBox3c" presStyleLbl="revTx" presStyleIdx="2" presStyleCnt="3" custScaleX="188730" custScaleY="22479" custLinFactNeighborX="3605" custLinFactNeighborY="-29666">
        <dgm:presLayoutVars>
          <dgm:bulletEnabled val="1"/>
        </dgm:presLayoutVars>
      </dgm:prSet>
      <dgm:spPr/>
      <dgm:t>
        <a:bodyPr/>
        <a:lstStyle/>
        <a:p>
          <a:endParaRPr lang="en-US"/>
        </a:p>
      </dgm:t>
    </dgm:pt>
  </dgm:ptLst>
  <dgm:cxnLst>
    <dgm:cxn modelId="{4FFE1165-3503-43BC-9754-5CCFC499CF21}" type="presOf" srcId="{8EE339A8-777A-4039-9D68-BB3BD68ACBC1}" destId="{49A71EF2-341D-4C87-906C-172F8340FFED}" srcOrd="0" destOrd="0" presId="urn:microsoft.com/office/officeart/2005/8/layout/arrow2"/>
    <dgm:cxn modelId="{401264C2-864A-4B4B-AD91-2842E3BA7EA5}" srcId="{0903358A-437B-4A39-9522-2A7AE40976EB}" destId="{E8B6AA54-8EA7-451C-BA96-664E1FD5F84A}" srcOrd="2" destOrd="0" parTransId="{B194DAD6-4359-4B24-B313-21E671A5A53B}" sibTransId="{795A5ABB-E1CA-49CA-9474-006854F62996}"/>
    <dgm:cxn modelId="{76F504F0-8097-450C-8DA7-A15C8679DB95}" type="presOf" srcId="{0903358A-437B-4A39-9522-2A7AE40976EB}" destId="{9F4B4E35-5BC2-4D1D-B129-B7B566DE7AB0}" srcOrd="0" destOrd="0" presId="urn:microsoft.com/office/officeart/2005/8/layout/arrow2"/>
    <dgm:cxn modelId="{7EC16957-6ECF-447B-8DDF-7BF87AE300DA}" srcId="{0903358A-437B-4A39-9522-2A7AE40976EB}" destId="{8EE339A8-777A-4039-9D68-BB3BD68ACBC1}" srcOrd="0" destOrd="0" parTransId="{0873C99E-FD15-4597-BA61-2F86400C0161}" sibTransId="{9CF3E1BA-3AFD-4EBC-8090-6C41DB4C922B}"/>
    <dgm:cxn modelId="{438722AA-5587-466C-8FD5-6F73D94DDCA5}" type="presOf" srcId="{E8B6AA54-8EA7-451C-BA96-664E1FD5F84A}" destId="{FDBD3C48-D7B2-4DDB-B47D-A93D6700FBCD}" srcOrd="0" destOrd="0" presId="urn:microsoft.com/office/officeart/2005/8/layout/arrow2"/>
    <dgm:cxn modelId="{B532968A-E617-4C87-BB0C-225ED84E17F0}" srcId="{0903358A-437B-4A39-9522-2A7AE40976EB}" destId="{909235E6-E664-402D-A1BE-C07C72BAE941}" srcOrd="1" destOrd="0" parTransId="{F0D83180-B90E-4369-8D8E-98B96609A9EA}" sibTransId="{BD1AD040-2411-4A49-9556-0426487CFE11}"/>
    <dgm:cxn modelId="{6275DA1F-0291-4342-A075-D87FC8663823}" type="presOf" srcId="{909235E6-E664-402D-A1BE-C07C72BAE941}" destId="{B9A5045C-D943-4013-8330-916EEFB4B652}" srcOrd="0" destOrd="0" presId="urn:microsoft.com/office/officeart/2005/8/layout/arrow2"/>
    <dgm:cxn modelId="{0C730D4B-80A9-4D9B-BCCE-758ECEA95E40}" type="presParOf" srcId="{9F4B4E35-5BC2-4D1D-B129-B7B566DE7AB0}" destId="{0A7A7493-E1C2-4658-9EEA-5980ABE7E8BF}" srcOrd="0" destOrd="0" presId="urn:microsoft.com/office/officeart/2005/8/layout/arrow2"/>
    <dgm:cxn modelId="{D236C3D5-7995-4FE2-9CD7-2E89B1915693}" type="presParOf" srcId="{9F4B4E35-5BC2-4D1D-B129-B7B566DE7AB0}" destId="{CC0ED413-F861-4DC1-B7D1-6EDEE11FFF38}" srcOrd="1" destOrd="0" presId="urn:microsoft.com/office/officeart/2005/8/layout/arrow2"/>
    <dgm:cxn modelId="{B0A04C90-97E6-4749-8E29-1DD4BC480B79}" type="presParOf" srcId="{CC0ED413-F861-4DC1-B7D1-6EDEE11FFF38}" destId="{2AFE17A8-D221-4698-BC1A-346F8273219E}" srcOrd="0" destOrd="0" presId="urn:microsoft.com/office/officeart/2005/8/layout/arrow2"/>
    <dgm:cxn modelId="{514CC92E-E3B9-43D0-992D-359F420D58FB}" type="presParOf" srcId="{CC0ED413-F861-4DC1-B7D1-6EDEE11FFF38}" destId="{49A71EF2-341D-4C87-906C-172F8340FFED}" srcOrd="1" destOrd="0" presId="urn:microsoft.com/office/officeart/2005/8/layout/arrow2"/>
    <dgm:cxn modelId="{A8994CB5-5E3A-425A-A456-B5AF9ED45C0D}" type="presParOf" srcId="{CC0ED413-F861-4DC1-B7D1-6EDEE11FFF38}" destId="{EDBE214B-8ABD-430C-8DC5-A504593E9414}" srcOrd="2" destOrd="0" presId="urn:microsoft.com/office/officeart/2005/8/layout/arrow2"/>
    <dgm:cxn modelId="{636B31DD-D895-4938-8382-786E62AD1D2C}" type="presParOf" srcId="{CC0ED413-F861-4DC1-B7D1-6EDEE11FFF38}" destId="{B9A5045C-D943-4013-8330-916EEFB4B652}" srcOrd="3" destOrd="0" presId="urn:microsoft.com/office/officeart/2005/8/layout/arrow2"/>
    <dgm:cxn modelId="{D879977B-E42F-4FB2-866F-C3F9414D7E3B}" type="presParOf" srcId="{CC0ED413-F861-4DC1-B7D1-6EDEE11FFF38}" destId="{A0BBEAA0-9DFC-4767-80FE-5FA3A06AFA22}" srcOrd="4" destOrd="0" presId="urn:microsoft.com/office/officeart/2005/8/layout/arrow2"/>
    <dgm:cxn modelId="{B3CF5522-9084-4C0A-BDF1-45B50DE2D212}" type="presParOf" srcId="{CC0ED413-F861-4DC1-B7D1-6EDEE11FFF38}" destId="{FDBD3C48-D7B2-4DDB-B47D-A93D6700FBC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FEDBD6-6130-4A52-AA28-3B069458692C}" type="doc">
      <dgm:prSet loTypeId="urn:microsoft.com/office/officeart/2005/8/layout/radial1" loCatId="relationship" qsTypeId="urn:microsoft.com/office/officeart/2005/8/quickstyle/3d1" qsCatId="3D" csTypeId="urn:microsoft.com/office/officeart/2005/8/colors/colorful3" csCatId="colorful" phldr="1"/>
      <dgm:spPr/>
      <dgm:t>
        <a:bodyPr/>
        <a:lstStyle/>
        <a:p>
          <a:endParaRPr lang="en-US"/>
        </a:p>
      </dgm:t>
    </dgm:pt>
    <dgm:pt modelId="{83161484-CE27-42D3-B0AC-EDC939CC309A}">
      <dgm:prSet phldrT="[Text]"/>
      <dgm:spPr/>
      <dgm:t>
        <a:bodyPr/>
        <a:lstStyle/>
        <a:p>
          <a:r>
            <a:rPr lang="en-US" b="1" u="sng" dirty="0" smtClean="0">
              <a:latin typeface="Microsoft Sans Serif" panose="020B0604020202020204" pitchFamily="34" charset="0"/>
              <a:cs typeface="Microsoft Sans Serif" panose="020B0604020202020204" pitchFamily="34" charset="0"/>
            </a:rPr>
            <a:t>Aggregate Report</a:t>
          </a:r>
          <a:endParaRPr lang="en-US" b="1" u="sng" dirty="0">
            <a:latin typeface="Microsoft Sans Serif" panose="020B0604020202020204" pitchFamily="34" charset="0"/>
            <a:cs typeface="Microsoft Sans Serif" panose="020B0604020202020204" pitchFamily="34" charset="0"/>
          </a:endParaRPr>
        </a:p>
      </dgm:t>
    </dgm:pt>
    <dgm:pt modelId="{ACC56048-9E2F-4BF7-99A6-141114C1E3A2}" type="parTrans" cxnId="{412FEB83-9745-418E-9ACA-224A3C182BC4}">
      <dgm:prSet/>
      <dgm:spPr/>
      <dgm:t>
        <a:bodyPr/>
        <a:lstStyle/>
        <a:p>
          <a:endParaRPr lang="en-US">
            <a:latin typeface="Microsoft Sans Serif" panose="020B0604020202020204" pitchFamily="34" charset="0"/>
            <a:cs typeface="Microsoft Sans Serif" panose="020B0604020202020204" pitchFamily="34" charset="0"/>
          </a:endParaRPr>
        </a:p>
      </dgm:t>
    </dgm:pt>
    <dgm:pt modelId="{D3CB21F6-2A3E-48CF-9E43-F6831208352E}" type="sibTrans" cxnId="{412FEB83-9745-418E-9ACA-224A3C182BC4}">
      <dgm:prSet/>
      <dgm:spPr/>
      <dgm:t>
        <a:bodyPr/>
        <a:lstStyle/>
        <a:p>
          <a:endParaRPr lang="en-US">
            <a:latin typeface="Microsoft Sans Serif" panose="020B0604020202020204" pitchFamily="34" charset="0"/>
            <a:cs typeface="Microsoft Sans Serif" panose="020B0604020202020204" pitchFamily="34" charset="0"/>
          </a:endParaRPr>
        </a:p>
      </dgm:t>
    </dgm:pt>
    <dgm:pt modelId="{04180758-37BB-42BD-AE08-F2C505BCB8D5}">
      <dgm:prSet phldrT="[Text]"/>
      <dgm:spPr/>
      <dgm:t>
        <a:bodyPr/>
        <a:lstStyle/>
        <a:p>
          <a:r>
            <a:rPr lang="en-US" dirty="0" smtClean="0">
              <a:latin typeface="Microsoft Sans Serif" panose="020B0604020202020204" pitchFamily="34" charset="0"/>
              <a:cs typeface="Microsoft Sans Serif" panose="020B0604020202020204" pitchFamily="34" charset="0"/>
            </a:rPr>
            <a:t>First Fall</a:t>
          </a:r>
          <a:endParaRPr lang="en-US" dirty="0">
            <a:latin typeface="Microsoft Sans Serif" panose="020B0604020202020204" pitchFamily="34" charset="0"/>
            <a:cs typeface="Microsoft Sans Serif" panose="020B0604020202020204" pitchFamily="34" charset="0"/>
          </a:endParaRPr>
        </a:p>
      </dgm:t>
    </dgm:pt>
    <dgm:pt modelId="{BACB816F-362B-48AD-AA07-EB50CADB428C}" type="parTrans" cxnId="{254A2004-B8D7-42F5-87DF-149CB0AB48F5}">
      <dgm:prSet/>
      <dgm:spPr/>
      <dgm:t>
        <a:bodyPr/>
        <a:lstStyle/>
        <a:p>
          <a:endParaRPr lang="en-US">
            <a:latin typeface="Microsoft Sans Serif" panose="020B0604020202020204" pitchFamily="34" charset="0"/>
            <a:cs typeface="Microsoft Sans Serif" panose="020B0604020202020204" pitchFamily="34" charset="0"/>
          </a:endParaRPr>
        </a:p>
      </dgm:t>
    </dgm:pt>
    <dgm:pt modelId="{665710A6-A5ED-4505-9E2B-BDBE731A4A77}" type="sibTrans" cxnId="{254A2004-B8D7-42F5-87DF-149CB0AB48F5}">
      <dgm:prSet/>
      <dgm:spPr/>
      <dgm:t>
        <a:bodyPr/>
        <a:lstStyle/>
        <a:p>
          <a:endParaRPr lang="en-US">
            <a:latin typeface="Microsoft Sans Serif" panose="020B0604020202020204" pitchFamily="34" charset="0"/>
            <a:cs typeface="Microsoft Sans Serif" panose="020B0604020202020204" pitchFamily="34" charset="0"/>
          </a:endParaRPr>
        </a:p>
      </dgm:t>
    </dgm:pt>
    <dgm:pt modelId="{E11F239A-A446-4C52-B72D-12451ACB427B}">
      <dgm:prSet phldrT="[Text]"/>
      <dgm:spPr/>
      <dgm:t>
        <a:bodyPr/>
        <a:lstStyle/>
        <a:p>
          <a:r>
            <a:rPr lang="en-US" dirty="0" smtClean="0">
              <a:latin typeface="Microsoft Sans Serif" panose="020B0604020202020204" pitchFamily="34" charset="0"/>
              <a:cs typeface="Microsoft Sans Serif" panose="020B0604020202020204" pitchFamily="34" charset="0"/>
            </a:rPr>
            <a:t>First Year</a:t>
          </a:r>
          <a:endParaRPr lang="en-US" dirty="0">
            <a:latin typeface="Microsoft Sans Serif" panose="020B0604020202020204" pitchFamily="34" charset="0"/>
            <a:cs typeface="Microsoft Sans Serif" panose="020B0604020202020204" pitchFamily="34" charset="0"/>
          </a:endParaRPr>
        </a:p>
      </dgm:t>
    </dgm:pt>
    <dgm:pt modelId="{F6A0E98E-15A5-4C68-911E-B3785DE40D19}" type="parTrans" cxnId="{562C83A0-F824-4646-BB9F-F995854214EB}">
      <dgm:prSet/>
      <dgm:spPr/>
      <dgm:t>
        <a:bodyPr/>
        <a:lstStyle/>
        <a:p>
          <a:endParaRPr lang="en-US">
            <a:latin typeface="Microsoft Sans Serif" panose="020B0604020202020204" pitchFamily="34" charset="0"/>
            <a:cs typeface="Microsoft Sans Serif" panose="020B0604020202020204" pitchFamily="34" charset="0"/>
          </a:endParaRPr>
        </a:p>
      </dgm:t>
    </dgm:pt>
    <dgm:pt modelId="{DBD62971-D32B-4927-AB19-107F88A60F79}" type="sibTrans" cxnId="{562C83A0-F824-4646-BB9F-F995854214EB}">
      <dgm:prSet/>
      <dgm:spPr/>
      <dgm:t>
        <a:bodyPr/>
        <a:lstStyle/>
        <a:p>
          <a:endParaRPr lang="en-US">
            <a:latin typeface="Microsoft Sans Serif" panose="020B0604020202020204" pitchFamily="34" charset="0"/>
            <a:cs typeface="Microsoft Sans Serif" panose="020B0604020202020204" pitchFamily="34" charset="0"/>
          </a:endParaRPr>
        </a:p>
      </dgm:t>
    </dgm:pt>
    <dgm:pt modelId="{8AC6F8C2-182C-4CD1-AD7C-A0593CAF525D}">
      <dgm:prSet phldrT="[Text]"/>
      <dgm:spPr/>
      <dgm:t>
        <a:bodyPr/>
        <a:lstStyle/>
        <a:p>
          <a:r>
            <a:rPr lang="en-US" dirty="0" smtClean="0">
              <a:latin typeface="Microsoft Sans Serif" panose="020B0604020202020204" pitchFamily="34" charset="0"/>
              <a:cs typeface="Microsoft Sans Serif" panose="020B0604020202020204" pitchFamily="34" charset="0"/>
            </a:rPr>
            <a:t>First 2 Years</a:t>
          </a:r>
          <a:endParaRPr lang="en-US" dirty="0">
            <a:latin typeface="Microsoft Sans Serif" panose="020B0604020202020204" pitchFamily="34" charset="0"/>
            <a:cs typeface="Microsoft Sans Serif" panose="020B0604020202020204" pitchFamily="34" charset="0"/>
          </a:endParaRPr>
        </a:p>
      </dgm:t>
    </dgm:pt>
    <dgm:pt modelId="{59995782-E0A5-409E-99C5-A06317260D85}" type="parTrans" cxnId="{FFC8373A-14D9-4C5F-9FAB-87589749DDB7}">
      <dgm:prSet/>
      <dgm:spPr/>
      <dgm:t>
        <a:bodyPr/>
        <a:lstStyle/>
        <a:p>
          <a:endParaRPr lang="en-US">
            <a:latin typeface="Microsoft Sans Serif" panose="020B0604020202020204" pitchFamily="34" charset="0"/>
            <a:cs typeface="Microsoft Sans Serif" panose="020B0604020202020204" pitchFamily="34" charset="0"/>
          </a:endParaRPr>
        </a:p>
      </dgm:t>
    </dgm:pt>
    <dgm:pt modelId="{5C62EC75-2735-4C9B-A8B2-E3F9ACBF33B1}" type="sibTrans" cxnId="{FFC8373A-14D9-4C5F-9FAB-87589749DDB7}">
      <dgm:prSet/>
      <dgm:spPr/>
      <dgm:t>
        <a:bodyPr/>
        <a:lstStyle/>
        <a:p>
          <a:endParaRPr lang="en-US">
            <a:latin typeface="Microsoft Sans Serif" panose="020B0604020202020204" pitchFamily="34" charset="0"/>
            <a:cs typeface="Microsoft Sans Serif" panose="020B0604020202020204" pitchFamily="34" charset="0"/>
          </a:endParaRPr>
        </a:p>
      </dgm:t>
    </dgm:pt>
    <dgm:pt modelId="{4538B848-527C-4243-9151-E9CEE432D2D9}">
      <dgm:prSet phldrT="[Text]"/>
      <dgm:spPr/>
      <dgm:t>
        <a:bodyPr/>
        <a:lstStyle/>
        <a:p>
          <a:r>
            <a:rPr lang="en-US" dirty="0" smtClean="0">
              <a:latin typeface="Microsoft Sans Serif" panose="020B0604020202020204" pitchFamily="34" charset="0"/>
              <a:cs typeface="Microsoft Sans Serif" panose="020B0604020202020204" pitchFamily="34" charset="0"/>
            </a:rPr>
            <a:t>Retention</a:t>
          </a:r>
          <a:endParaRPr lang="en-US" dirty="0">
            <a:latin typeface="Microsoft Sans Serif" panose="020B0604020202020204" pitchFamily="34" charset="0"/>
            <a:cs typeface="Microsoft Sans Serif" panose="020B0604020202020204" pitchFamily="34" charset="0"/>
          </a:endParaRPr>
        </a:p>
      </dgm:t>
    </dgm:pt>
    <dgm:pt modelId="{A74632BE-92A4-455C-9DF7-BFF4A6FC812F}" type="parTrans" cxnId="{B90B6C24-8195-45BF-8833-630F70C6C989}">
      <dgm:prSet/>
      <dgm:spPr/>
      <dgm:t>
        <a:bodyPr/>
        <a:lstStyle/>
        <a:p>
          <a:endParaRPr lang="en-US">
            <a:latin typeface="Microsoft Sans Serif" panose="020B0604020202020204" pitchFamily="34" charset="0"/>
            <a:cs typeface="Microsoft Sans Serif" panose="020B0604020202020204" pitchFamily="34" charset="0"/>
          </a:endParaRPr>
        </a:p>
      </dgm:t>
    </dgm:pt>
    <dgm:pt modelId="{78C1352D-A63C-4FE4-927B-BFF6E771058A}" type="sibTrans" cxnId="{B90B6C24-8195-45BF-8833-630F70C6C989}">
      <dgm:prSet/>
      <dgm:spPr/>
      <dgm:t>
        <a:bodyPr/>
        <a:lstStyle/>
        <a:p>
          <a:endParaRPr lang="en-US">
            <a:latin typeface="Microsoft Sans Serif" panose="020B0604020202020204" pitchFamily="34" charset="0"/>
            <a:cs typeface="Microsoft Sans Serif" panose="020B0604020202020204" pitchFamily="34" charset="0"/>
          </a:endParaRPr>
        </a:p>
      </dgm:t>
    </dgm:pt>
    <dgm:pt modelId="{DF58C8DF-F46B-4FFB-9A69-E74907026DD2}">
      <dgm:prSet phldrT="[Text]"/>
      <dgm:spPr/>
      <dgm:t>
        <a:bodyPr/>
        <a:lstStyle/>
        <a:p>
          <a:r>
            <a:rPr lang="en-US" dirty="0" smtClean="0">
              <a:latin typeface="Microsoft Sans Serif" panose="020B0604020202020204" pitchFamily="34" charset="0"/>
              <a:cs typeface="Microsoft Sans Serif" panose="020B0604020202020204" pitchFamily="34" charset="0"/>
            </a:rPr>
            <a:t>Graduation (6-Year Rate)</a:t>
          </a:r>
          <a:endParaRPr lang="en-US" dirty="0">
            <a:latin typeface="Microsoft Sans Serif" panose="020B0604020202020204" pitchFamily="34" charset="0"/>
            <a:cs typeface="Microsoft Sans Serif" panose="020B0604020202020204" pitchFamily="34" charset="0"/>
          </a:endParaRPr>
        </a:p>
      </dgm:t>
    </dgm:pt>
    <dgm:pt modelId="{04A23FB9-708E-452C-8C80-06EBCA84B27E}" type="parTrans" cxnId="{2F8688A9-B0C2-492F-B503-66AE3FEE901E}">
      <dgm:prSet/>
      <dgm:spPr/>
      <dgm:t>
        <a:bodyPr/>
        <a:lstStyle/>
        <a:p>
          <a:endParaRPr lang="en-US">
            <a:latin typeface="Microsoft Sans Serif" panose="020B0604020202020204" pitchFamily="34" charset="0"/>
            <a:cs typeface="Microsoft Sans Serif" panose="020B0604020202020204" pitchFamily="34" charset="0"/>
          </a:endParaRPr>
        </a:p>
      </dgm:t>
    </dgm:pt>
    <dgm:pt modelId="{350FC8D7-5646-4C08-997E-CCBDF696AF13}" type="sibTrans" cxnId="{2F8688A9-B0C2-492F-B503-66AE3FEE901E}">
      <dgm:prSet/>
      <dgm:spPr/>
      <dgm:t>
        <a:bodyPr/>
        <a:lstStyle/>
        <a:p>
          <a:endParaRPr lang="en-US">
            <a:latin typeface="Microsoft Sans Serif" panose="020B0604020202020204" pitchFamily="34" charset="0"/>
            <a:cs typeface="Microsoft Sans Serif" panose="020B0604020202020204" pitchFamily="34" charset="0"/>
          </a:endParaRPr>
        </a:p>
      </dgm:t>
    </dgm:pt>
    <dgm:pt modelId="{F17BC4A7-4916-415F-A768-49E43193B909}">
      <dgm:prSet phldrT="[Text]"/>
      <dgm:spPr/>
      <dgm:t>
        <a:bodyPr/>
        <a:lstStyle/>
        <a:p>
          <a:r>
            <a:rPr lang="en-US" dirty="0" smtClean="0">
              <a:latin typeface="Microsoft Sans Serif" panose="020B0604020202020204" pitchFamily="34" charset="0"/>
              <a:cs typeface="Microsoft Sans Serif" panose="020B0604020202020204" pitchFamily="34" charset="0"/>
            </a:rPr>
            <a:t>Time to Graduation</a:t>
          </a:r>
          <a:endParaRPr lang="en-US" dirty="0">
            <a:latin typeface="Microsoft Sans Serif" panose="020B0604020202020204" pitchFamily="34" charset="0"/>
            <a:cs typeface="Microsoft Sans Serif" panose="020B0604020202020204" pitchFamily="34" charset="0"/>
          </a:endParaRPr>
        </a:p>
      </dgm:t>
    </dgm:pt>
    <dgm:pt modelId="{D3116E22-50CB-44C5-89F2-C24E1CD84BCB}" type="parTrans" cxnId="{6B7BA031-EEF4-4B51-A969-5D73CA7BD9A8}">
      <dgm:prSet/>
      <dgm:spPr/>
      <dgm:t>
        <a:bodyPr/>
        <a:lstStyle/>
        <a:p>
          <a:endParaRPr lang="en-US">
            <a:latin typeface="Microsoft Sans Serif" panose="020B0604020202020204" pitchFamily="34" charset="0"/>
            <a:cs typeface="Microsoft Sans Serif" panose="020B0604020202020204" pitchFamily="34" charset="0"/>
          </a:endParaRPr>
        </a:p>
      </dgm:t>
    </dgm:pt>
    <dgm:pt modelId="{011FCDAF-A9B3-4236-BD24-3E6EA61A7DCC}" type="sibTrans" cxnId="{6B7BA031-EEF4-4B51-A969-5D73CA7BD9A8}">
      <dgm:prSet/>
      <dgm:spPr/>
      <dgm:t>
        <a:bodyPr/>
        <a:lstStyle/>
        <a:p>
          <a:endParaRPr lang="en-US">
            <a:latin typeface="Microsoft Sans Serif" panose="020B0604020202020204" pitchFamily="34" charset="0"/>
            <a:cs typeface="Microsoft Sans Serif" panose="020B0604020202020204" pitchFamily="34" charset="0"/>
          </a:endParaRPr>
        </a:p>
      </dgm:t>
    </dgm:pt>
    <dgm:pt modelId="{4860FB16-8B9D-426D-9CC4-FB0699B9AD61}">
      <dgm:prSet phldrT="[Text]"/>
      <dgm:spPr/>
      <dgm:t>
        <a:bodyPr/>
        <a:lstStyle/>
        <a:p>
          <a:r>
            <a:rPr lang="en-US" dirty="0" smtClean="0">
              <a:latin typeface="Microsoft Sans Serif" panose="020B0604020202020204" pitchFamily="34" charset="0"/>
              <a:cs typeface="Microsoft Sans Serif" panose="020B0604020202020204" pitchFamily="34" charset="0"/>
            </a:rPr>
            <a:t>Enrollment and Progress per class</a:t>
          </a:r>
          <a:endParaRPr lang="en-US" dirty="0">
            <a:latin typeface="Microsoft Sans Serif" panose="020B0604020202020204" pitchFamily="34" charset="0"/>
            <a:cs typeface="Microsoft Sans Serif" panose="020B0604020202020204" pitchFamily="34" charset="0"/>
          </a:endParaRPr>
        </a:p>
      </dgm:t>
    </dgm:pt>
    <dgm:pt modelId="{93AD468F-8B75-4415-B3D8-3C65CD6083EF}" type="parTrans" cxnId="{DB1FBFCD-A60C-4423-94A1-640C284AE669}">
      <dgm:prSet/>
      <dgm:spPr/>
      <dgm:t>
        <a:bodyPr/>
        <a:lstStyle/>
        <a:p>
          <a:endParaRPr lang="en-US">
            <a:latin typeface="Microsoft Sans Serif" panose="020B0604020202020204" pitchFamily="34" charset="0"/>
            <a:cs typeface="Microsoft Sans Serif" panose="020B0604020202020204" pitchFamily="34" charset="0"/>
          </a:endParaRPr>
        </a:p>
      </dgm:t>
    </dgm:pt>
    <dgm:pt modelId="{9F7E2647-90F3-43EE-B157-088F1497F987}" type="sibTrans" cxnId="{DB1FBFCD-A60C-4423-94A1-640C284AE669}">
      <dgm:prSet/>
      <dgm:spPr/>
      <dgm:t>
        <a:bodyPr/>
        <a:lstStyle/>
        <a:p>
          <a:endParaRPr lang="en-US">
            <a:latin typeface="Microsoft Sans Serif" panose="020B0604020202020204" pitchFamily="34" charset="0"/>
            <a:cs typeface="Microsoft Sans Serif" panose="020B0604020202020204" pitchFamily="34" charset="0"/>
          </a:endParaRPr>
        </a:p>
      </dgm:t>
    </dgm:pt>
    <dgm:pt modelId="{EE2EB6B4-203F-4038-A166-0D32898F2683}" type="pres">
      <dgm:prSet presAssocID="{21FEDBD6-6130-4A52-AA28-3B069458692C}" presName="cycle" presStyleCnt="0">
        <dgm:presLayoutVars>
          <dgm:chMax val="1"/>
          <dgm:dir/>
          <dgm:animLvl val="ctr"/>
          <dgm:resizeHandles val="exact"/>
        </dgm:presLayoutVars>
      </dgm:prSet>
      <dgm:spPr/>
      <dgm:t>
        <a:bodyPr/>
        <a:lstStyle/>
        <a:p>
          <a:endParaRPr lang="en-US"/>
        </a:p>
      </dgm:t>
    </dgm:pt>
    <dgm:pt modelId="{A652A350-A766-408D-9AFD-BA9A3D2615CA}" type="pres">
      <dgm:prSet presAssocID="{83161484-CE27-42D3-B0AC-EDC939CC309A}" presName="centerShape" presStyleLbl="node0" presStyleIdx="0" presStyleCnt="1"/>
      <dgm:spPr/>
      <dgm:t>
        <a:bodyPr/>
        <a:lstStyle/>
        <a:p>
          <a:endParaRPr lang="en-US"/>
        </a:p>
      </dgm:t>
    </dgm:pt>
    <dgm:pt modelId="{14D3A9B0-A732-4638-9E3A-6116C1C4A1A9}" type="pres">
      <dgm:prSet presAssocID="{BACB816F-362B-48AD-AA07-EB50CADB428C}" presName="Name9" presStyleLbl="parChTrans1D2" presStyleIdx="0" presStyleCnt="7"/>
      <dgm:spPr/>
      <dgm:t>
        <a:bodyPr/>
        <a:lstStyle/>
        <a:p>
          <a:endParaRPr lang="en-US"/>
        </a:p>
      </dgm:t>
    </dgm:pt>
    <dgm:pt modelId="{7749BD62-F4B4-4DE2-A3A0-021F9F518E6B}" type="pres">
      <dgm:prSet presAssocID="{BACB816F-362B-48AD-AA07-EB50CADB428C}" presName="connTx" presStyleLbl="parChTrans1D2" presStyleIdx="0" presStyleCnt="7"/>
      <dgm:spPr/>
      <dgm:t>
        <a:bodyPr/>
        <a:lstStyle/>
        <a:p>
          <a:endParaRPr lang="en-US"/>
        </a:p>
      </dgm:t>
    </dgm:pt>
    <dgm:pt modelId="{75E2C7C2-A75C-44AA-AEEB-76C691035156}" type="pres">
      <dgm:prSet presAssocID="{04180758-37BB-42BD-AE08-F2C505BCB8D5}" presName="node" presStyleLbl="node1" presStyleIdx="0" presStyleCnt="7">
        <dgm:presLayoutVars>
          <dgm:bulletEnabled val="1"/>
        </dgm:presLayoutVars>
      </dgm:prSet>
      <dgm:spPr/>
      <dgm:t>
        <a:bodyPr/>
        <a:lstStyle/>
        <a:p>
          <a:endParaRPr lang="en-US"/>
        </a:p>
      </dgm:t>
    </dgm:pt>
    <dgm:pt modelId="{C368D086-048F-4AFC-9E4D-8AA22C575006}" type="pres">
      <dgm:prSet presAssocID="{F6A0E98E-15A5-4C68-911E-B3785DE40D19}" presName="Name9" presStyleLbl="parChTrans1D2" presStyleIdx="1" presStyleCnt="7"/>
      <dgm:spPr/>
      <dgm:t>
        <a:bodyPr/>
        <a:lstStyle/>
        <a:p>
          <a:endParaRPr lang="en-US"/>
        </a:p>
      </dgm:t>
    </dgm:pt>
    <dgm:pt modelId="{9FCDE77B-578F-49F5-A7F7-8912DD7CE7DA}" type="pres">
      <dgm:prSet presAssocID="{F6A0E98E-15A5-4C68-911E-B3785DE40D19}" presName="connTx" presStyleLbl="parChTrans1D2" presStyleIdx="1" presStyleCnt="7"/>
      <dgm:spPr/>
      <dgm:t>
        <a:bodyPr/>
        <a:lstStyle/>
        <a:p>
          <a:endParaRPr lang="en-US"/>
        </a:p>
      </dgm:t>
    </dgm:pt>
    <dgm:pt modelId="{DC7A19FB-2977-4817-84AE-6856ACB3E6F5}" type="pres">
      <dgm:prSet presAssocID="{E11F239A-A446-4C52-B72D-12451ACB427B}" presName="node" presStyleLbl="node1" presStyleIdx="1" presStyleCnt="7">
        <dgm:presLayoutVars>
          <dgm:bulletEnabled val="1"/>
        </dgm:presLayoutVars>
      </dgm:prSet>
      <dgm:spPr/>
      <dgm:t>
        <a:bodyPr/>
        <a:lstStyle/>
        <a:p>
          <a:endParaRPr lang="en-US"/>
        </a:p>
      </dgm:t>
    </dgm:pt>
    <dgm:pt modelId="{9DF6EB95-3ED6-4DDB-A63D-6ECFC166C830}" type="pres">
      <dgm:prSet presAssocID="{59995782-E0A5-409E-99C5-A06317260D85}" presName="Name9" presStyleLbl="parChTrans1D2" presStyleIdx="2" presStyleCnt="7"/>
      <dgm:spPr/>
      <dgm:t>
        <a:bodyPr/>
        <a:lstStyle/>
        <a:p>
          <a:endParaRPr lang="en-US"/>
        </a:p>
      </dgm:t>
    </dgm:pt>
    <dgm:pt modelId="{A2505C44-25E5-4E45-9985-FD0F29A112EB}" type="pres">
      <dgm:prSet presAssocID="{59995782-E0A5-409E-99C5-A06317260D85}" presName="connTx" presStyleLbl="parChTrans1D2" presStyleIdx="2" presStyleCnt="7"/>
      <dgm:spPr/>
      <dgm:t>
        <a:bodyPr/>
        <a:lstStyle/>
        <a:p>
          <a:endParaRPr lang="en-US"/>
        </a:p>
      </dgm:t>
    </dgm:pt>
    <dgm:pt modelId="{3D8BF1A1-D6C3-460E-8B3E-1FADBC58E976}" type="pres">
      <dgm:prSet presAssocID="{8AC6F8C2-182C-4CD1-AD7C-A0593CAF525D}" presName="node" presStyleLbl="node1" presStyleIdx="2" presStyleCnt="7">
        <dgm:presLayoutVars>
          <dgm:bulletEnabled val="1"/>
        </dgm:presLayoutVars>
      </dgm:prSet>
      <dgm:spPr/>
      <dgm:t>
        <a:bodyPr/>
        <a:lstStyle/>
        <a:p>
          <a:endParaRPr lang="en-US"/>
        </a:p>
      </dgm:t>
    </dgm:pt>
    <dgm:pt modelId="{9E9A008D-4DD9-4034-B488-5DBADFDA0F89}" type="pres">
      <dgm:prSet presAssocID="{A74632BE-92A4-455C-9DF7-BFF4A6FC812F}" presName="Name9" presStyleLbl="parChTrans1D2" presStyleIdx="3" presStyleCnt="7"/>
      <dgm:spPr/>
      <dgm:t>
        <a:bodyPr/>
        <a:lstStyle/>
        <a:p>
          <a:endParaRPr lang="en-US"/>
        </a:p>
      </dgm:t>
    </dgm:pt>
    <dgm:pt modelId="{39B2AC4A-EB1C-4348-8BB8-24EE4B0964E1}" type="pres">
      <dgm:prSet presAssocID="{A74632BE-92A4-455C-9DF7-BFF4A6FC812F}" presName="connTx" presStyleLbl="parChTrans1D2" presStyleIdx="3" presStyleCnt="7"/>
      <dgm:spPr/>
      <dgm:t>
        <a:bodyPr/>
        <a:lstStyle/>
        <a:p>
          <a:endParaRPr lang="en-US"/>
        </a:p>
      </dgm:t>
    </dgm:pt>
    <dgm:pt modelId="{83D8DFDB-20A5-42E1-86FE-D27235F747A3}" type="pres">
      <dgm:prSet presAssocID="{4538B848-527C-4243-9151-E9CEE432D2D9}" presName="node" presStyleLbl="node1" presStyleIdx="3" presStyleCnt="7">
        <dgm:presLayoutVars>
          <dgm:bulletEnabled val="1"/>
        </dgm:presLayoutVars>
      </dgm:prSet>
      <dgm:spPr/>
      <dgm:t>
        <a:bodyPr/>
        <a:lstStyle/>
        <a:p>
          <a:endParaRPr lang="en-US"/>
        </a:p>
      </dgm:t>
    </dgm:pt>
    <dgm:pt modelId="{A0A3C66C-BDBF-4EDE-8DA6-EC8E9146070B}" type="pres">
      <dgm:prSet presAssocID="{04A23FB9-708E-452C-8C80-06EBCA84B27E}" presName="Name9" presStyleLbl="parChTrans1D2" presStyleIdx="4" presStyleCnt="7"/>
      <dgm:spPr/>
      <dgm:t>
        <a:bodyPr/>
        <a:lstStyle/>
        <a:p>
          <a:endParaRPr lang="en-US"/>
        </a:p>
      </dgm:t>
    </dgm:pt>
    <dgm:pt modelId="{4A1EB9FA-D9D8-41DF-9E04-7A4741B6FE7C}" type="pres">
      <dgm:prSet presAssocID="{04A23FB9-708E-452C-8C80-06EBCA84B27E}" presName="connTx" presStyleLbl="parChTrans1D2" presStyleIdx="4" presStyleCnt="7"/>
      <dgm:spPr/>
      <dgm:t>
        <a:bodyPr/>
        <a:lstStyle/>
        <a:p>
          <a:endParaRPr lang="en-US"/>
        </a:p>
      </dgm:t>
    </dgm:pt>
    <dgm:pt modelId="{D0B1E3E8-670E-4B1E-A74D-24E4BEE59098}" type="pres">
      <dgm:prSet presAssocID="{DF58C8DF-F46B-4FFB-9A69-E74907026DD2}" presName="node" presStyleLbl="node1" presStyleIdx="4" presStyleCnt="7">
        <dgm:presLayoutVars>
          <dgm:bulletEnabled val="1"/>
        </dgm:presLayoutVars>
      </dgm:prSet>
      <dgm:spPr/>
      <dgm:t>
        <a:bodyPr/>
        <a:lstStyle/>
        <a:p>
          <a:endParaRPr lang="en-US"/>
        </a:p>
      </dgm:t>
    </dgm:pt>
    <dgm:pt modelId="{E527741F-6430-43B7-ABEF-6780193586F7}" type="pres">
      <dgm:prSet presAssocID="{D3116E22-50CB-44C5-89F2-C24E1CD84BCB}" presName="Name9" presStyleLbl="parChTrans1D2" presStyleIdx="5" presStyleCnt="7"/>
      <dgm:spPr/>
      <dgm:t>
        <a:bodyPr/>
        <a:lstStyle/>
        <a:p>
          <a:endParaRPr lang="en-US"/>
        </a:p>
      </dgm:t>
    </dgm:pt>
    <dgm:pt modelId="{52F6116B-6216-4188-ACC0-050015B8E1CC}" type="pres">
      <dgm:prSet presAssocID="{D3116E22-50CB-44C5-89F2-C24E1CD84BCB}" presName="connTx" presStyleLbl="parChTrans1D2" presStyleIdx="5" presStyleCnt="7"/>
      <dgm:spPr/>
      <dgm:t>
        <a:bodyPr/>
        <a:lstStyle/>
        <a:p>
          <a:endParaRPr lang="en-US"/>
        </a:p>
      </dgm:t>
    </dgm:pt>
    <dgm:pt modelId="{5ABD09E0-EF6E-4FE9-B02B-E04A32C4D965}" type="pres">
      <dgm:prSet presAssocID="{F17BC4A7-4916-415F-A768-49E43193B909}" presName="node" presStyleLbl="node1" presStyleIdx="5" presStyleCnt="7">
        <dgm:presLayoutVars>
          <dgm:bulletEnabled val="1"/>
        </dgm:presLayoutVars>
      </dgm:prSet>
      <dgm:spPr/>
      <dgm:t>
        <a:bodyPr/>
        <a:lstStyle/>
        <a:p>
          <a:endParaRPr lang="en-US"/>
        </a:p>
      </dgm:t>
    </dgm:pt>
    <dgm:pt modelId="{A89CFFE0-C82F-44BC-8189-F582C0378248}" type="pres">
      <dgm:prSet presAssocID="{93AD468F-8B75-4415-B3D8-3C65CD6083EF}" presName="Name9" presStyleLbl="parChTrans1D2" presStyleIdx="6" presStyleCnt="7"/>
      <dgm:spPr/>
      <dgm:t>
        <a:bodyPr/>
        <a:lstStyle/>
        <a:p>
          <a:endParaRPr lang="en-US"/>
        </a:p>
      </dgm:t>
    </dgm:pt>
    <dgm:pt modelId="{7AFF4377-E360-4132-870C-F2B34BABE6C6}" type="pres">
      <dgm:prSet presAssocID="{93AD468F-8B75-4415-B3D8-3C65CD6083EF}" presName="connTx" presStyleLbl="parChTrans1D2" presStyleIdx="6" presStyleCnt="7"/>
      <dgm:spPr/>
      <dgm:t>
        <a:bodyPr/>
        <a:lstStyle/>
        <a:p>
          <a:endParaRPr lang="en-US"/>
        </a:p>
      </dgm:t>
    </dgm:pt>
    <dgm:pt modelId="{2F7C7E2A-B8DE-45F7-8EF4-87DC2A4129D7}" type="pres">
      <dgm:prSet presAssocID="{4860FB16-8B9D-426D-9CC4-FB0699B9AD61}" presName="node" presStyleLbl="node1" presStyleIdx="6" presStyleCnt="7">
        <dgm:presLayoutVars>
          <dgm:bulletEnabled val="1"/>
        </dgm:presLayoutVars>
      </dgm:prSet>
      <dgm:spPr/>
      <dgm:t>
        <a:bodyPr/>
        <a:lstStyle/>
        <a:p>
          <a:endParaRPr lang="en-US"/>
        </a:p>
      </dgm:t>
    </dgm:pt>
  </dgm:ptLst>
  <dgm:cxnLst>
    <dgm:cxn modelId="{57C9E0F3-4A30-4F76-97A9-DDD17478CA10}" type="presOf" srcId="{D3116E22-50CB-44C5-89F2-C24E1CD84BCB}" destId="{E527741F-6430-43B7-ABEF-6780193586F7}" srcOrd="0" destOrd="0" presId="urn:microsoft.com/office/officeart/2005/8/layout/radial1"/>
    <dgm:cxn modelId="{0BC79003-2991-437B-92D9-B84C02BC34C4}" type="presOf" srcId="{DF58C8DF-F46B-4FFB-9A69-E74907026DD2}" destId="{D0B1E3E8-670E-4B1E-A74D-24E4BEE59098}" srcOrd="0" destOrd="0" presId="urn:microsoft.com/office/officeart/2005/8/layout/radial1"/>
    <dgm:cxn modelId="{086174C0-1BD8-4317-A6A1-AD85A7A0828F}" type="presOf" srcId="{59995782-E0A5-409E-99C5-A06317260D85}" destId="{A2505C44-25E5-4E45-9985-FD0F29A112EB}" srcOrd="1" destOrd="0" presId="urn:microsoft.com/office/officeart/2005/8/layout/radial1"/>
    <dgm:cxn modelId="{6B7BA031-EEF4-4B51-A969-5D73CA7BD9A8}" srcId="{83161484-CE27-42D3-B0AC-EDC939CC309A}" destId="{F17BC4A7-4916-415F-A768-49E43193B909}" srcOrd="5" destOrd="0" parTransId="{D3116E22-50CB-44C5-89F2-C24E1CD84BCB}" sibTransId="{011FCDAF-A9B3-4236-BD24-3E6EA61A7DCC}"/>
    <dgm:cxn modelId="{8AD7EDB6-5B67-4C3A-91AA-C6E9BF5B873F}" type="presOf" srcId="{4860FB16-8B9D-426D-9CC4-FB0699B9AD61}" destId="{2F7C7E2A-B8DE-45F7-8EF4-87DC2A4129D7}" srcOrd="0" destOrd="0" presId="urn:microsoft.com/office/officeart/2005/8/layout/radial1"/>
    <dgm:cxn modelId="{254A2004-B8D7-42F5-87DF-149CB0AB48F5}" srcId="{83161484-CE27-42D3-B0AC-EDC939CC309A}" destId="{04180758-37BB-42BD-AE08-F2C505BCB8D5}" srcOrd="0" destOrd="0" parTransId="{BACB816F-362B-48AD-AA07-EB50CADB428C}" sibTransId="{665710A6-A5ED-4505-9E2B-BDBE731A4A77}"/>
    <dgm:cxn modelId="{562C83A0-F824-4646-BB9F-F995854214EB}" srcId="{83161484-CE27-42D3-B0AC-EDC939CC309A}" destId="{E11F239A-A446-4C52-B72D-12451ACB427B}" srcOrd="1" destOrd="0" parTransId="{F6A0E98E-15A5-4C68-911E-B3785DE40D19}" sibTransId="{DBD62971-D32B-4927-AB19-107F88A60F79}"/>
    <dgm:cxn modelId="{DB1FBFCD-A60C-4423-94A1-640C284AE669}" srcId="{83161484-CE27-42D3-B0AC-EDC939CC309A}" destId="{4860FB16-8B9D-426D-9CC4-FB0699B9AD61}" srcOrd="6" destOrd="0" parTransId="{93AD468F-8B75-4415-B3D8-3C65CD6083EF}" sibTransId="{9F7E2647-90F3-43EE-B157-088F1497F987}"/>
    <dgm:cxn modelId="{412FEB83-9745-418E-9ACA-224A3C182BC4}" srcId="{21FEDBD6-6130-4A52-AA28-3B069458692C}" destId="{83161484-CE27-42D3-B0AC-EDC939CC309A}" srcOrd="0" destOrd="0" parTransId="{ACC56048-9E2F-4BF7-99A6-141114C1E3A2}" sibTransId="{D3CB21F6-2A3E-48CF-9E43-F6831208352E}"/>
    <dgm:cxn modelId="{5C0A69E3-B5B5-464A-8431-42365BF1A68A}" type="presOf" srcId="{BACB816F-362B-48AD-AA07-EB50CADB428C}" destId="{14D3A9B0-A732-4638-9E3A-6116C1C4A1A9}" srcOrd="0" destOrd="0" presId="urn:microsoft.com/office/officeart/2005/8/layout/radial1"/>
    <dgm:cxn modelId="{81EC91A6-9EE1-46B1-A847-A016662D1D14}" type="presOf" srcId="{A74632BE-92A4-455C-9DF7-BFF4A6FC812F}" destId="{9E9A008D-4DD9-4034-B488-5DBADFDA0F89}" srcOrd="0" destOrd="0" presId="urn:microsoft.com/office/officeart/2005/8/layout/radial1"/>
    <dgm:cxn modelId="{8A19766E-CB20-47C5-86EC-23315E13C333}" type="presOf" srcId="{93AD468F-8B75-4415-B3D8-3C65CD6083EF}" destId="{A89CFFE0-C82F-44BC-8189-F582C0378248}" srcOrd="0" destOrd="0" presId="urn:microsoft.com/office/officeart/2005/8/layout/radial1"/>
    <dgm:cxn modelId="{A946B0B7-44A7-4A52-8427-09727E552588}" type="presOf" srcId="{59995782-E0A5-409E-99C5-A06317260D85}" destId="{9DF6EB95-3ED6-4DDB-A63D-6ECFC166C830}" srcOrd="0" destOrd="0" presId="urn:microsoft.com/office/officeart/2005/8/layout/radial1"/>
    <dgm:cxn modelId="{E1DFAB1B-BF8E-4E62-BA9D-AAE7E7C391DB}" type="presOf" srcId="{D3116E22-50CB-44C5-89F2-C24E1CD84BCB}" destId="{52F6116B-6216-4188-ACC0-050015B8E1CC}" srcOrd="1" destOrd="0" presId="urn:microsoft.com/office/officeart/2005/8/layout/radial1"/>
    <dgm:cxn modelId="{C8B4CB8B-4A19-4DD2-A419-D90D8CC67881}" type="presOf" srcId="{F6A0E98E-15A5-4C68-911E-B3785DE40D19}" destId="{C368D086-048F-4AFC-9E4D-8AA22C575006}" srcOrd="0" destOrd="0" presId="urn:microsoft.com/office/officeart/2005/8/layout/radial1"/>
    <dgm:cxn modelId="{6538209E-55B9-4727-9B42-1580D34545EB}" type="presOf" srcId="{4538B848-527C-4243-9151-E9CEE432D2D9}" destId="{83D8DFDB-20A5-42E1-86FE-D27235F747A3}" srcOrd="0" destOrd="0" presId="urn:microsoft.com/office/officeart/2005/8/layout/radial1"/>
    <dgm:cxn modelId="{FFC8373A-14D9-4C5F-9FAB-87589749DDB7}" srcId="{83161484-CE27-42D3-B0AC-EDC939CC309A}" destId="{8AC6F8C2-182C-4CD1-AD7C-A0593CAF525D}" srcOrd="2" destOrd="0" parTransId="{59995782-E0A5-409E-99C5-A06317260D85}" sibTransId="{5C62EC75-2735-4C9B-A8B2-E3F9ACBF33B1}"/>
    <dgm:cxn modelId="{A6279B83-97B1-4195-B0F5-80834C466C21}" type="presOf" srcId="{21FEDBD6-6130-4A52-AA28-3B069458692C}" destId="{EE2EB6B4-203F-4038-A166-0D32898F2683}" srcOrd="0" destOrd="0" presId="urn:microsoft.com/office/officeart/2005/8/layout/radial1"/>
    <dgm:cxn modelId="{D5713FED-8923-4624-B25F-554CA8C7F00D}" type="presOf" srcId="{8AC6F8C2-182C-4CD1-AD7C-A0593CAF525D}" destId="{3D8BF1A1-D6C3-460E-8B3E-1FADBC58E976}" srcOrd="0" destOrd="0" presId="urn:microsoft.com/office/officeart/2005/8/layout/radial1"/>
    <dgm:cxn modelId="{F936311D-1D70-4BE4-A413-132F608C2B7C}" type="presOf" srcId="{04180758-37BB-42BD-AE08-F2C505BCB8D5}" destId="{75E2C7C2-A75C-44AA-AEEB-76C691035156}" srcOrd="0" destOrd="0" presId="urn:microsoft.com/office/officeart/2005/8/layout/radial1"/>
    <dgm:cxn modelId="{3B4F08BA-69E4-41F8-BF59-F78AC15C3427}" type="presOf" srcId="{BACB816F-362B-48AD-AA07-EB50CADB428C}" destId="{7749BD62-F4B4-4DE2-A3A0-021F9F518E6B}" srcOrd="1" destOrd="0" presId="urn:microsoft.com/office/officeart/2005/8/layout/radial1"/>
    <dgm:cxn modelId="{FAB66247-968D-4DB3-8F0F-1E8660D1D186}" type="presOf" srcId="{A74632BE-92A4-455C-9DF7-BFF4A6FC812F}" destId="{39B2AC4A-EB1C-4348-8BB8-24EE4B0964E1}" srcOrd="1" destOrd="0" presId="urn:microsoft.com/office/officeart/2005/8/layout/radial1"/>
    <dgm:cxn modelId="{4C439B93-269A-4A99-945C-62610EA391CE}" type="presOf" srcId="{93AD468F-8B75-4415-B3D8-3C65CD6083EF}" destId="{7AFF4377-E360-4132-870C-F2B34BABE6C6}" srcOrd="1" destOrd="0" presId="urn:microsoft.com/office/officeart/2005/8/layout/radial1"/>
    <dgm:cxn modelId="{2F8688A9-B0C2-492F-B503-66AE3FEE901E}" srcId="{83161484-CE27-42D3-B0AC-EDC939CC309A}" destId="{DF58C8DF-F46B-4FFB-9A69-E74907026DD2}" srcOrd="4" destOrd="0" parTransId="{04A23FB9-708E-452C-8C80-06EBCA84B27E}" sibTransId="{350FC8D7-5646-4C08-997E-CCBDF696AF13}"/>
    <dgm:cxn modelId="{776946B6-64CC-4302-958F-0C3E292956AA}" type="presOf" srcId="{04A23FB9-708E-452C-8C80-06EBCA84B27E}" destId="{4A1EB9FA-D9D8-41DF-9E04-7A4741B6FE7C}" srcOrd="1" destOrd="0" presId="urn:microsoft.com/office/officeart/2005/8/layout/radial1"/>
    <dgm:cxn modelId="{66CDEE4C-C008-4465-9CDF-4C597BF370D0}" type="presOf" srcId="{E11F239A-A446-4C52-B72D-12451ACB427B}" destId="{DC7A19FB-2977-4817-84AE-6856ACB3E6F5}" srcOrd="0" destOrd="0" presId="urn:microsoft.com/office/officeart/2005/8/layout/radial1"/>
    <dgm:cxn modelId="{206A4758-E77D-48F0-B92F-EC921D97C50A}" type="presOf" srcId="{04A23FB9-708E-452C-8C80-06EBCA84B27E}" destId="{A0A3C66C-BDBF-4EDE-8DA6-EC8E9146070B}" srcOrd="0" destOrd="0" presId="urn:microsoft.com/office/officeart/2005/8/layout/radial1"/>
    <dgm:cxn modelId="{B90B6C24-8195-45BF-8833-630F70C6C989}" srcId="{83161484-CE27-42D3-B0AC-EDC939CC309A}" destId="{4538B848-527C-4243-9151-E9CEE432D2D9}" srcOrd="3" destOrd="0" parTransId="{A74632BE-92A4-455C-9DF7-BFF4A6FC812F}" sibTransId="{78C1352D-A63C-4FE4-927B-BFF6E771058A}"/>
    <dgm:cxn modelId="{6C6CF985-1AB2-4E75-844D-BC9BFD42C20B}" type="presOf" srcId="{F6A0E98E-15A5-4C68-911E-B3785DE40D19}" destId="{9FCDE77B-578F-49F5-A7F7-8912DD7CE7DA}" srcOrd="1" destOrd="0" presId="urn:microsoft.com/office/officeart/2005/8/layout/radial1"/>
    <dgm:cxn modelId="{6A2FAD1D-59DF-49DC-A40B-40970AB1FF4B}" type="presOf" srcId="{83161484-CE27-42D3-B0AC-EDC939CC309A}" destId="{A652A350-A766-408D-9AFD-BA9A3D2615CA}" srcOrd="0" destOrd="0" presId="urn:microsoft.com/office/officeart/2005/8/layout/radial1"/>
    <dgm:cxn modelId="{F76C6C13-FC39-4CF6-B27A-83CBE857D067}" type="presOf" srcId="{F17BC4A7-4916-415F-A768-49E43193B909}" destId="{5ABD09E0-EF6E-4FE9-B02B-E04A32C4D965}" srcOrd="0" destOrd="0" presId="urn:microsoft.com/office/officeart/2005/8/layout/radial1"/>
    <dgm:cxn modelId="{52D9EFAE-6AFA-4FE2-9F26-B77A998C1DB7}" type="presParOf" srcId="{EE2EB6B4-203F-4038-A166-0D32898F2683}" destId="{A652A350-A766-408D-9AFD-BA9A3D2615CA}" srcOrd="0" destOrd="0" presId="urn:microsoft.com/office/officeart/2005/8/layout/radial1"/>
    <dgm:cxn modelId="{362F3C5C-D8F2-418A-AFAA-B83BA5889C7C}" type="presParOf" srcId="{EE2EB6B4-203F-4038-A166-0D32898F2683}" destId="{14D3A9B0-A732-4638-9E3A-6116C1C4A1A9}" srcOrd="1" destOrd="0" presId="urn:microsoft.com/office/officeart/2005/8/layout/radial1"/>
    <dgm:cxn modelId="{792EE6B0-8156-4A7A-BC5E-F006553D5C21}" type="presParOf" srcId="{14D3A9B0-A732-4638-9E3A-6116C1C4A1A9}" destId="{7749BD62-F4B4-4DE2-A3A0-021F9F518E6B}" srcOrd="0" destOrd="0" presId="urn:microsoft.com/office/officeart/2005/8/layout/radial1"/>
    <dgm:cxn modelId="{4C4C65C3-22F0-4417-8A35-3EE38CFC3B47}" type="presParOf" srcId="{EE2EB6B4-203F-4038-A166-0D32898F2683}" destId="{75E2C7C2-A75C-44AA-AEEB-76C691035156}" srcOrd="2" destOrd="0" presId="urn:microsoft.com/office/officeart/2005/8/layout/radial1"/>
    <dgm:cxn modelId="{337D078F-CC28-444B-ACED-EA066243D9C9}" type="presParOf" srcId="{EE2EB6B4-203F-4038-A166-0D32898F2683}" destId="{C368D086-048F-4AFC-9E4D-8AA22C575006}" srcOrd="3" destOrd="0" presId="urn:microsoft.com/office/officeart/2005/8/layout/radial1"/>
    <dgm:cxn modelId="{637376F5-C3A0-4E7A-8CB7-98C206B9B440}" type="presParOf" srcId="{C368D086-048F-4AFC-9E4D-8AA22C575006}" destId="{9FCDE77B-578F-49F5-A7F7-8912DD7CE7DA}" srcOrd="0" destOrd="0" presId="urn:microsoft.com/office/officeart/2005/8/layout/radial1"/>
    <dgm:cxn modelId="{DECECC11-32C3-4AFC-9F0B-3BB72BEC448C}" type="presParOf" srcId="{EE2EB6B4-203F-4038-A166-0D32898F2683}" destId="{DC7A19FB-2977-4817-84AE-6856ACB3E6F5}" srcOrd="4" destOrd="0" presId="urn:microsoft.com/office/officeart/2005/8/layout/radial1"/>
    <dgm:cxn modelId="{20147BC2-94BC-4640-95BC-202EB51E3612}" type="presParOf" srcId="{EE2EB6B4-203F-4038-A166-0D32898F2683}" destId="{9DF6EB95-3ED6-4DDB-A63D-6ECFC166C830}" srcOrd="5" destOrd="0" presId="urn:microsoft.com/office/officeart/2005/8/layout/radial1"/>
    <dgm:cxn modelId="{2B64B518-C183-409E-B007-8E7BE614C4B3}" type="presParOf" srcId="{9DF6EB95-3ED6-4DDB-A63D-6ECFC166C830}" destId="{A2505C44-25E5-4E45-9985-FD0F29A112EB}" srcOrd="0" destOrd="0" presId="urn:microsoft.com/office/officeart/2005/8/layout/radial1"/>
    <dgm:cxn modelId="{C8B4E5FC-F111-4DCC-8024-9CABA7CC2E3E}" type="presParOf" srcId="{EE2EB6B4-203F-4038-A166-0D32898F2683}" destId="{3D8BF1A1-D6C3-460E-8B3E-1FADBC58E976}" srcOrd="6" destOrd="0" presId="urn:microsoft.com/office/officeart/2005/8/layout/radial1"/>
    <dgm:cxn modelId="{AD129169-6202-44E3-8DD7-32ACCD7B8FA5}" type="presParOf" srcId="{EE2EB6B4-203F-4038-A166-0D32898F2683}" destId="{9E9A008D-4DD9-4034-B488-5DBADFDA0F89}" srcOrd="7" destOrd="0" presId="urn:microsoft.com/office/officeart/2005/8/layout/radial1"/>
    <dgm:cxn modelId="{3C001341-B600-49BF-BA69-4C269E8CDFF9}" type="presParOf" srcId="{9E9A008D-4DD9-4034-B488-5DBADFDA0F89}" destId="{39B2AC4A-EB1C-4348-8BB8-24EE4B0964E1}" srcOrd="0" destOrd="0" presId="urn:microsoft.com/office/officeart/2005/8/layout/radial1"/>
    <dgm:cxn modelId="{1E18D89F-5F50-4579-AA22-FBD0B828CB1F}" type="presParOf" srcId="{EE2EB6B4-203F-4038-A166-0D32898F2683}" destId="{83D8DFDB-20A5-42E1-86FE-D27235F747A3}" srcOrd="8" destOrd="0" presId="urn:microsoft.com/office/officeart/2005/8/layout/radial1"/>
    <dgm:cxn modelId="{C2939527-0F20-4B2D-8D21-58269B9FABC7}" type="presParOf" srcId="{EE2EB6B4-203F-4038-A166-0D32898F2683}" destId="{A0A3C66C-BDBF-4EDE-8DA6-EC8E9146070B}" srcOrd="9" destOrd="0" presId="urn:microsoft.com/office/officeart/2005/8/layout/radial1"/>
    <dgm:cxn modelId="{6468D92B-F782-41D5-89FE-5E05732A799B}" type="presParOf" srcId="{A0A3C66C-BDBF-4EDE-8DA6-EC8E9146070B}" destId="{4A1EB9FA-D9D8-41DF-9E04-7A4741B6FE7C}" srcOrd="0" destOrd="0" presId="urn:microsoft.com/office/officeart/2005/8/layout/radial1"/>
    <dgm:cxn modelId="{3DBBB90D-4F2C-4254-9DAA-75A880804BA8}" type="presParOf" srcId="{EE2EB6B4-203F-4038-A166-0D32898F2683}" destId="{D0B1E3E8-670E-4B1E-A74D-24E4BEE59098}" srcOrd="10" destOrd="0" presId="urn:microsoft.com/office/officeart/2005/8/layout/radial1"/>
    <dgm:cxn modelId="{93927021-5599-4478-9908-2C7212A0F7BF}" type="presParOf" srcId="{EE2EB6B4-203F-4038-A166-0D32898F2683}" destId="{E527741F-6430-43B7-ABEF-6780193586F7}" srcOrd="11" destOrd="0" presId="urn:microsoft.com/office/officeart/2005/8/layout/radial1"/>
    <dgm:cxn modelId="{F1535F7E-383E-4615-85B4-782C346F77DE}" type="presParOf" srcId="{E527741F-6430-43B7-ABEF-6780193586F7}" destId="{52F6116B-6216-4188-ACC0-050015B8E1CC}" srcOrd="0" destOrd="0" presId="urn:microsoft.com/office/officeart/2005/8/layout/radial1"/>
    <dgm:cxn modelId="{6C9388DA-19BB-4FF6-8097-DDC891F9380D}" type="presParOf" srcId="{EE2EB6B4-203F-4038-A166-0D32898F2683}" destId="{5ABD09E0-EF6E-4FE9-B02B-E04A32C4D965}" srcOrd="12" destOrd="0" presId="urn:microsoft.com/office/officeart/2005/8/layout/radial1"/>
    <dgm:cxn modelId="{46A5DD15-1956-4AD3-9F53-ACFF2AEF8EA6}" type="presParOf" srcId="{EE2EB6B4-203F-4038-A166-0D32898F2683}" destId="{A89CFFE0-C82F-44BC-8189-F582C0378248}" srcOrd="13" destOrd="0" presId="urn:microsoft.com/office/officeart/2005/8/layout/radial1"/>
    <dgm:cxn modelId="{525EEDF4-DCC8-4124-BA8B-C5C8BEBAC22B}" type="presParOf" srcId="{A89CFFE0-C82F-44BC-8189-F582C0378248}" destId="{7AFF4377-E360-4132-870C-F2B34BABE6C6}" srcOrd="0" destOrd="0" presId="urn:microsoft.com/office/officeart/2005/8/layout/radial1"/>
    <dgm:cxn modelId="{A0E47674-6FDA-48FF-A894-DFFD1C243101}" type="presParOf" srcId="{EE2EB6B4-203F-4038-A166-0D32898F2683}" destId="{2F7C7E2A-B8DE-45F7-8EF4-87DC2A4129D7}"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FEDBD6-6130-4A52-AA28-3B069458692C}" type="doc">
      <dgm:prSet loTypeId="urn:microsoft.com/office/officeart/2005/8/layout/venn2" loCatId="relationship" qsTypeId="urn:microsoft.com/office/officeart/2005/8/quickstyle/3d1" qsCatId="3D" csTypeId="urn:microsoft.com/office/officeart/2005/8/colors/colorful4" csCatId="colorful" phldr="1"/>
      <dgm:spPr/>
      <dgm:t>
        <a:bodyPr/>
        <a:lstStyle/>
        <a:p>
          <a:endParaRPr lang="en-US"/>
        </a:p>
      </dgm:t>
    </dgm:pt>
    <dgm:pt modelId="{83161484-CE27-42D3-B0AC-EDC939CC309A}">
      <dgm:prSet phldrT="[Text]" custT="1"/>
      <dgm:spPr/>
      <dgm:t>
        <a:bodyPr lIns="0" rIns="0"/>
        <a:lstStyle/>
        <a:p>
          <a:r>
            <a:rPr lang="en-US" sz="3500" b="1" u="sng" dirty="0" smtClean="0">
              <a:latin typeface="Microsoft Sans Serif" panose="020B0604020202020204" pitchFamily="34" charset="0"/>
              <a:cs typeface="Microsoft Sans Serif" panose="020B0604020202020204" pitchFamily="34" charset="0"/>
            </a:rPr>
            <a:t>Detail Report</a:t>
          </a:r>
        </a:p>
        <a:p>
          <a:r>
            <a:rPr lang="en-US" sz="2400" dirty="0" smtClean="0">
              <a:latin typeface="Microsoft Sans Serif" panose="020B0604020202020204" pitchFamily="34" charset="0"/>
              <a:cs typeface="Microsoft Sans Serif" panose="020B0604020202020204" pitchFamily="34" charset="0"/>
            </a:rPr>
            <a:t>Student-level enrollment and graduation data by term</a:t>
          </a:r>
          <a:endParaRPr lang="en-US" sz="2400" dirty="0">
            <a:latin typeface="Microsoft Sans Serif" panose="020B0604020202020204" pitchFamily="34" charset="0"/>
            <a:cs typeface="Microsoft Sans Serif" panose="020B0604020202020204" pitchFamily="34" charset="0"/>
          </a:endParaRPr>
        </a:p>
      </dgm:t>
    </dgm:pt>
    <dgm:pt modelId="{ACC56048-9E2F-4BF7-99A6-141114C1E3A2}" type="parTrans" cxnId="{412FEB83-9745-418E-9ACA-224A3C182BC4}">
      <dgm:prSet/>
      <dgm:spPr/>
      <dgm:t>
        <a:bodyPr/>
        <a:lstStyle/>
        <a:p>
          <a:endParaRPr lang="en-US"/>
        </a:p>
      </dgm:t>
    </dgm:pt>
    <dgm:pt modelId="{D3CB21F6-2A3E-48CF-9E43-F6831208352E}" type="sibTrans" cxnId="{412FEB83-9745-418E-9ACA-224A3C182BC4}">
      <dgm:prSet/>
      <dgm:spPr/>
      <dgm:t>
        <a:bodyPr/>
        <a:lstStyle/>
        <a:p>
          <a:endParaRPr lang="en-US"/>
        </a:p>
      </dgm:t>
    </dgm:pt>
    <dgm:pt modelId="{2DB3F4BF-3404-4875-AF95-6194245E7C56}" type="pres">
      <dgm:prSet presAssocID="{21FEDBD6-6130-4A52-AA28-3B069458692C}" presName="Name0" presStyleCnt="0">
        <dgm:presLayoutVars>
          <dgm:chMax val="7"/>
          <dgm:resizeHandles val="exact"/>
        </dgm:presLayoutVars>
      </dgm:prSet>
      <dgm:spPr/>
      <dgm:t>
        <a:bodyPr/>
        <a:lstStyle/>
        <a:p>
          <a:endParaRPr lang="en-US"/>
        </a:p>
      </dgm:t>
    </dgm:pt>
    <dgm:pt modelId="{0B7B93E4-71AF-42BE-959A-46AA5EC8D491}" type="pres">
      <dgm:prSet presAssocID="{21FEDBD6-6130-4A52-AA28-3B069458692C}" presName="comp1" presStyleCnt="0"/>
      <dgm:spPr/>
      <dgm:t>
        <a:bodyPr/>
        <a:lstStyle/>
        <a:p>
          <a:endParaRPr lang="en-US"/>
        </a:p>
      </dgm:t>
    </dgm:pt>
    <dgm:pt modelId="{4E6C3C95-B033-4D7B-ADFC-B4C26FE0EBC5}" type="pres">
      <dgm:prSet presAssocID="{21FEDBD6-6130-4A52-AA28-3B069458692C}" presName="circle1" presStyleLbl="node1" presStyleIdx="0" presStyleCnt="1"/>
      <dgm:spPr/>
      <dgm:t>
        <a:bodyPr/>
        <a:lstStyle/>
        <a:p>
          <a:endParaRPr lang="en-US"/>
        </a:p>
      </dgm:t>
    </dgm:pt>
    <dgm:pt modelId="{CD3296F6-4F76-47D1-BAE1-C33022378C36}" type="pres">
      <dgm:prSet presAssocID="{21FEDBD6-6130-4A52-AA28-3B069458692C}" presName="c1text" presStyleLbl="node1" presStyleIdx="0" presStyleCnt="1">
        <dgm:presLayoutVars>
          <dgm:bulletEnabled val="1"/>
        </dgm:presLayoutVars>
      </dgm:prSet>
      <dgm:spPr/>
      <dgm:t>
        <a:bodyPr/>
        <a:lstStyle/>
        <a:p>
          <a:endParaRPr lang="en-US"/>
        </a:p>
      </dgm:t>
    </dgm:pt>
  </dgm:ptLst>
  <dgm:cxnLst>
    <dgm:cxn modelId="{DBFF36B6-1C20-4237-8BEC-5F0F0976D604}" type="presOf" srcId="{21FEDBD6-6130-4A52-AA28-3B069458692C}" destId="{2DB3F4BF-3404-4875-AF95-6194245E7C56}" srcOrd="0" destOrd="0" presId="urn:microsoft.com/office/officeart/2005/8/layout/venn2"/>
    <dgm:cxn modelId="{2287A7A3-F1FE-40F0-86B4-2F9726C6A2F4}" type="presOf" srcId="{83161484-CE27-42D3-B0AC-EDC939CC309A}" destId="{CD3296F6-4F76-47D1-BAE1-C33022378C36}" srcOrd="1" destOrd="0" presId="urn:microsoft.com/office/officeart/2005/8/layout/venn2"/>
    <dgm:cxn modelId="{412FEB83-9745-418E-9ACA-224A3C182BC4}" srcId="{21FEDBD6-6130-4A52-AA28-3B069458692C}" destId="{83161484-CE27-42D3-B0AC-EDC939CC309A}" srcOrd="0" destOrd="0" parTransId="{ACC56048-9E2F-4BF7-99A6-141114C1E3A2}" sibTransId="{D3CB21F6-2A3E-48CF-9E43-F6831208352E}"/>
    <dgm:cxn modelId="{EB7621C1-186C-4D3E-96F7-37EA149D7343}" type="presOf" srcId="{83161484-CE27-42D3-B0AC-EDC939CC309A}" destId="{4E6C3C95-B033-4D7B-ADFC-B4C26FE0EBC5}" srcOrd="0" destOrd="0" presId="urn:microsoft.com/office/officeart/2005/8/layout/venn2"/>
    <dgm:cxn modelId="{93C9A0CE-DBE7-49BC-9A3A-3CCD3B2EFD55}" type="presParOf" srcId="{2DB3F4BF-3404-4875-AF95-6194245E7C56}" destId="{0B7B93E4-71AF-42BE-959A-46AA5EC8D491}" srcOrd="0" destOrd="0" presId="urn:microsoft.com/office/officeart/2005/8/layout/venn2"/>
    <dgm:cxn modelId="{4CDF616C-511B-47D5-8F9E-1AE36D235E39}" type="presParOf" srcId="{0B7B93E4-71AF-42BE-959A-46AA5EC8D491}" destId="{4E6C3C95-B033-4D7B-ADFC-B4C26FE0EBC5}" srcOrd="0" destOrd="0" presId="urn:microsoft.com/office/officeart/2005/8/layout/venn2"/>
    <dgm:cxn modelId="{34366BF2-1975-4891-BBB3-2D03A5C26DF0}" type="presParOf" srcId="{0B7B93E4-71AF-42BE-959A-46AA5EC8D491}" destId="{CD3296F6-4F76-47D1-BAE1-C33022378C3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7493-E1C2-4658-9EEA-5980ABE7E8BF}">
      <dsp:nvSpPr>
        <dsp:cNvPr id="0" name=""/>
        <dsp:cNvSpPr/>
      </dsp:nvSpPr>
      <dsp:spPr>
        <a:xfrm>
          <a:off x="67197" y="0"/>
          <a:ext cx="7766236" cy="4853898"/>
        </a:xfrm>
        <a:prstGeom prst="swooshArrow">
          <a:avLst>
            <a:gd name="adj1" fmla="val 25000"/>
            <a:gd name="adj2" fmla="val 25000"/>
          </a:avLst>
        </a:prstGeom>
        <a:gradFill rotWithShape="0">
          <a:gsLst>
            <a:gs pos="0">
              <a:schemeClr val="accent1">
                <a:tint val="40000"/>
                <a:hueOff val="0"/>
                <a:satOff val="0"/>
                <a:lumOff val="0"/>
                <a:alphaOff val="0"/>
                <a:shade val="100000"/>
                <a:satMod val="140000"/>
              </a:schemeClr>
            </a:gs>
            <a:gs pos="40000">
              <a:schemeClr val="accent1">
                <a:tint val="40000"/>
                <a:hueOff val="0"/>
                <a:satOff val="0"/>
                <a:lumOff val="0"/>
                <a:alphaOff val="0"/>
                <a:shade val="65000"/>
                <a:satMod val="140000"/>
              </a:schemeClr>
            </a:gs>
            <a:gs pos="70000">
              <a:schemeClr val="accent1">
                <a:tint val="40000"/>
                <a:hueOff val="0"/>
                <a:satOff val="0"/>
                <a:lumOff val="0"/>
                <a:alphaOff val="0"/>
                <a:shade val="40000"/>
                <a:satMod val="115000"/>
              </a:schemeClr>
            </a:gs>
            <a:gs pos="100000">
              <a:schemeClr val="accent1">
                <a:tint val="40000"/>
                <a:hueOff val="0"/>
                <a:satOff val="0"/>
                <a:lumOff val="0"/>
                <a:alphaOff val="0"/>
                <a:shade val="20000"/>
                <a:satMod val="115000"/>
              </a:schemeClr>
            </a:gs>
          </a:gsLst>
          <a:lin ang="8000000" scaled="1"/>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AFE17A8-D221-4698-BC1A-346F8273219E}">
      <dsp:nvSpPr>
        <dsp:cNvPr id="0" name=""/>
        <dsp:cNvSpPr/>
      </dsp:nvSpPr>
      <dsp:spPr>
        <a:xfrm>
          <a:off x="1053509" y="3350160"/>
          <a:ext cx="201922" cy="201922"/>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A71EF2-341D-4C87-906C-172F8340FFED}">
      <dsp:nvSpPr>
        <dsp:cNvPr id="0" name=""/>
        <dsp:cNvSpPr/>
      </dsp:nvSpPr>
      <dsp:spPr>
        <a:xfrm>
          <a:off x="1027549" y="3543438"/>
          <a:ext cx="2521801" cy="1103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994" tIns="0" rIns="0" bIns="0" numCol="1" spcCol="1270" anchor="t" anchorCtr="0">
          <a:noAutofit/>
        </a:bodyPr>
        <a:lstStyle/>
        <a:p>
          <a:pPr lvl="0" algn="ctr" defTabSz="889000">
            <a:lnSpc>
              <a:spcPct val="90000"/>
            </a:lnSpc>
            <a:spcBef>
              <a:spcPct val="0"/>
            </a:spcBef>
            <a:spcAft>
              <a:spcPct val="35000"/>
            </a:spcAft>
          </a:pPr>
          <a:r>
            <a:rPr lang="en-US" sz="2000" b="1" kern="1200" dirty="0" smtClean="0">
              <a:latin typeface="Microsoft Sans Serif" panose="020B0604020202020204" pitchFamily="34" charset="0"/>
              <a:cs typeface="Microsoft Sans Serif" panose="020B0604020202020204" pitchFamily="34" charset="0"/>
            </a:rPr>
            <a:t>July to October</a:t>
          </a:r>
          <a:r>
            <a:rPr lang="en-US" sz="2000" kern="1200" dirty="0" smtClean="0">
              <a:latin typeface="Microsoft Sans Serif" panose="020B0604020202020204" pitchFamily="34" charset="0"/>
              <a:cs typeface="Microsoft Sans Serif" panose="020B0604020202020204" pitchFamily="34" charset="0"/>
            </a:rPr>
            <a:t>  </a:t>
          </a:r>
          <a:endParaRPr lang="en-US" sz="1200" kern="1200" dirty="0" smtClean="0">
            <a:latin typeface="Microsoft Sans Serif" panose="020B0604020202020204" pitchFamily="34" charset="0"/>
            <a:cs typeface="Microsoft Sans Serif" panose="020B0604020202020204" pitchFamily="34" charset="0"/>
          </a:endParaRPr>
        </a:p>
        <a:p>
          <a:pPr lvl="0" algn="ctr" defTabSz="889000">
            <a:lnSpc>
              <a:spcPct val="90000"/>
            </a:lnSpc>
            <a:spcBef>
              <a:spcPct val="0"/>
            </a:spcBef>
            <a:spcAft>
              <a:spcPct val="35000"/>
            </a:spcAft>
          </a:pPr>
          <a:r>
            <a:rPr lang="en-US" sz="1200" kern="1200" dirty="0" smtClean="0">
              <a:latin typeface="Microsoft Sans Serif" panose="020B0604020202020204" pitchFamily="34" charset="0"/>
              <a:cs typeface="Microsoft Sans Serif" panose="020B0604020202020204" pitchFamily="34" charset="0"/>
            </a:rPr>
            <a:t>High Schools send in Graduate files</a:t>
          </a:r>
          <a:endParaRPr lang="en-US" sz="1200" kern="1200" dirty="0">
            <a:latin typeface="Microsoft Sans Serif" panose="020B0604020202020204" pitchFamily="34" charset="0"/>
            <a:cs typeface="Microsoft Sans Serif" panose="020B0604020202020204" pitchFamily="34" charset="0"/>
          </a:endParaRPr>
        </a:p>
      </dsp:txBody>
      <dsp:txXfrm>
        <a:off x="1027549" y="3543438"/>
        <a:ext cx="2521801" cy="1103592"/>
      </dsp:txXfrm>
    </dsp:sp>
    <dsp:sp modelId="{EDBE214B-8ABD-430C-8DC5-A504593E9414}">
      <dsp:nvSpPr>
        <dsp:cNvPr id="0" name=""/>
        <dsp:cNvSpPr/>
      </dsp:nvSpPr>
      <dsp:spPr>
        <a:xfrm>
          <a:off x="2835860" y="2030870"/>
          <a:ext cx="365013" cy="365013"/>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A5045C-D943-4013-8330-916EEFB4B652}">
      <dsp:nvSpPr>
        <dsp:cNvPr id="0" name=""/>
        <dsp:cNvSpPr/>
      </dsp:nvSpPr>
      <dsp:spPr>
        <a:xfrm>
          <a:off x="3033660" y="2477033"/>
          <a:ext cx="2520827" cy="83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413" tIns="0" rIns="0" bIns="0" numCol="1" spcCol="1270" anchor="t" anchorCtr="0">
          <a:noAutofit/>
        </a:bodyPr>
        <a:lstStyle/>
        <a:p>
          <a:pPr lvl="0" algn="ctr" defTabSz="889000">
            <a:lnSpc>
              <a:spcPct val="90000"/>
            </a:lnSpc>
            <a:spcBef>
              <a:spcPct val="0"/>
            </a:spcBef>
            <a:spcAft>
              <a:spcPct val="35000"/>
            </a:spcAft>
          </a:pPr>
          <a:r>
            <a:rPr lang="en-US" sz="2000" b="1" kern="1200" dirty="0" smtClean="0">
              <a:latin typeface="Microsoft Sans Serif" panose="020B0604020202020204" pitchFamily="34" charset="0"/>
              <a:cs typeface="Microsoft Sans Serif" panose="020B0604020202020204" pitchFamily="34" charset="0"/>
            </a:rPr>
            <a:t>Mid-November</a:t>
          </a:r>
          <a:r>
            <a:rPr lang="en-US" sz="2000" kern="1200" dirty="0" smtClean="0">
              <a:latin typeface="Microsoft Sans Serif" panose="020B0604020202020204" pitchFamily="34" charset="0"/>
              <a:cs typeface="Microsoft Sans Serif" panose="020B0604020202020204" pitchFamily="34" charset="0"/>
            </a:rPr>
            <a:t> </a:t>
          </a:r>
        </a:p>
        <a:p>
          <a:pPr lvl="0" algn="ctr" defTabSz="889000">
            <a:lnSpc>
              <a:spcPct val="90000"/>
            </a:lnSpc>
            <a:spcBef>
              <a:spcPct val="0"/>
            </a:spcBef>
            <a:spcAft>
              <a:spcPct val="35000"/>
            </a:spcAft>
          </a:pPr>
          <a:r>
            <a:rPr lang="en-US" sz="1200" kern="1200" dirty="0" smtClean="0">
              <a:latin typeface="Microsoft Sans Serif" panose="020B0604020202020204" pitchFamily="34" charset="0"/>
              <a:cs typeface="Microsoft Sans Serif" panose="020B0604020202020204" pitchFamily="34" charset="0"/>
            </a:rPr>
            <a:t>NSC sets the effective date based on postsecondary enrollment</a:t>
          </a:r>
          <a:endParaRPr lang="en-US" sz="1200" kern="1200" dirty="0">
            <a:latin typeface="Microsoft Sans Serif" panose="020B0604020202020204" pitchFamily="34" charset="0"/>
            <a:cs typeface="Microsoft Sans Serif" panose="020B0604020202020204" pitchFamily="34" charset="0"/>
          </a:endParaRPr>
        </a:p>
      </dsp:txBody>
      <dsp:txXfrm>
        <a:off x="3033660" y="2477033"/>
        <a:ext cx="2520827" cy="833242"/>
      </dsp:txXfrm>
    </dsp:sp>
    <dsp:sp modelId="{A0BBEAA0-9DFC-4767-80FE-5FA3A06AFA22}">
      <dsp:nvSpPr>
        <dsp:cNvPr id="0" name=""/>
        <dsp:cNvSpPr/>
      </dsp:nvSpPr>
      <dsp:spPr>
        <a:xfrm>
          <a:off x="4979342" y="1228036"/>
          <a:ext cx="504805" cy="504805"/>
        </a:xfrm>
        <a:prstGeom prst="ellipse">
          <a:avLst/>
        </a:prstGeom>
        <a:gradFill rotWithShape="0">
          <a:gsLst>
            <a:gs pos="0">
              <a:schemeClr val="accent1">
                <a:hueOff val="0"/>
                <a:satOff val="0"/>
                <a:lumOff val="0"/>
                <a:alphaOff val="0"/>
                <a:shade val="100000"/>
                <a:satMod val="140000"/>
              </a:schemeClr>
            </a:gs>
            <a:gs pos="40000">
              <a:schemeClr val="accent1">
                <a:hueOff val="0"/>
                <a:satOff val="0"/>
                <a:lumOff val="0"/>
                <a:alphaOff val="0"/>
                <a:shade val="65000"/>
                <a:satMod val="140000"/>
              </a:schemeClr>
            </a:gs>
            <a:gs pos="70000">
              <a:schemeClr val="accent1">
                <a:hueOff val="0"/>
                <a:satOff val="0"/>
                <a:lumOff val="0"/>
                <a:alphaOff val="0"/>
                <a:shade val="40000"/>
                <a:satMod val="115000"/>
              </a:schemeClr>
            </a:gs>
            <a:gs pos="100000">
              <a:schemeClr val="accent1">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BD3C48-D7B2-4DDB-B47D-A93D6700FBCD}">
      <dsp:nvSpPr>
        <dsp:cNvPr id="0" name=""/>
        <dsp:cNvSpPr/>
      </dsp:nvSpPr>
      <dsp:spPr>
        <a:xfrm>
          <a:off x="4472020" y="1787238"/>
          <a:ext cx="3517732" cy="75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86" tIns="0" rIns="0" bIns="0" numCol="1" spcCol="1270" anchor="t" anchorCtr="0">
          <a:noAutofit/>
        </a:bodyPr>
        <a:lstStyle/>
        <a:p>
          <a:pPr lvl="0" algn="ctr" defTabSz="889000">
            <a:lnSpc>
              <a:spcPct val="90000"/>
            </a:lnSpc>
            <a:spcBef>
              <a:spcPct val="0"/>
            </a:spcBef>
            <a:spcAft>
              <a:spcPct val="35000"/>
            </a:spcAft>
          </a:pPr>
          <a:r>
            <a:rPr lang="en-US" sz="2000" b="1" kern="1200" dirty="0" smtClean="0">
              <a:latin typeface="Microsoft Sans Serif" panose="020B0604020202020204" pitchFamily="34" charset="0"/>
              <a:cs typeface="Microsoft Sans Serif" panose="020B0604020202020204" pitchFamily="34" charset="0"/>
            </a:rPr>
            <a:t>Late-November</a:t>
          </a:r>
        </a:p>
        <a:p>
          <a:pPr lvl="0" algn="ctr" defTabSz="889000">
            <a:lnSpc>
              <a:spcPct val="90000"/>
            </a:lnSpc>
            <a:spcBef>
              <a:spcPct val="0"/>
            </a:spcBef>
            <a:spcAft>
              <a:spcPct val="35000"/>
            </a:spcAft>
          </a:pPr>
          <a:r>
            <a:rPr lang="en-US" sz="1200" b="0" kern="1200" dirty="0" smtClean="0">
              <a:latin typeface="Microsoft Sans Serif" panose="020B0604020202020204" pitchFamily="34" charset="0"/>
              <a:cs typeface="Microsoft Sans Serif" panose="020B0604020202020204" pitchFamily="34" charset="0"/>
            </a:rPr>
            <a:t>StudentTracker matching commences and report generation begins</a:t>
          </a:r>
          <a:endParaRPr lang="en-US" sz="1200" b="0" kern="1200" dirty="0">
            <a:latin typeface="Microsoft Sans Serif" panose="020B0604020202020204" pitchFamily="34" charset="0"/>
            <a:cs typeface="Microsoft Sans Serif" panose="020B0604020202020204" pitchFamily="34" charset="0"/>
          </a:endParaRPr>
        </a:p>
      </dsp:txBody>
      <dsp:txXfrm>
        <a:off x="4472020" y="1787238"/>
        <a:ext cx="3517732" cy="75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2A350-A766-408D-9AFD-BA9A3D2615CA}">
      <dsp:nvSpPr>
        <dsp:cNvPr id="0" name=""/>
        <dsp:cNvSpPr/>
      </dsp:nvSpPr>
      <dsp:spPr>
        <a:xfrm>
          <a:off x="3522650" y="2463352"/>
          <a:ext cx="1641499" cy="1641499"/>
        </a:xfrm>
        <a:prstGeom prst="ellipse">
          <a:avLst/>
        </a:prstGeom>
        <a:gradFill rotWithShape="0">
          <a:gsLst>
            <a:gs pos="0">
              <a:schemeClr val="accent2">
                <a:hueOff val="0"/>
                <a:satOff val="0"/>
                <a:lumOff val="0"/>
                <a:alphaOff val="0"/>
                <a:shade val="100000"/>
                <a:satMod val="140000"/>
              </a:schemeClr>
            </a:gs>
            <a:gs pos="40000">
              <a:schemeClr val="accent2">
                <a:hueOff val="0"/>
                <a:satOff val="0"/>
                <a:lumOff val="0"/>
                <a:alphaOff val="0"/>
                <a:shade val="65000"/>
                <a:satMod val="140000"/>
              </a:schemeClr>
            </a:gs>
            <a:gs pos="70000">
              <a:schemeClr val="accent2">
                <a:hueOff val="0"/>
                <a:satOff val="0"/>
                <a:lumOff val="0"/>
                <a:alphaOff val="0"/>
                <a:shade val="40000"/>
                <a:satMod val="115000"/>
              </a:schemeClr>
            </a:gs>
            <a:gs pos="100000">
              <a:schemeClr val="accent2">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u="sng" kern="1200" dirty="0" smtClean="0">
              <a:latin typeface="Microsoft Sans Serif" panose="020B0604020202020204" pitchFamily="34" charset="0"/>
              <a:cs typeface="Microsoft Sans Serif" panose="020B0604020202020204" pitchFamily="34" charset="0"/>
            </a:rPr>
            <a:t>Aggregate Report</a:t>
          </a:r>
          <a:endParaRPr lang="en-US" sz="1900" b="1" u="sng" kern="1200" dirty="0">
            <a:latin typeface="Microsoft Sans Serif" panose="020B0604020202020204" pitchFamily="34" charset="0"/>
            <a:cs typeface="Microsoft Sans Serif" panose="020B0604020202020204" pitchFamily="34" charset="0"/>
          </a:endParaRPr>
        </a:p>
      </dsp:txBody>
      <dsp:txXfrm>
        <a:off x="3763042" y="2703744"/>
        <a:ext cx="1160715" cy="1160715"/>
      </dsp:txXfrm>
    </dsp:sp>
    <dsp:sp modelId="{14D3A9B0-A732-4638-9E3A-6116C1C4A1A9}">
      <dsp:nvSpPr>
        <dsp:cNvPr id="0" name=""/>
        <dsp:cNvSpPr/>
      </dsp:nvSpPr>
      <dsp:spPr>
        <a:xfrm rot="16200000">
          <a:off x="3934212" y="2037157"/>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a:off x="4322940" y="2033705"/>
        <a:ext cx="40918" cy="40918"/>
      </dsp:txXfrm>
    </dsp:sp>
    <dsp:sp modelId="{75E2C7C2-A75C-44AA-AEEB-76C691035156}">
      <dsp:nvSpPr>
        <dsp:cNvPr id="0" name=""/>
        <dsp:cNvSpPr/>
      </dsp:nvSpPr>
      <dsp:spPr>
        <a:xfrm>
          <a:off x="3522650" y="3477"/>
          <a:ext cx="1641499" cy="1641499"/>
        </a:xfrm>
        <a:prstGeom prst="ellipse">
          <a:avLst/>
        </a:prstGeom>
        <a:gradFill rotWithShape="0">
          <a:gsLst>
            <a:gs pos="0">
              <a:schemeClr val="accent3">
                <a:hueOff val="0"/>
                <a:satOff val="0"/>
                <a:lumOff val="0"/>
                <a:alphaOff val="0"/>
                <a:shade val="100000"/>
                <a:satMod val="140000"/>
              </a:schemeClr>
            </a:gs>
            <a:gs pos="40000">
              <a:schemeClr val="accent3">
                <a:hueOff val="0"/>
                <a:satOff val="0"/>
                <a:lumOff val="0"/>
                <a:alphaOff val="0"/>
                <a:shade val="65000"/>
                <a:satMod val="140000"/>
              </a:schemeClr>
            </a:gs>
            <a:gs pos="70000">
              <a:schemeClr val="accent3">
                <a:hueOff val="0"/>
                <a:satOff val="0"/>
                <a:lumOff val="0"/>
                <a:alphaOff val="0"/>
                <a:shade val="40000"/>
                <a:satMod val="115000"/>
              </a:schemeClr>
            </a:gs>
            <a:gs pos="100000">
              <a:schemeClr val="accent3">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First Fall</a:t>
          </a:r>
          <a:endParaRPr lang="en-US" sz="1800" kern="1200" dirty="0">
            <a:latin typeface="Microsoft Sans Serif" panose="020B0604020202020204" pitchFamily="34" charset="0"/>
            <a:cs typeface="Microsoft Sans Serif" panose="020B0604020202020204" pitchFamily="34" charset="0"/>
          </a:endParaRPr>
        </a:p>
      </dsp:txBody>
      <dsp:txXfrm>
        <a:off x="3763042" y="243869"/>
        <a:ext cx="1160715" cy="1160715"/>
      </dsp:txXfrm>
    </dsp:sp>
    <dsp:sp modelId="{C368D086-048F-4AFC-9E4D-8AA22C575006}">
      <dsp:nvSpPr>
        <dsp:cNvPr id="0" name=""/>
        <dsp:cNvSpPr/>
      </dsp:nvSpPr>
      <dsp:spPr>
        <a:xfrm rot="19285714">
          <a:off x="4895816" y="2500241"/>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a:off x="5284544" y="2496789"/>
        <a:ext cx="40918" cy="40918"/>
      </dsp:txXfrm>
    </dsp:sp>
    <dsp:sp modelId="{DC7A19FB-2977-4817-84AE-6856ACB3E6F5}">
      <dsp:nvSpPr>
        <dsp:cNvPr id="0" name=""/>
        <dsp:cNvSpPr/>
      </dsp:nvSpPr>
      <dsp:spPr>
        <a:xfrm>
          <a:off x="5445857" y="929645"/>
          <a:ext cx="1641499" cy="1641499"/>
        </a:xfrm>
        <a:prstGeom prst="ellipse">
          <a:avLst/>
        </a:prstGeom>
        <a:gradFill rotWithShape="0">
          <a:gsLst>
            <a:gs pos="0">
              <a:schemeClr val="accent3">
                <a:hueOff val="-1534205"/>
                <a:satOff val="-6306"/>
                <a:lumOff val="2026"/>
                <a:alphaOff val="0"/>
                <a:shade val="100000"/>
                <a:satMod val="140000"/>
              </a:schemeClr>
            </a:gs>
            <a:gs pos="40000">
              <a:schemeClr val="accent3">
                <a:hueOff val="-1534205"/>
                <a:satOff val="-6306"/>
                <a:lumOff val="2026"/>
                <a:alphaOff val="0"/>
                <a:shade val="65000"/>
                <a:satMod val="140000"/>
              </a:schemeClr>
            </a:gs>
            <a:gs pos="70000">
              <a:schemeClr val="accent3">
                <a:hueOff val="-1534205"/>
                <a:satOff val="-6306"/>
                <a:lumOff val="2026"/>
                <a:alphaOff val="0"/>
                <a:shade val="40000"/>
                <a:satMod val="115000"/>
              </a:schemeClr>
            </a:gs>
            <a:gs pos="100000">
              <a:schemeClr val="accent3">
                <a:hueOff val="-1534205"/>
                <a:satOff val="-6306"/>
                <a:lumOff val="2026"/>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First Year</a:t>
          </a:r>
          <a:endParaRPr lang="en-US" sz="1800" kern="1200" dirty="0">
            <a:latin typeface="Microsoft Sans Serif" panose="020B0604020202020204" pitchFamily="34" charset="0"/>
            <a:cs typeface="Microsoft Sans Serif" panose="020B0604020202020204" pitchFamily="34" charset="0"/>
          </a:endParaRPr>
        </a:p>
      </dsp:txBody>
      <dsp:txXfrm>
        <a:off x="5686249" y="1170037"/>
        <a:ext cx="1160715" cy="1160715"/>
      </dsp:txXfrm>
    </dsp:sp>
    <dsp:sp modelId="{9DF6EB95-3ED6-4DDB-A63D-6ECFC166C830}">
      <dsp:nvSpPr>
        <dsp:cNvPr id="0" name=""/>
        <dsp:cNvSpPr/>
      </dsp:nvSpPr>
      <dsp:spPr>
        <a:xfrm rot="771429">
          <a:off x="5133312" y="3540782"/>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a:off x="5522040" y="3537329"/>
        <a:ext cx="40918" cy="40918"/>
      </dsp:txXfrm>
    </dsp:sp>
    <dsp:sp modelId="{3D8BF1A1-D6C3-460E-8B3E-1FADBC58E976}">
      <dsp:nvSpPr>
        <dsp:cNvPr id="0" name=""/>
        <dsp:cNvSpPr/>
      </dsp:nvSpPr>
      <dsp:spPr>
        <a:xfrm>
          <a:off x="5920850" y="3010725"/>
          <a:ext cx="1641499" cy="1641499"/>
        </a:xfrm>
        <a:prstGeom prst="ellipse">
          <a:avLst/>
        </a:prstGeom>
        <a:gradFill rotWithShape="0">
          <a:gsLst>
            <a:gs pos="0">
              <a:schemeClr val="accent3">
                <a:hueOff val="-3068409"/>
                <a:satOff val="-12612"/>
                <a:lumOff val="4052"/>
                <a:alphaOff val="0"/>
                <a:shade val="100000"/>
                <a:satMod val="140000"/>
              </a:schemeClr>
            </a:gs>
            <a:gs pos="40000">
              <a:schemeClr val="accent3">
                <a:hueOff val="-3068409"/>
                <a:satOff val="-12612"/>
                <a:lumOff val="4052"/>
                <a:alphaOff val="0"/>
                <a:shade val="65000"/>
                <a:satMod val="140000"/>
              </a:schemeClr>
            </a:gs>
            <a:gs pos="70000">
              <a:schemeClr val="accent3">
                <a:hueOff val="-3068409"/>
                <a:satOff val="-12612"/>
                <a:lumOff val="4052"/>
                <a:alphaOff val="0"/>
                <a:shade val="40000"/>
                <a:satMod val="115000"/>
              </a:schemeClr>
            </a:gs>
            <a:gs pos="100000">
              <a:schemeClr val="accent3">
                <a:hueOff val="-3068409"/>
                <a:satOff val="-12612"/>
                <a:lumOff val="4052"/>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First 2 Years</a:t>
          </a:r>
          <a:endParaRPr lang="en-US" sz="1800" kern="1200" dirty="0">
            <a:latin typeface="Microsoft Sans Serif" panose="020B0604020202020204" pitchFamily="34" charset="0"/>
            <a:cs typeface="Microsoft Sans Serif" panose="020B0604020202020204" pitchFamily="34" charset="0"/>
          </a:endParaRPr>
        </a:p>
      </dsp:txBody>
      <dsp:txXfrm>
        <a:off x="6161242" y="3251117"/>
        <a:ext cx="1160715" cy="1160715"/>
      </dsp:txXfrm>
    </dsp:sp>
    <dsp:sp modelId="{9E9A008D-4DD9-4034-B488-5DBADFDA0F89}">
      <dsp:nvSpPr>
        <dsp:cNvPr id="0" name=""/>
        <dsp:cNvSpPr/>
      </dsp:nvSpPr>
      <dsp:spPr>
        <a:xfrm rot="3857143">
          <a:off x="4467862" y="4375230"/>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a:off x="4856590" y="4371777"/>
        <a:ext cx="40918" cy="40918"/>
      </dsp:txXfrm>
    </dsp:sp>
    <dsp:sp modelId="{83D8DFDB-20A5-42E1-86FE-D27235F747A3}">
      <dsp:nvSpPr>
        <dsp:cNvPr id="0" name=""/>
        <dsp:cNvSpPr/>
      </dsp:nvSpPr>
      <dsp:spPr>
        <a:xfrm>
          <a:off x="4589949" y="4679622"/>
          <a:ext cx="1641499" cy="1641499"/>
        </a:xfrm>
        <a:prstGeom prst="ellipse">
          <a:avLst/>
        </a:prstGeom>
        <a:gradFill rotWithShape="0">
          <a:gsLst>
            <a:gs pos="0">
              <a:schemeClr val="accent3">
                <a:hueOff val="-4602614"/>
                <a:satOff val="-18918"/>
                <a:lumOff val="6078"/>
                <a:alphaOff val="0"/>
                <a:shade val="100000"/>
                <a:satMod val="140000"/>
              </a:schemeClr>
            </a:gs>
            <a:gs pos="40000">
              <a:schemeClr val="accent3">
                <a:hueOff val="-4602614"/>
                <a:satOff val="-18918"/>
                <a:lumOff val="6078"/>
                <a:alphaOff val="0"/>
                <a:shade val="65000"/>
                <a:satMod val="140000"/>
              </a:schemeClr>
            </a:gs>
            <a:gs pos="70000">
              <a:schemeClr val="accent3">
                <a:hueOff val="-4602614"/>
                <a:satOff val="-18918"/>
                <a:lumOff val="6078"/>
                <a:alphaOff val="0"/>
                <a:shade val="40000"/>
                <a:satMod val="115000"/>
              </a:schemeClr>
            </a:gs>
            <a:gs pos="100000">
              <a:schemeClr val="accent3">
                <a:hueOff val="-4602614"/>
                <a:satOff val="-18918"/>
                <a:lumOff val="6078"/>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Retention</a:t>
          </a:r>
          <a:endParaRPr lang="en-US" sz="1800" kern="1200" dirty="0">
            <a:latin typeface="Microsoft Sans Serif" panose="020B0604020202020204" pitchFamily="34" charset="0"/>
            <a:cs typeface="Microsoft Sans Serif" panose="020B0604020202020204" pitchFamily="34" charset="0"/>
          </a:endParaRPr>
        </a:p>
      </dsp:txBody>
      <dsp:txXfrm>
        <a:off x="4830341" y="4920014"/>
        <a:ext cx="1160715" cy="1160715"/>
      </dsp:txXfrm>
    </dsp:sp>
    <dsp:sp modelId="{A0A3C66C-BDBF-4EDE-8DA6-EC8E9146070B}">
      <dsp:nvSpPr>
        <dsp:cNvPr id="0" name=""/>
        <dsp:cNvSpPr/>
      </dsp:nvSpPr>
      <dsp:spPr>
        <a:xfrm rot="6942857">
          <a:off x="3400562" y="4375230"/>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rot="10800000">
        <a:off x="3789290" y="4371777"/>
        <a:ext cx="40918" cy="40918"/>
      </dsp:txXfrm>
    </dsp:sp>
    <dsp:sp modelId="{D0B1E3E8-670E-4B1E-A74D-24E4BEE59098}">
      <dsp:nvSpPr>
        <dsp:cNvPr id="0" name=""/>
        <dsp:cNvSpPr/>
      </dsp:nvSpPr>
      <dsp:spPr>
        <a:xfrm>
          <a:off x="2455350" y="4679622"/>
          <a:ext cx="1641499" cy="1641499"/>
        </a:xfrm>
        <a:prstGeom prst="ellipse">
          <a:avLst/>
        </a:prstGeom>
        <a:gradFill rotWithShape="0">
          <a:gsLst>
            <a:gs pos="0">
              <a:schemeClr val="accent3">
                <a:hueOff val="-6136818"/>
                <a:satOff val="-25224"/>
                <a:lumOff val="8104"/>
                <a:alphaOff val="0"/>
                <a:shade val="100000"/>
                <a:satMod val="140000"/>
              </a:schemeClr>
            </a:gs>
            <a:gs pos="40000">
              <a:schemeClr val="accent3">
                <a:hueOff val="-6136818"/>
                <a:satOff val="-25224"/>
                <a:lumOff val="8104"/>
                <a:alphaOff val="0"/>
                <a:shade val="65000"/>
                <a:satMod val="140000"/>
              </a:schemeClr>
            </a:gs>
            <a:gs pos="70000">
              <a:schemeClr val="accent3">
                <a:hueOff val="-6136818"/>
                <a:satOff val="-25224"/>
                <a:lumOff val="8104"/>
                <a:alphaOff val="0"/>
                <a:shade val="40000"/>
                <a:satMod val="115000"/>
              </a:schemeClr>
            </a:gs>
            <a:gs pos="100000">
              <a:schemeClr val="accent3">
                <a:hueOff val="-6136818"/>
                <a:satOff val="-25224"/>
                <a:lumOff val="8104"/>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Graduation (6-Year Rate)</a:t>
          </a:r>
          <a:endParaRPr lang="en-US" sz="1800" kern="1200" dirty="0">
            <a:latin typeface="Microsoft Sans Serif" panose="020B0604020202020204" pitchFamily="34" charset="0"/>
            <a:cs typeface="Microsoft Sans Serif" panose="020B0604020202020204" pitchFamily="34" charset="0"/>
          </a:endParaRPr>
        </a:p>
      </dsp:txBody>
      <dsp:txXfrm>
        <a:off x="2695742" y="4920014"/>
        <a:ext cx="1160715" cy="1160715"/>
      </dsp:txXfrm>
    </dsp:sp>
    <dsp:sp modelId="{E527741F-6430-43B7-ABEF-6780193586F7}">
      <dsp:nvSpPr>
        <dsp:cNvPr id="0" name=""/>
        <dsp:cNvSpPr/>
      </dsp:nvSpPr>
      <dsp:spPr>
        <a:xfrm rot="10028571">
          <a:off x="2735112" y="3540782"/>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rot="10800000">
        <a:off x="3123840" y="3537329"/>
        <a:ext cx="40918" cy="40918"/>
      </dsp:txXfrm>
    </dsp:sp>
    <dsp:sp modelId="{5ABD09E0-EF6E-4FE9-B02B-E04A32C4D965}">
      <dsp:nvSpPr>
        <dsp:cNvPr id="0" name=""/>
        <dsp:cNvSpPr/>
      </dsp:nvSpPr>
      <dsp:spPr>
        <a:xfrm>
          <a:off x="1124449" y="3010725"/>
          <a:ext cx="1641499" cy="1641499"/>
        </a:xfrm>
        <a:prstGeom prst="ellipse">
          <a:avLst/>
        </a:prstGeom>
        <a:gradFill rotWithShape="0">
          <a:gsLst>
            <a:gs pos="0">
              <a:schemeClr val="accent3">
                <a:hueOff val="-7671023"/>
                <a:satOff val="-31530"/>
                <a:lumOff val="10130"/>
                <a:alphaOff val="0"/>
                <a:shade val="100000"/>
                <a:satMod val="140000"/>
              </a:schemeClr>
            </a:gs>
            <a:gs pos="40000">
              <a:schemeClr val="accent3">
                <a:hueOff val="-7671023"/>
                <a:satOff val="-31530"/>
                <a:lumOff val="10130"/>
                <a:alphaOff val="0"/>
                <a:shade val="65000"/>
                <a:satMod val="140000"/>
              </a:schemeClr>
            </a:gs>
            <a:gs pos="70000">
              <a:schemeClr val="accent3">
                <a:hueOff val="-7671023"/>
                <a:satOff val="-31530"/>
                <a:lumOff val="10130"/>
                <a:alphaOff val="0"/>
                <a:shade val="40000"/>
                <a:satMod val="115000"/>
              </a:schemeClr>
            </a:gs>
            <a:gs pos="100000">
              <a:schemeClr val="accent3">
                <a:hueOff val="-7671023"/>
                <a:satOff val="-31530"/>
                <a:lumOff val="1013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Time to Graduation</a:t>
          </a:r>
          <a:endParaRPr lang="en-US" sz="1800" kern="1200" dirty="0">
            <a:latin typeface="Microsoft Sans Serif" panose="020B0604020202020204" pitchFamily="34" charset="0"/>
            <a:cs typeface="Microsoft Sans Serif" panose="020B0604020202020204" pitchFamily="34" charset="0"/>
          </a:endParaRPr>
        </a:p>
      </dsp:txBody>
      <dsp:txXfrm>
        <a:off x="1364841" y="3251117"/>
        <a:ext cx="1160715" cy="1160715"/>
      </dsp:txXfrm>
    </dsp:sp>
    <dsp:sp modelId="{A89CFFE0-C82F-44BC-8189-F582C0378248}">
      <dsp:nvSpPr>
        <dsp:cNvPr id="0" name=""/>
        <dsp:cNvSpPr/>
      </dsp:nvSpPr>
      <dsp:spPr>
        <a:xfrm rot="13114286">
          <a:off x="2972608" y="2500241"/>
          <a:ext cx="818374" cy="34013"/>
        </a:xfrm>
        <a:custGeom>
          <a:avLst/>
          <a:gdLst/>
          <a:ahLst/>
          <a:cxnLst/>
          <a:rect l="0" t="0" r="0" b="0"/>
          <a:pathLst>
            <a:path>
              <a:moveTo>
                <a:pt x="0" y="17006"/>
              </a:moveTo>
              <a:lnTo>
                <a:pt x="818374" y="17006"/>
              </a:lnTo>
            </a:path>
          </a:pathLst>
        </a:custGeom>
        <a:noFill/>
        <a:ln w="12700"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icrosoft Sans Serif" panose="020B0604020202020204" pitchFamily="34" charset="0"/>
            <a:cs typeface="Microsoft Sans Serif" panose="020B0604020202020204" pitchFamily="34" charset="0"/>
          </a:endParaRPr>
        </a:p>
      </dsp:txBody>
      <dsp:txXfrm rot="10800000">
        <a:off x="3361336" y="2496789"/>
        <a:ext cx="40918" cy="40918"/>
      </dsp:txXfrm>
    </dsp:sp>
    <dsp:sp modelId="{2F7C7E2A-B8DE-45F7-8EF4-87DC2A4129D7}">
      <dsp:nvSpPr>
        <dsp:cNvPr id="0" name=""/>
        <dsp:cNvSpPr/>
      </dsp:nvSpPr>
      <dsp:spPr>
        <a:xfrm>
          <a:off x="1599442" y="929645"/>
          <a:ext cx="1641499" cy="1641499"/>
        </a:xfrm>
        <a:prstGeom prst="ellipse">
          <a:avLst/>
        </a:prstGeom>
        <a:gradFill rotWithShape="0">
          <a:gsLst>
            <a:gs pos="0">
              <a:schemeClr val="accent3">
                <a:hueOff val="-9205227"/>
                <a:satOff val="-37836"/>
                <a:lumOff val="12156"/>
                <a:alphaOff val="0"/>
                <a:shade val="100000"/>
                <a:satMod val="140000"/>
              </a:schemeClr>
            </a:gs>
            <a:gs pos="40000">
              <a:schemeClr val="accent3">
                <a:hueOff val="-9205227"/>
                <a:satOff val="-37836"/>
                <a:lumOff val="12156"/>
                <a:alphaOff val="0"/>
                <a:shade val="65000"/>
                <a:satMod val="140000"/>
              </a:schemeClr>
            </a:gs>
            <a:gs pos="70000">
              <a:schemeClr val="accent3">
                <a:hueOff val="-9205227"/>
                <a:satOff val="-37836"/>
                <a:lumOff val="12156"/>
                <a:alphaOff val="0"/>
                <a:shade val="40000"/>
                <a:satMod val="115000"/>
              </a:schemeClr>
            </a:gs>
            <a:gs pos="100000">
              <a:schemeClr val="accent3">
                <a:hueOff val="-9205227"/>
                <a:satOff val="-37836"/>
                <a:lumOff val="12156"/>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Microsoft Sans Serif" panose="020B0604020202020204" pitchFamily="34" charset="0"/>
              <a:cs typeface="Microsoft Sans Serif" panose="020B0604020202020204" pitchFamily="34" charset="0"/>
            </a:rPr>
            <a:t>Enrollment and Progress per class</a:t>
          </a:r>
          <a:endParaRPr lang="en-US" sz="1800" kern="1200" dirty="0">
            <a:latin typeface="Microsoft Sans Serif" panose="020B0604020202020204" pitchFamily="34" charset="0"/>
            <a:cs typeface="Microsoft Sans Serif" panose="020B0604020202020204" pitchFamily="34" charset="0"/>
          </a:endParaRPr>
        </a:p>
      </dsp:txBody>
      <dsp:txXfrm>
        <a:off x="1839834" y="1170037"/>
        <a:ext cx="1160715" cy="1160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C3C95-B033-4D7B-ADFC-B4C26FE0EBC5}">
      <dsp:nvSpPr>
        <dsp:cNvPr id="0" name=""/>
        <dsp:cNvSpPr/>
      </dsp:nvSpPr>
      <dsp:spPr>
        <a:xfrm>
          <a:off x="1181100" y="0"/>
          <a:ext cx="5410200" cy="5410200"/>
        </a:xfrm>
        <a:prstGeom prst="ellipse">
          <a:avLst/>
        </a:prstGeom>
        <a:gradFill rotWithShape="0">
          <a:gsLst>
            <a:gs pos="0">
              <a:schemeClr val="accent4">
                <a:hueOff val="0"/>
                <a:satOff val="0"/>
                <a:lumOff val="0"/>
                <a:alphaOff val="0"/>
                <a:shade val="100000"/>
                <a:satMod val="140000"/>
              </a:schemeClr>
            </a:gs>
            <a:gs pos="40000">
              <a:schemeClr val="accent4">
                <a:hueOff val="0"/>
                <a:satOff val="0"/>
                <a:lumOff val="0"/>
                <a:alphaOff val="0"/>
                <a:shade val="65000"/>
                <a:satMod val="140000"/>
              </a:schemeClr>
            </a:gs>
            <a:gs pos="70000">
              <a:schemeClr val="accent4">
                <a:hueOff val="0"/>
                <a:satOff val="0"/>
                <a:lumOff val="0"/>
                <a:alphaOff val="0"/>
                <a:shade val="40000"/>
                <a:satMod val="115000"/>
              </a:schemeClr>
            </a:gs>
            <a:gs pos="100000">
              <a:schemeClr val="accent4">
                <a:hueOff val="0"/>
                <a:satOff val="0"/>
                <a:lumOff val="0"/>
                <a:alphaOff val="0"/>
                <a:shade val="20000"/>
                <a:satMod val="115000"/>
              </a:schemeClr>
            </a:gs>
          </a:gsLst>
          <a:lin ang="8000000" scaled="1"/>
        </a:gradFill>
        <a:ln>
          <a:noFill/>
        </a:ln>
        <a:effectLst>
          <a:outerShdw blurRad="39000" dist="25400" dir="9000000" rotWithShape="0">
            <a:srgbClr val="1A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248920" rIns="0" bIns="248920" numCol="1" spcCol="1270" anchor="ctr" anchorCtr="0">
          <a:noAutofit/>
        </a:bodyPr>
        <a:lstStyle/>
        <a:p>
          <a:pPr lvl="0" algn="ctr" defTabSz="1555750">
            <a:lnSpc>
              <a:spcPct val="90000"/>
            </a:lnSpc>
            <a:spcBef>
              <a:spcPct val="0"/>
            </a:spcBef>
            <a:spcAft>
              <a:spcPct val="35000"/>
            </a:spcAft>
          </a:pPr>
          <a:r>
            <a:rPr lang="en-US" sz="3500" b="1" u="sng" kern="1200" dirty="0" smtClean="0">
              <a:latin typeface="Microsoft Sans Serif" panose="020B0604020202020204" pitchFamily="34" charset="0"/>
              <a:cs typeface="Microsoft Sans Serif" panose="020B0604020202020204" pitchFamily="34" charset="0"/>
            </a:rPr>
            <a:t>Detail Report</a:t>
          </a:r>
        </a:p>
        <a:p>
          <a:pPr lvl="0" algn="ctr" defTabSz="1555750">
            <a:lnSpc>
              <a:spcPct val="90000"/>
            </a:lnSpc>
            <a:spcBef>
              <a:spcPct val="0"/>
            </a:spcBef>
            <a:spcAft>
              <a:spcPct val="35000"/>
            </a:spcAft>
          </a:pPr>
          <a:r>
            <a:rPr lang="en-US" sz="2400" kern="1200" dirty="0" smtClean="0">
              <a:latin typeface="Microsoft Sans Serif" panose="020B0604020202020204" pitchFamily="34" charset="0"/>
              <a:cs typeface="Microsoft Sans Serif" panose="020B0604020202020204" pitchFamily="34" charset="0"/>
            </a:rPr>
            <a:t>Student-level enrollment and graduation data by term</a:t>
          </a:r>
          <a:endParaRPr lang="en-US" sz="2400" kern="1200" dirty="0">
            <a:latin typeface="Microsoft Sans Serif" panose="020B0604020202020204" pitchFamily="34" charset="0"/>
            <a:cs typeface="Microsoft Sans Serif" panose="020B0604020202020204" pitchFamily="34" charset="0"/>
          </a:endParaRPr>
        </a:p>
      </dsp:txBody>
      <dsp:txXfrm>
        <a:off x="1973405" y="1352550"/>
        <a:ext cx="3825589" cy="27051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AC7733F-22BB-4E7A-90C8-0FA3416883EF}" type="datetimeFigureOut">
              <a:rPr lang="en-US" smtClean="0"/>
              <a:pPr/>
              <a:t>1/19/2016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E9A46C7-CBD2-4AD1-BA34-96AD0F253BD6}" type="slidenum">
              <a:rPr lang="en-US" smtClean="0"/>
              <a:pPr/>
              <a:t>‹#›</a:t>
            </a:fld>
            <a:endParaRPr lang="en-US"/>
          </a:p>
        </p:txBody>
      </p:sp>
    </p:spTree>
    <p:extLst>
      <p:ext uri="{BB962C8B-B14F-4D97-AF65-F5344CB8AC3E}">
        <p14:creationId xmlns:p14="http://schemas.microsoft.com/office/powerpoint/2010/main" val="15766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a:t>
            </a:fld>
            <a:endParaRPr lang="en-US"/>
          </a:p>
        </p:txBody>
      </p:sp>
    </p:spTree>
    <p:extLst>
      <p:ext uri="{BB962C8B-B14F-4D97-AF65-F5344CB8AC3E}">
        <p14:creationId xmlns:p14="http://schemas.microsoft.com/office/powerpoint/2010/main" val="36464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Enrollment in Postsecondary education report portfolio.</a:t>
            </a:r>
          </a:p>
          <a:p>
            <a:r>
              <a:rPr lang="en-US" dirty="0" smtClean="0"/>
              <a:t>This gives you the flexibility of choosing the reports that are the most important to you.  For each of the subsets of reports, you have the option of picking from the following:</a:t>
            </a:r>
          </a:p>
          <a:p>
            <a:r>
              <a:rPr lang="en-US" dirty="0" smtClean="0"/>
              <a:t> </a:t>
            </a:r>
          </a:p>
          <a:p>
            <a:r>
              <a:rPr lang="en-US" dirty="0" smtClean="0"/>
              <a:t>Enrollment during the first fall following graduation.</a:t>
            </a:r>
          </a:p>
          <a:p>
            <a:pPr lvl="0"/>
            <a:r>
              <a:rPr lang="en-US" dirty="0" smtClean="0"/>
              <a:t>Enrollment any time during the first year following graduation.</a:t>
            </a:r>
          </a:p>
          <a:p>
            <a:pPr lvl="0"/>
            <a:r>
              <a:rPr lang="en-US" dirty="0" smtClean="0"/>
              <a:t>Enrollment any time during the first two years following graduation.</a:t>
            </a:r>
          </a:p>
          <a:p>
            <a:endParaRPr lang="en-US" dirty="0" smtClean="0"/>
          </a:p>
          <a:p>
            <a:r>
              <a:rPr lang="en-US" dirty="0" smtClean="0"/>
              <a:t>Link to report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10</a:t>
            </a:fld>
            <a:endParaRPr lang="en-US"/>
          </a:p>
        </p:txBody>
      </p:sp>
    </p:spTree>
    <p:extLst>
      <p:ext uri="{BB962C8B-B14F-4D97-AF65-F5344CB8AC3E}">
        <p14:creationId xmlns:p14="http://schemas.microsoft.com/office/powerpoint/2010/main" val="104580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each report portfolio, you have additional breakout options to further analyze the data. Those options include:</a:t>
            </a:r>
          </a:p>
          <a:p>
            <a:endParaRPr lang="en-US" sz="1200" kern="1200" dirty="0" smtClean="0">
              <a:solidFill>
                <a:schemeClr val="tx1"/>
              </a:solidFill>
              <a:effectLst/>
              <a:latin typeface="+mn-lt"/>
              <a:ea typeface="+mn-ea"/>
              <a:cs typeface="+mn-cs"/>
            </a:endParaRPr>
          </a:p>
          <a:p>
            <a:pPr marL="232943" indent="-232943">
              <a:buFont typeface="+mj-lt"/>
              <a:buAutoNum type="arabicPeriod"/>
            </a:pPr>
            <a:r>
              <a:rPr lang="en-US" baseline="0" dirty="0" smtClean="0"/>
              <a:t>Overall</a:t>
            </a:r>
          </a:p>
          <a:p>
            <a:pPr marL="232943" indent="-232943">
              <a:buFont typeface="+mj-lt"/>
              <a:buAutoNum type="arabicPeriod"/>
            </a:pPr>
            <a:r>
              <a:rPr lang="en-US" baseline="0" dirty="0" smtClean="0"/>
              <a:t>Institutional characteristics</a:t>
            </a:r>
          </a:p>
          <a:p>
            <a:pPr marL="232943" indent="-232943">
              <a:buFont typeface="+mj-lt"/>
              <a:buAutoNum type="arabicPeriod"/>
            </a:pPr>
            <a:r>
              <a:rPr lang="en-US" baseline="0" dirty="0" smtClean="0"/>
              <a:t>Demographics</a:t>
            </a:r>
          </a:p>
          <a:p>
            <a:pPr marL="232943" indent="-232943">
              <a:buFont typeface="+mj-lt"/>
              <a:buAutoNum type="arabicPeriod"/>
            </a:pPr>
            <a:r>
              <a:rPr lang="en-US" baseline="0" dirty="0" smtClean="0"/>
              <a:t>Academics</a:t>
            </a:r>
          </a:p>
          <a:p>
            <a:endParaRPr lang="en-US" baseline="0" dirty="0" smtClean="0"/>
          </a:p>
          <a:p>
            <a:pPr marL="174708" indent="-174708">
              <a:buFont typeface="Arial" panose="020B0604020202020204" pitchFamily="34" charset="0"/>
              <a:buChar char="•"/>
            </a:pPr>
            <a:r>
              <a:rPr lang="en-US" baseline="0" dirty="0" smtClean="0"/>
              <a:t>The overall report will provide how the overall class performed during this time period.  </a:t>
            </a:r>
          </a:p>
          <a:p>
            <a:pPr marL="174708" indent="-174708">
              <a:buFont typeface="Arial" panose="020B0604020202020204" pitchFamily="34" charset="0"/>
              <a:buChar char="•"/>
            </a:pPr>
            <a:r>
              <a:rPr lang="en-US" baseline="0" dirty="0" smtClean="0"/>
              <a:t>The institutional characteristics provides what types of institutions your students attended, whether they be 2 year of 4 year, instate or out-of-state, and public or private.</a:t>
            </a:r>
          </a:p>
          <a:p>
            <a:pPr marL="174708" indent="-174708">
              <a:buFont typeface="Arial" panose="020B0604020202020204" pitchFamily="34" charset="0"/>
              <a:buChar char="•"/>
            </a:pPr>
            <a:r>
              <a:rPr lang="en-US" baseline="0" dirty="0" smtClean="0"/>
              <a:t>Demographic reports are specific to those users that are providing us with the additional data elements related to race/ethnicity, gender, and economic disadvantaged status.</a:t>
            </a:r>
          </a:p>
          <a:p>
            <a:pPr marL="174708" indent="-174708">
              <a:buFont typeface="Arial" panose="020B0604020202020204" pitchFamily="34" charset="0"/>
              <a:buChar char="•"/>
            </a:pPr>
            <a:r>
              <a:rPr lang="en-US" baseline="0" dirty="0" smtClean="0"/>
              <a:t>Academic reports provide detailed information on your students who have scores available for 8</a:t>
            </a:r>
            <a:r>
              <a:rPr lang="en-US" baseline="30000" dirty="0" smtClean="0"/>
              <a:t>th</a:t>
            </a:r>
            <a:r>
              <a:rPr lang="en-US" baseline="0" dirty="0" smtClean="0"/>
              <a:t> grade math/reading assessments and completion of specific math semesters.</a:t>
            </a:r>
          </a:p>
          <a:p>
            <a:pPr marL="174708" indent="-174708">
              <a:buFont typeface="Arial" panose="020B0604020202020204" pitchFamily="34" charset="0"/>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Link to report definitions: https://secure.studentclearinghouse.org/rs/imgs/ReportDefinitions.pdf</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E9A46C7-CBD2-4AD1-BA34-96AD0F253BD6}" type="slidenum">
              <a:rPr lang="en-US" smtClean="0"/>
              <a:pPr/>
              <a:t>11</a:t>
            </a:fld>
            <a:endParaRPr lang="en-US"/>
          </a:p>
        </p:txBody>
      </p:sp>
    </p:spTree>
    <p:extLst>
      <p:ext uri="{BB962C8B-B14F-4D97-AF65-F5344CB8AC3E}">
        <p14:creationId xmlns:p14="http://schemas.microsoft.com/office/powerpoint/2010/main" val="313523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additional report</a:t>
            </a:r>
            <a:r>
              <a:rPr lang="en-US" baseline="0" dirty="0" smtClean="0"/>
              <a:t> that our secondary education organizations find most helpful is the “Most Common Institutions” list. </a:t>
            </a:r>
          </a:p>
          <a:p>
            <a:endParaRPr lang="en-US" baseline="0" dirty="0" smtClean="0"/>
          </a:p>
          <a:p>
            <a:r>
              <a:rPr lang="en-US" baseline="0" dirty="0" smtClean="0"/>
              <a:t>This list will provide you with an overall summary of the most common postsecondary institutions that your students have attended.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report definitions: https://secure.studentclearinghouse.org/rs/imgs/ReportDefinitions.pdf</a:t>
            </a:r>
          </a:p>
          <a:p>
            <a:endParaRPr lang="en-US" baseline="0" dirty="0" smtClean="0"/>
          </a:p>
        </p:txBody>
      </p:sp>
      <p:sp>
        <p:nvSpPr>
          <p:cNvPr id="4" name="Slide Number Placeholder 3"/>
          <p:cNvSpPr>
            <a:spLocks noGrp="1"/>
          </p:cNvSpPr>
          <p:nvPr>
            <p:ph type="sldNum" sz="quarter" idx="10"/>
          </p:nvPr>
        </p:nvSpPr>
        <p:spPr/>
        <p:txBody>
          <a:bodyPr/>
          <a:lstStyle/>
          <a:p>
            <a:fld id="{CE9A46C7-CBD2-4AD1-BA34-96AD0F253BD6}" type="slidenum">
              <a:rPr lang="en-US" smtClean="0"/>
              <a:pPr/>
              <a:t>12</a:t>
            </a:fld>
            <a:endParaRPr lang="en-US"/>
          </a:p>
        </p:txBody>
      </p:sp>
    </p:spTree>
    <p:extLst>
      <p:ext uri="{BB962C8B-B14F-4D97-AF65-F5344CB8AC3E}">
        <p14:creationId xmlns:p14="http://schemas.microsoft.com/office/powerpoint/2010/main" val="276844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t>
            </a:r>
            <a:r>
              <a:rPr lang="en-US" dirty="0" smtClean="0"/>
              <a:t>we</a:t>
            </a:r>
            <a:r>
              <a:rPr lang="en-US" baseline="0" dirty="0" smtClean="0"/>
              <a:t> have</a:t>
            </a:r>
            <a:r>
              <a:rPr lang="en-US" dirty="0" smtClean="0"/>
              <a:t> </a:t>
            </a:r>
            <a:r>
              <a:rPr lang="en-US" dirty="0"/>
              <a:t>selected the reports we want to generate, we move on to the next step: Selecting the schools that you would like reports generated for.  If </a:t>
            </a:r>
            <a:r>
              <a:rPr lang="en-US" dirty="0" smtClean="0"/>
              <a:t>you</a:t>
            </a:r>
            <a:r>
              <a:rPr lang="en-US" baseline="0" dirty="0" smtClean="0"/>
              <a:t> a</a:t>
            </a:r>
            <a:r>
              <a:rPr lang="en-US" dirty="0" smtClean="0"/>
              <a:t>re </a:t>
            </a:r>
            <a:r>
              <a:rPr lang="en-US" dirty="0"/>
              <a:t>a larger school district </a:t>
            </a:r>
            <a:r>
              <a:rPr lang="en-US" dirty="0" smtClean="0"/>
              <a:t>you may </a:t>
            </a:r>
            <a:r>
              <a:rPr lang="en-US" dirty="0"/>
              <a:t>want to make sure you include all the high schools listed on your account.  </a:t>
            </a:r>
            <a:r>
              <a:rPr lang="en-US" dirty="0" smtClean="0"/>
              <a:t>You can do this by selecting the ADD ALL link. The </a:t>
            </a:r>
            <a:r>
              <a:rPr lang="en-US" dirty="0"/>
              <a:t>user has the option of clicking the ‘Select Account Level’ feature.  This will generate </a:t>
            </a:r>
            <a:r>
              <a:rPr lang="en-US" dirty="0" smtClean="0"/>
              <a:t>reports at the account level.</a:t>
            </a:r>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13</a:t>
            </a:fld>
            <a:endParaRPr lang="en-US"/>
          </a:p>
        </p:txBody>
      </p:sp>
    </p:spTree>
    <p:extLst>
      <p:ext uri="{BB962C8B-B14F-4D97-AF65-F5344CB8AC3E}">
        <p14:creationId xmlns:p14="http://schemas.microsoft.com/office/powerpoint/2010/main" val="43466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only want to have reports generated for individual high schools on your account, click the ‘ADD’ link.  After clicking the ‘ADD’ link the high school should display on the right side.  In order to avoid producing an account level report for the selected reports, DO NOT select the “Select Account Level” box.</a:t>
            </a:r>
          </a:p>
          <a:p>
            <a:endParaRPr lang="en-US" baseline="0" dirty="0" smtClean="0"/>
          </a:p>
          <a:p>
            <a:r>
              <a:rPr lang="en-US" baseline="0" dirty="0" smtClean="0"/>
              <a:t>You also have the option of selecting the Student Detail level report.  Checking this box will have our system generate the Student Detail Level Report of all the students in your selected batch.  </a:t>
            </a:r>
          </a:p>
          <a:p>
            <a:endParaRPr lang="en-US" baseline="0" dirty="0" smtClean="0"/>
          </a:p>
          <a:p>
            <a:r>
              <a:rPr lang="en-US" baseline="0" dirty="0" smtClean="0"/>
              <a:t>Once you have selected the reports you would like to generate, click the ‘Request Reports’ link.  </a:t>
            </a:r>
          </a:p>
          <a:p>
            <a:endParaRPr lang="en-US" baseline="0" dirty="0" smtClean="0"/>
          </a:p>
        </p:txBody>
      </p:sp>
      <p:sp>
        <p:nvSpPr>
          <p:cNvPr id="4" name="Slide Number Placeholder 3"/>
          <p:cNvSpPr>
            <a:spLocks noGrp="1"/>
          </p:cNvSpPr>
          <p:nvPr>
            <p:ph type="sldNum" sz="quarter" idx="10"/>
          </p:nvPr>
        </p:nvSpPr>
        <p:spPr/>
        <p:txBody>
          <a:bodyPr/>
          <a:lstStyle/>
          <a:p>
            <a:fld id="{CE9A46C7-CBD2-4AD1-BA34-96AD0F253BD6}" type="slidenum">
              <a:rPr lang="en-US" smtClean="0"/>
              <a:pPr/>
              <a:t>14</a:t>
            </a:fld>
            <a:endParaRPr lang="en-US"/>
          </a:p>
        </p:txBody>
      </p:sp>
    </p:spTree>
    <p:extLst>
      <p:ext uri="{BB962C8B-B14F-4D97-AF65-F5344CB8AC3E}">
        <p14:creationId xmlns:p14="http://schemas.microsoft.com/office/powerpoint/2010/main" val="201476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15</a:t>
            </a:fld>
            <a:endParaRPr lang="en-US"/>
          </a:p>
        </p:txBody>
      </p:sp>
    </p:spTree>
    <p:extLst>
      <p:ext uri="{BB962C8B-B14F-4D97-AF65-F5344CB8AC3E}">
        <p14:creationId xmlns:p14="http://schemas.microsoft.com/office/powerpoint/2010/main" val="2891020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B900D9-7D62-4DA9-9EC6-0186F02572B1}" type="slidenum">
              <a:rPr lang="en-US" smtClean="0"/>
              <a:pPr/>
              <a:t>16</a:t>
            </a:fld>
            <a:endParaRPr lang="en-US"/>
          </a:p>
        </p:txBody>
      </p:sp>
    </p:spTree>
    <p:extLst>
      <p:ext uri="{BB962C8B-B14F-4D97-AF65-F5344CB8AC3E}">
        <p14:creationId xmlns:p14="http://schemas.microsoft.com/office/powerpoint/2010/main" val="997531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a:t>
            </a:r>
            <a:r>
              <a:rPr lang="en-US" dirty="0" smtClean="0"/>
              <a:t> now go over a very</a:t>
            </a:r>
            <a:r>
              <a:rPr lang="en-US" baseline="0" dirty="0" smtClean="0"/>
              <a:t> brief overview of what types of reports you can expect to see.  We’ll examine specific examples of the aggregate reports, the student detail report, and the reports appendix.</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report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17</a:t>
            </a:fld>
            <a:endParaRPr lang="en-US"/>
          </a:p>
        </p:txBody>
      </p:sp>
    </p:spTree>
    <p:extLst>
      <p:ext uri="{BB962C8B-B14F-4D97-AF65-F5344CB8AC3E}">
        <p14:creationId xmlns:p14="http://schemas.microsoft.com/office/powerpoint/2010/main" val="18421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’s</a:t>
            </a:r>
            <a:r>
              <a:rPr lang="en-US" dirty="0" smtClean="0"/>
              <a:t> </a:t>
            </a:r>
            <a:r>
              <a:rPr lang="en-US" dirty="0"/>
              <a:t>start our overview by the types of aggregate reports offered.</a:t>
            </a:r>
          </a:p>
          <a:p>
            <a:r>
              <a:rPr lang="en-US" dirty="0"/>
              <a:t>We have:</a:t>
            </a:r>
          </a:p>
          <a:p>
            <a:pPr lvl="0"/>
            <a:r>
              <a:rPr lang="en-US" dirty="0"/>
              <a:t>First Fall</a:t>
            </a:r>
          </a:p>
          <a:p>
            <a:pPr lvl="0"/>
            <a:r>
              <a:rPr lang="en-US" dirty="0"/>
              <a:t>First Year</a:t>
            </a:r>
          </a:p>
          <a:p>
            <a:pPr lvl="0"/>
            <a:r>
              <a:rPr lang="en-US" dirty="0"/>
              <a:t>First Two Years</a:t>
            </a:r>
          </a:p>
          <a:p>
            <a:pPr lvl="0"/>
            <a:r>
              <a:rPr lang="en-US" dirty="0"/>
              <a:t>Retention</a:t>
            </a:r>
          </a:p>
          <a:p>
            <a:pPr lvl="0"/>
            <a:r>
              <a:rPr lang="en-US" dirty="0"/>
              <a:t>6-Year Graduation Rate</a:t>
            </a:r>
          </a:p>
          <a:p>
            <a:pPr lvl="0"/>
            <a:r>
              <a:rPr lang="en-US" dirty="0"/>
              <a:t>Time to Graduation</a:t>
            </a:r>
          </a:p>
          <a:p>
            <a:pPr lvl="0"/>
            <a:r>
              <a:rPr lang="en-US" dirty="0"/>
              <a:t>And Enrollment and Progress Per </a:t>
            </a:r>
            <a:r>
              <a:rPr lang="en-US" dirty="0" smtClean="0"/>
              <a:t>Class</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Link to report definitions: https://secure.studentclearinghouse.org/rs/imgs/ReportDefinitions.pdf</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18</a:t>
            </a:fld>
            <a:endParaRPr lang="en-US"/>
          </a:p>
        </p:txBody>
      </p:sp>
    </p:spTree>
    <p:extLst>
      <p:ext uri="{BB962C8B-B14F-4D97-AF65-F5344CB8AC3E}">
        <p14:creationId xmlns:p14="http://schemas.microsoft.com/office/powerpoint/2010/main" val="1891969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report is </a:t>
            </a:r>
            <a:r>
              <a:rPr lang="en-US" dirty="0" smtClean="0"/>
              <a:t>called</a:t>
            </a:r>
            <a:r>
              <a:rPr lang="en-US" baseline="0" dirty="0" smtClean="0"/>
              <a:t> PERCENT OF STUDENTS ENROLLED IN COLLEGE THE FALL IMMEDIATELY AFTER HIGH SCHOOL.</a:t>
            </a:r>
            <a:r>
              <a:rPr lang="en-US" dirty="0" smtClean="0"/>
              <a:t> This particular example takes</a:t>
            </a:r>
            <a:r>
              <a:rPr lang="en-US" baseline="0" dirty="0" smtClean="0"/>
              <a:t> the percentage of graduates of each graduating class (Class of 2007 through Class of 2014) that enrolls in college the fall semester immediately after graduation and aggregates the data into a line graph.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At the bottom of this chart, </a:t>
            </a:r>
            <a:r>
              <a:rPr lang="en-US" dirty="0" smtClean="0"/>
              <a:t>the report</a:t>
            </a:r>
            <a:r>
              <a:rPr lang="en-US" baseline="0" dirty="0" smtClean="0"/>
              <a:t> </a:t>
            </a:r>
            <a:r>
              <a:rPr lang="en-US" dirty="0" smtClean="0"/>
              <a:t>provides </a:t>
            </a:r>
            <a:r>
              <a:rPr lang="en-US" dirty="0"/>
              <a:t>an average statistic that represents the outcome across all </a:t>
            </a:r>
            <a:r>
              <a:rPr lang="en-US" dirty="0" smtClean="0"/>
              <a:t>8 </a:t>
            </a:r>
            <a:r>
              <a:rPr lang="en-US" dirty="0"/>
              <a:t>graduating </a:t>
            </a:r>
            <a:r>
              <a:rPr lang="en-US" dirty="0" smtClean="0"/>
              <a:t>classes.</a:t>
            </a:r>
            <a:r>
              <a:rPr lang="en-US" baseline="0" dirty="0" smtClean="0"/>
              <a:t> In</a:t>
            </a:r>
            <a:r>
              <a:rPr lang="en-US" dirty="0" smtClean="0"/>
              <a:t> </a:t>
            </a:r>
            <a:r>
              <a:rPr lang="en-US" dirty="0"/>
              <a:t>this </a:t>
            </a:r>
            <a:r>
              <a:rPr lang="en-US" dirty="0" smtClean="0"/>
              <a:t>example, </a:t>
            </a:r>
            <a:r>
              <a:rPr lang="en-US" dirty="0"/>
              <a:t>an average of </a:t>
            </a:r>
            <a:r>
              <a:rPr lang="en-US" dirty="0" smtClean="0"/>
              <a:t>75% </a:t>
            </a:r>
            <a:r>
              <a:rPr lang="en-US" dirty="0"/>
              <a:t>of </a:t>
            </a:r>
            <a:r>
              <a:rPr lang="en-US" dirty="0" smtClean="0"/>
              <a:t>high school graduates </a:t>
            </a:r>
            <a:r>
              <a:rPr lang="en-US" dirty="0"/>
              <a:t>from </a:t>
            </a:r>
            <a:r>
              <a:rPr lang="en-US" dirty="0" smtClean="0"/>
              <a:t>the requesting </a:t>
            </a:r>
            <a:r>
              <a:rPr lang="en-US" dirty="0"/>
              <a:t>school attended </a:t>
            </a:r>
            <a:r>
              <a:rPr lang="en-US" dirty="0" smtClean="0"/>
              <a:t>college </a:t>
            </a:r>
            <a:r>
              <a:rPr lang="en-US" dirty="0"/>
              <a:t>immediately following high school graduation.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Reports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19</a:t>
            </a:fld>
            <a:endParaRPr lang="en-US"/>
          </a:p>
        </p:txBody>
      </p:sp>
    </p:spTree>
    <p:extLst>
      <p:ext uri="{BB962C8B-B14F-4D97-AF65-F5344CB8AC3E}">
        <p14:creationId xmlns:p14="http://schemas.microsoft.com/office/powerpoint/2010/main" val="227145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Before we get started, I’d like to review what we will cover in this presentation.</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First, we will go over Graduate Files: what they are, and how they fit into the StudentTracker for High Schools process.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Then, we’ll show you the reports timeline (when reports are automatically generated).</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After that, we’ll quickly go over how to interpret the reports we return to you.</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Finally, we will have time for questions at the end, along with an overview of the National Student Clearinghouse and the Research Center.</a:t>
            </a:r>
          </a:p>
        </p:txBody>
      </p:sp>
      <p:sp>
        <p:nvSpPr>
          <p:cNvPr id="4" name="Slide Number Placeholder 3"/>
          <p:cNvSpPr>
            <a:spLocks noGrp="1"/>
          </p:cNvSpPr>
          <p:nvPr>
            <p:ph type="sldNum" sz="quarter" idx="10"/>
          </p:nvPr>
        </p:nvSpPr>
        <p:spPr/>
        <p:txBody>
          <a:bodyPr/>
          <a:lstStyle/>
          <a:p>
            <a:fld id="{251015EE-07D2-4460-B793-E7AE8B42A332}" type="slidenum">
              <a:rPr lang="en-US" smtClean="0"/>
              <a:pPr/>
              <a:t>2</a:t>
            </a:fld>
            <a:endParaRPr lang="en-US"/>
          </a:p>
        </p:txBody>
      </p:sp>
    </p:spTree>
    <p:extLst>
      <p:ext uri="{BB962C8B-B14F-4D97-AF65-F5344CB8AC3E}">
        <p14:creationId xmlns:p14="http://schemas.microsoft.com/office/powerpoint/2010/main" val="1511606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 level detail information provides</a:t>
            </a:r>
            <a:r>
              <a:rPr lang="en-US" baseline="0" dirty="0" smtClean="0"/>
              <a:t> individualized data on each of the students you have submitted to us.  The information includes graduation and enrollment data, and is broken out by term.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report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20</a:t>
            </a:fld>
            <a:endParaRPr lang="en-US"/>
          </a:p>
        </p:txBody>
      </p:sp>
    </p:spTree>
    <p:extLst>
      <p:ext uri="{BB962C8B-B14F-4D97-AF65-F5344CB8AC3E}">
        <p14:creationId xmlns:p14="http://schemas.microsoft.com/office/powerpoint/2010/main" val="264413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a:t>
            </a:r>
            <a:r>
              <a:rPr lang="en-US" baseline="0" dirty="0" smtClean="0"/>
              <a:t> of the student detail report, we are looking at 3 specific students: Susan Smart, Nancy Smith, and Frank Jones.</a:t>
            </a:r>
          </a:p>
          <a:p>
            <a:endParaRPr lang="en-US" baseline="0" dirty="0" smtClean="0"/>
          </a:p>
          <a:p>
            <a:r>
              <a:rPr lang="en-US" baseline="0" dirty="0" smtClean="0"/>
              <a:t>If we focus on Susan Smart, we see that she started at the local community college on June 23</a:t>
            </a:r>
            <a:r>
              <a:rPr lang="en-US" baseline="30000" dirty="0" smtClean="0"/>
              <a:t>rd</a:t>
            </a:r>
            <a:r>
              <a:rPr lang="en-US" baseline="0" dirty="0" smtClean="0"/>
              <a:t> of 2002 .  For each reported enrollment, there is a separate line listing the dates of enrollment and the enrollment status.  In 2004, Susan transferred to a private institute .  She was enrolled half time for the first three enrollment </a:t>
            </a:r>
            <a:r>
              <a:rPr lang="en-US" baseline="0" dirty="0" err="1" smtClean="0"/>
              <a:t>reportings</a:t>
            </a:r>
            <a:r>
              <a:rPr lang="en-US" baseline="0" dirty="0" smtClean="0"/>
              <a:t>.  For the second three, she was enrolled full time, and graduated in 2007 with a Bachelors in History. </a:t>
            </a:r>
          </a:p>
          <a:p>
            <a:endParaRPr lang="en-US" baseline="0" dirty="0" smtClean="0"/>
          </a:p>
          <a:p>
            <a:r>
              <a:rPr lang="en-US" baseline="0" dirty="0" smtClean="0"/>
              <a:t>Nancy Smith enrolled in a private institute in September of 2003 as a full time student.   We can also see that in the same semester, she withdrew, and there is no additional reporting information available for her.  </a:t>
            </a:r>
          </a:p>
          <a:p>
            <a:endParaRPr lang="en-US" baseline="0" dirty="0" smtClean="0"/>
          </a:p>
          <a:p>
            <a:r>
              <a:rPr lang="en-US" baseline="0" dirty="0" smtClean="0"/>
              <a:t>Frank Jones has an N associated with the Record Found column.   This means one of two things: we were unable to find any information on Frank Jones, or this student had a FERPA block that prevents his information from being viewable by other schools.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 to report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21</a:t>
            </a:fld>
            <a:endParaRPr lang="en-US"/>
          </a:p>
        </p:txBody>
      </p:sp>
    </p:spTree>
    <p:extLst>
      <p:ext uri="{BB962C8B-B14F-4D97-AF65-F5344CB8AC3E}">
        <p14:creationId xmlns:p14="http://schemas.microsoft.com/office/powerpoint/2010/main" val="227216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a:t>
            </a:r>
            <a:r>
              <a:rPr lang="en-US" baseline="0" dirty="0" smtClean="0"/>
              <a:t> of the most useful resources you will find when working with your reports is the Report Definitions chart, which is available on your Web ID landing page. Clicking the Reports Definition link will take you to a comprehensive list of basic reports we offer, along with their definitions.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 addition, you have a list of non-participating post-secondary institutions (schools that DO NOT submit enrollment data to us), and a list of participating post-secondary institutions (schools that DO submit enrollment data to us).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New for this year, you may now access the STHS Webinar Sign-Up page via the link underneath the Reports Definition link.</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Reports Definitions: https://secure.studentclearinghouse.org/rs/imgs/ReportDefinitions.pdf</a:t>
            </a:r>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22</a:t>
            </a:fld>
            <a:endParaRPr lang="en-US"/>
          </a:p>
        </p:txBody>
      </p:sp>
    </p:spTree>
    <p:extLst>
      <p:ext uri="{BB962C8B-B14F-4D97-AF65-F5344CB8AC3E}">
        <p14:creationId xmlns:p14="http://schemas.microsoft.com/office/powerpoint/2010/main" val="1308241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school is interested in attending our ‘Making</a:t>
            </a:r>
            <a:r>
              <a:rPr lang="en-US" baseline="0" dirty="0" smtClean="0"/>
              <a:t> Use of the Data’ webinar, please sign up using our ST for High Schools webinar series.  </a:t>
            </a:r>
          </a:p>
          <a:p>
            <a:endParaRPr lang="en-US" baseline="0" dirty="0" smtClean="0"/>
          </a:p>
          <a:p>
            <a:r>
              <a:rPr lang="en-US" baseline="0" dirty="0" smtClean="0"/>
              <a:t>www.studentclearinghouse.info/webinars</a:t>
            </a:r>
          </a:p>
          <a:p>
            <a:endParaRPr lang="en-US" baseline="0" smtClean="0"/>
          </a:p>
          <a:p>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23</a:t>
            </a:fld>
            <a:endParaRPr lang="en-US"/>
          </a:p>
        </p:txBody>
      </p:sp>
    </p:spTree>
    <p:extLst>
      <p:ext uri="{BB962C8B-B14F-4D97-AF65-F5344CB8AC3E}">
        <p14:creationId xmlns:p14="http://schemas.microsoft.com/office/powerpoint/2010/main" val="86005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00D9-7D62-4DA9-9EC6-0186F02572B1}" type="slidenum">
              <a:rPr lang="en-US" smtClean="0"/>
              <a:pPr/>
              <a:t>24</a:t>
            </a:fld>
            <a:endParaRPr lang="en-US"/>
          </a:p>
        </p:txBody>
      </p:sp>
    </p:spTree>
    <p:extLst>
      <p:ext uri="{BB962C8B-B14F-4D97-AF65-F5344CB8AC3E}">
        <p14:creationId xmlns:p14="http://schemas.microsoft.com/office/powerpoint/2010/main" val="2187211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900D9-7D62-4DA9-9EC6-0186F02572B1}" type="slidenum">
              <a:rPr lang="en-US" smtClean="0"/>
              <a:pPr/>
              <a:t>25</a:t>
            </a:fld>
            <a:endParaRPr lang="en-US"/>
          </a:p>
        </p:txBody>
      </p:sp>
    </p:spTree>
    <p:extLst>
      <p:ext uri="{BB962C8B-B14F-4D97-AF65-F5344CB8AC3E}">
        <p14:creationId xmlns:p14="http://schemas.microsoft.com/office/powerpoint/2010/main" val="843783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 us if you have any questions or concerns.</a:t>
            </a:r>
            <a:endParaRPr lang="en-US" dirty="0"/>
          </a:p>
        </p:txBody>
      </p:sp>
      <p:sp>
        <p:nvSpPr>
          <p:cNvPr id="4" name="Slide Number Placeholder 3"/>
          <p:cNvSpPr>
            <a:spLocks noGrp="1"/>
          </p:cNvSpPr>
          <p:nvPr>
            <p:ph type="sldNum" sz="quarter" idx="10"/>
          </p:nvPr>
        </p:nvSpPr>
        <p:spPr/>
        <p:txBody>
          <a:bodyPr/>
          <a:lstStyle/>
          <a:p>
            <a:fld id="{D5B900D9-7D62-4DA9-9EC6-0186F02572B1}" type="slidenum">
              <a:rPr lang="en-US" smtClean="0"/>
              <a:pPr/>
              <a:t>26</a:t>
            </a:fld>
            <a:endParaRPr lang="en-US"/>
          </a:p>
        </p:txBody>
      </p:sp>
    </p:spTree>
    <p:extLst>
      <p:ext uri="{BB962C8B-B14F-4D97-AF65-F5344CB8AC3E}">
        <p14:creationId xmlns:p14="http://schemas.microsoft.com/office/powerpoint/2010/main" val="2235932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NSC’s Mission:</a:t>
            </a:r>
            <a:r>
              <a:rPr lang="en-US" sz="1200" kern="1200" dirty="0" smtClean="0">
                <a:solidFill>
                  <a:schemeClr val="tx1"/>
                </a:solidFill>
                <a:effectLst/>
                <a:latin typeface="+mn-lt"/>
                <a:ea typeface="+mn-ea"/>
                <a:cs typeface="+mn-cs"/>
              </a:rPr>
              <a:t> The National Student Clearinghouse (NSC) was formed in 1993 as a non-profit organization to facilitate a safe and secure data exchange for all aspects of the education arena. It performs compliance reporting for 98% of colleges in the country. In addition to that, the Clearinghouse uses the data it receives for degree verification, institutional research support and transcript services. Through this, the Clearinghouse saves schools hundreds of millions of dollars in expenses.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B900D9-7D62-4DA9-9EC6-0186F02572B1}" type="slidenum">
              <a:rPr lang="en-US" smtClean="0"/>
              <a:pPr/>
              <a:t>27</a:t>
            </a:fld>
            <a:endParaRPr lang="en-US"/>
          </a:p>
        </p:txBody>
      </p:sp>
    </p:spTree>
    <p:extLst>
      <p:ext uri="{BB962C8B-B14F-4D97-AF65-F5344CB8AC3E}">
        <p14:creationId xmlns:p14="http://schemas.microsoft.com/office/powerpoint/2010/main" val="36905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Graduate File is a list of</a:t>
            </a:r>
            <a:r>
              <a:rPr lang="en-US" baseline="0" dirty="0" smtClean="0"/>
              <a:t> students who have graduated from your school(s).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generally receive 1 Graduate File per diploma year, but you do have the option to submit 1 large file for all of your historical graduates (8 year limit).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All information you enter in a Graduate File is stored in our database.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Updated information on prior graduates are available every Spring, Summer, and Fall.</a:t>
            </a:r>
            <a:endParaRPr lang="en-US" dirty="0"/>
          </a:p>
        </p:txBody>
      </p:sp>
      <p:sp>
        <p:nvSpPr>
          <p:cNvPr id="4" name="Slide Number Placeholder 3"/>
          <p:cNvSpPr>
            <a:spLocks noGrp="1"/>
          </p:cNvSpPr>
          <p:nvPr>
            <p:ph type="sldNum" sz="quarter" idx="10"/>
          </p:nvPr>
        </p:nvSpPr>
        <p:spPr/>
        <p:txBody>
          <a:bodyPr/>
          <a:lstStyle/>
          <a:p>
            <a:fld id="{CE9A46C7-CBD2-4AD1-BA34-96AD0F253BD6}" type="slidenum">
              <a:rPr lang="en-US" smtClean="0"/>
              <a:pPr/>
              <a:t>3</a:t>
            </a:fld>
            <a:endParaRPr lang="en-US"/>
          </a:p>
        </p:txBody>
      </p:sp>
    </p:spTree>
    <p:extLst>
      <p:ext uri="{BB962C8B-B14F-4D97-AF65-F5344CB8AC3E}">
        <p14:creationId xmlns:p14="http://schemas.microsoft.com/office/powerpoint/2010/main" val="2651259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Once an effective date has been set, we will merge the most recent 8 years of your stored data into a batch. Please note, if you have submitted more than 8 years of data, the batch will still only contain the most recent 8 years.</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information will be matched against our post-secondary enrollment database. Your reports will contain information on the students included in the graduation years included in your batch. You will receive an e-mail notification from your FTP account when your reports are ready.</a:t>
            </a:r>
            <a:endParaRPr lang="en-US" dirty="0"/>
          </a:p>
        </p:txBody>
      </p:sp>
      <p:sp>
        <p:nvSpPr>
          <p:cNvPr id="4" name="Slide Number Placeholder 3"/>
          <p:cNvSpPr>
            <a:spLocks noGrp="1"/>
          </p:cNvSpPr>
          <p:nvPr>
            <p:ph type="sldNum" sz="quarter" idx="10"/>
          </p:nvPr>
        </p:nvSpPr>
        <p:spPr/>
        <p:txBody>
          <a:bodyPr/>
          <a:lstStyle/>
          <a:p>
            <a:fld id="{251015EE-07D2-4460-B793-E7AE8B42A332}" type="slidenum">
              <a:rPr lang="en-US" smtClean="0"/>
              <a:pPr/>
              <a:t>4</a:t>
            </a:fld>
            <a:endParaRPr lang="en-US"/>
          </a:p>
        </p:txBody>
      </p:sp>
    </p:spTree>
    <p:extLst>
      <p:ext uri="{BB962C8B-B14F-4D97-AF65-F5344CB8AC3E}">
        <p14:creationId xmlns:p14="http://schemas.microsoft.com/office/powerpoint/2010/main" val="295154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Generally around July of each year, we begin to receive your Graduates files with your most recent graduates (.i.e., 2014). Each November, we closely monitor our intake of postsecondary enrollment information for the fall term.  Once we have attained a comprehensive picture of Fall 2014 postsecondary data, we will set the effective date for your high school reports.  Generally, this happens around the middle of November.  </a:t>
            </a:r>
          </a:p>
          <a:p>
            <a:r>
              <a:rPr lang="en-US" dirty="0"/>
              <a:t>At that point in time, we will begin to match the most recent 8 years of your high school graduate data from the Graduates files you’ve sent in to us.  Once your students have been matched, your reports are generated and sent to your FTP account.  </a:t>
            </a:r>
          </a:p>
          <a:p>
            <a:endParaRPr lang="en-US" dirty="0"/>
          </a:p>
          <a:p>
            <a:endParaRPr lang="en-US" dirty="0"/>
          </a:p>
        </p:txBody>
      </p:sp>
      <p:sp>
        <p:nvSpPr>
          <p:cNvPr id="4" name="Slide Number Placeholder 3"/>
          <p:cNvSpPr>
            <a:spLocks noGrp="1"/>
          </p:cNvSpPr>
          <p:nvPr>
            <p:ph type="sldNum" sz="quarter" idx="10"/>
          </p:nvPr>
        </p:nvSpPr>
        <p:spPr/>
        <p:txBody>
          <a:bodyPr/>
          <a:lstStyle/>
          <a:p>
            <a:fld id="{251015EE-07D2-4460-B793-E7AE8B42A332}" type="slidenum">
              <a:rPr lang="en-US" smtClean="0"/>
              <a:pPr/>
              <a:t>5</a:t>
            </a:fld>
            <a:endParaRPr lang="en-US"/>
          </a:p>
        </p:txBody>
      </p:sp>
    </p:spTree>
    <p:extLst>
      <p:ext uri="{BB962C8B-B14F-4D97-AF65-F5344CB8AC3E}">
        <p14:creationId xmlns:p14="http://schemas.microsoft.com/office/powerpoint/2010/main" val="295154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Spring reports are usually available around mid-April and the Summer reports are usually available around mid-August of each year.  Please note: The Spring and Summer reports are not </a:t>
            </a:r>
            <a:r>
              <a:rPr lang="en-US" dirty="0" smtClean="0"/>
              <a:t>auto-generated</a:t>
            </a:r>
            <a:r>
              <a:rPr lang="en-US" dirty="0"/>
              <a:t>.  Report contacts on each account will receive an email letting them know that the Clearinghouse has a new effective date set for the Spring and Summer.  To receive updated reports during these seasons the user will need to select reports to be generated from our Reports Library feature.  </a:t>
            </a:r>
          </a:p>
          <a:p>
            <a:endParaRPr lang="en-US" dirty="0" smtClean="0"/>
          </a:p>
          <a:p>
            <a:r>
              <a:rPr lang="en-US" dirty="0" smtClean="0"/>
              <a:t>To access</a:t>
            </a:r>
            <a:r>
              <a:rPr lang="en-US" baseline="0" dirty="0" smtClean="0"/>
              <a:t> the Reports Library, please log in under the User Login option at: http://www.studentclearinghouse.org/</a:t>
            </a:r>
            <a:endParaRPr lang="en-US" dirty="0"/>
          </a:p>
        </p:txBody>
      </p:sp>
      <p:sp>
        <p:nvSpPr>
          <p:cNvPr id="4" name="Slide Number Placeholder 3"/>
          <p:cNvSpPr>
            <a:spLocks noGrp="1"/>
          </p:cNvSpPr>
          <p:nvPr>
            <p:ph type="sldNum" sz="quarter" idx="10"/>
          </p:nvPr>
        </p:nvSpPr>
        <p:spPr/>
        <p:txBody>
          <a:bodyPr/>
          <a:lstStyle/>
          <a:p>
            <a:fld id="{251015EE-07D2-4460-B793-E7AE8B42A332}" type="slidenum">
              <a:rPr lang="en-US" smtClean="0"/>
              <a:pPr/>
              <a:t>6</a:t>
            </a:fld>
            <a:endParaRPr lang="en-US"/>
          </a:p>
        </p:txBody>
      </p:sp>
    </p:spTree>
    <p:extLst>
      <p:ext uri="{BB962C8B-B14F-4D97-AF65-F5344CB8AC3E}">
        <p14:creationId xmlns:p14="http://schemas.microsoft.com/office/powerpoint/2010/main" val="295154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gain access</a:t>
            </a:r>
            <a:r>
              <a:rPr lang="en-US" baseline="0" dirty="0" smtClean="0"/>
              <a:t> to the Reports Library feature, the user will need to login using their web account.  Here is the STHS login page. </a:t>
            </a:r>
          </a:p>
          <a:p>
            <a:endParaRPr lang="en-US" baseline="0" dirty="0" smtClean="0"/>
          </a:p>
          <a:p>
            <a:r>
              <a:rPr lang="en-US" baseline="0" dirty="0" smtClean="0"/>
              <a:t>This can be accessed from the User Login option at: http://www.studentclearinghouse.org/</a:t>
            </a:r>
            <a:endParaRPr lang="en-US" dirty="0"/>
          </a:p>
        </p:txBody>
      </p:sp>
      <p:sp>
        <p:nvSpPr>
          <p:cNvPr id="4" name="Slide Number Placeholder 3"/>
          <p:cNvSpPr>
            <a:spLocks noGrp="1"/>
          </p:cNvSpPr>
          <p:nvPr>
            <p:ph type="sldNum" sz="quarter" idx="10"/>
          </p:nvPr>
        </p:nvSpPr>
        <p:spPr/>
        <p:txBody>
          <a:bodyPr/>
          <a:lstStyle/>
          <a:p>
            <a:fld id="{251015EE-07D2-4460-B793-E7AE8B42A332}" type="slidenum">
              <a:rPr lang="en-US" smtClean="0"/>
              <a:pPr/>
              <a:t>7</a:t>
            </a:fld>
            <a:endParaRPr lang="en-US"/>
          </a:p>
        </p:txBody>
      </p:sp>
    </p:spTree>
    <p:extLst>
      <p:ext uri="{BB962C8B-B14F-4D97-AF65-F5344CB8AC3E}">
        <p14:creationId xmlns:p14="http://schemas.microsoft.com/office/powerpoint/2010/main" val="862394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logged in, you will be directed to our landing page.  Under the Reports section, it displays two links: Access Reports Library and View Reports Log.</a:t>
            </a:r>
          </a:p>
          <a:p>
            <a:endParaRPr lang="en-US" dirty="0"/>
          </a:p>
          <a:p>
            <a:r>
              <a:rPr lang="en-US" dirty="0"/>
              <a:t>The View Reports Log will provide an audit of all the reports the Clearinghouse has created for your account.  </a:t>
            </a:r>
          </a:p>
          <a:p>
            <a:endParaRPr lang="en-US" dirty="0"/>
          </a:p>
          <a:p>
            <a:r>
              <a:rPr lang="en-US" dirty="0"/>
              <a:t>The other link is the Access Reports Library.  </a:t>
            </a:r>
          </a:p>
        </p:txBody>
      </p:sp>
      <p:sp>
        <p:nvSpPr>
          <p:cNvPr id="4" name="Slide Number Placeholder 3"/>
          <p:cNvSpPr>
            <a:spLocks noGrp="1"/>
          </p:cNvSpPr>
          <p:nvPr>
            <p:ph type="sldNum" sz="quarter" idx="10"/>
          </p:nvPr>
        </p:nvSpPr>
        <p:spPr/>
        <p:txBody>
          <a:bodyPr/>
          <a:lstStyle/>
          <a:p>
            <a:fld id="{D5B900D9-7D62-4DA9-9EC6-0186F02572B1}" type="slidenum">
              <a:rPr lang="en-US" smtClean="0"/>
              <a:pPr/>
              <a:t>8</a:t>
            </a:fld>
            <a:endParaRPr lang="en-US"/>
          </a:p>
        </p:txBody>
      </p:sp>
    </p:spTree>
    <p:extLst>
      <p:ext uri="{BB962C8B-B14F-4D97-AF65-F5344CB8AC3E}">
        <p14:creationId xmlns:p14="http://schemas.microsoft.com/office/powerpoint/2010/main" val="267015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t>
            </a:r>
            <a:r>
              <a:rPr lang="en-US" dirty="0" smtClean="0"/>
              <a:t>you</a:t>
            </a:r>
            <a:r>
              <a:rPr lang="en-US" baseline="0" dirty="0" smtClean="0"/>
              <a:t> have</a:t>
            </a:r>
            <a:r>
              <a:rPr lang="en-US" dirty="0" smtClean="0"/>
              <a:t> </a:t>
            </a:r>
            <a:r>
              <a:rPr lang="en-US" dirty="0"/>
              <a:t>selected the Access Reports Library, you will be taken to the following page.  </a:t>
            </a:r>
          </a:p>
          <a:p>
            <a:endParaRPr lang="en-US" dirty="0"/>
          </a:p>
          <a:p>
            <a:r>
              <a:rPr lang="en-US" dirty="0" smtClean="0"/>
              <a:t>You</a:t>
            </a:r>
            <a:r>
              <a:rPr lang="en-US" baseline="0" dirty="0" smtClean="0"/>
              <a:t> will</a:t>
            </a:r>
            <a:r>
              <a:rPr lang="en-US" dirty="0" smtClean="0"/>
              <a:t> </a:t>
            </a:r>
            <a:r>
              <a:rPr lang="en-US" dirty="0"/>
              <a:t>notice there are specific steps you will need to complete before your reports can be generated.  </a:t>
            </a:r>
          </a:p>
          <a:p>
            <a:pPr lvl="0"/>
            <a:r>
              <a:rPr lang="en-US" dirty="0"/>
              <a:t>You will need to confirm the batch for your report.</a:t>
            </a:r>
          </a:p>
          <a:p>
            <a:r>
              <a:rPr lang="en-US" dirty="0"/>
              <a:t>A batch is defined as a set of data sent by you to the clearinghouse for matching (Graduate or Request files). This drop-down menu will provide you with the ability to select different batches/effective dates in case you need to run reports on past batches or cohorts. By default, this will be set to the most recent set of data that you sent to us.  </a:t>
            </a:r>
          </a:p>
        </p:txBody>
      </p:sp>
      <p:sp>
        <p:nvSpPr>
          <p:cNvPr id="4" name="Slide Number Placeholder 3"/>
          <p:cNvSpPr>
            <a:spLocks noGrp="1"/>
          </p:cNvSpPr>
          <p:nvPr>
            <p:ph type="sldNum" sz="quarter" idx="10"/>
          </p:nvPr>
        </p:nvSpPr>
        <p:spPr/>
        <p:txBody>
          <a:bodyPr/>
          <a:lstStyle/>
          <a:p>
            <a:fld id="{251015EE-07D2-4460-B793-E7AE8B42A332}" type="slidenum">
              <a:rPr lang="en-US" smtClean="0"/>
              <a:pPr/>
              <a:t>9</a:t>
            </a:fld>
            <a:endParaRPr lang="en-US"/>
          </a:p>
        </p:txBody>
      </p:sp>
    </p:spTree>
    <p:extLst>
      <p:ext uri="{BB962C8B-B14F-4D97-AF65-F5344CB8AC3E}">
        <p14:creationId xmlns:p14="http://schemas.microsoft.com/office/powerpoint/2010/main" val="1181103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lnSpc>
                <a:spcPts val="5500"/>
              </a:lnSpc>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1">
                    <a:lumMod val="75000"/>
                    <a:lumOff val="2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4" name="TextBox 3"/>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lnSpc>
                <a:spcPts val="5500"/>
              </a:lnSpc>
              <a:buNone/>
              <a:defRPr lang="en-US" sz="5800" b="1" dirty="0">
                <a:latin typeface="Arial" pitchFamily="34" charset="0"/>
                <a:cs typeface="Arial" pitchFamily="34" charset="0"/>
              </a:defRPr>
            </a:lvl1pPr>
          </a:lstStyle>
          <a:p>
            <a:r>
              <a:rPr lang="en-US" smtClean="0"/>
              <a:t>Click to edit Master title style</a:t>
            </a:r>
            <a:endParaRPr lang="en-US" dirty="0"/>
          </a:p>
        </p:txBody>
      </p:sp>
      <p:sp>
        <p:nvSpPr>
          <p:cNvPr id="3" name="Rectangle 3"/>
          <p:cNvSpPr>
            <a:spLocks noGrp="1"/>
          </p:cNvSpPr>
          <p:nvPr>
            <p:ph type="body" idx="1"/>
          </p:nvPr>
        </p:nvSpPr>
        <p:spPr>
          <a:xfrm>
            <a:off x="722313" y="970573"/>
            <a:ext cx="7772400" cy="1509712"/>
          </a:xfrm>
        </p:spPr>
        <p:txBody>
          <a:bodyPr anchor="b">
            <a:normAutofit/>
          </a:bodyPr>
          <a:lstStyle>
            <a:lvl1pPr algn="ctr">
              <a:buNone/>
              <a:defRPr lang="en-US" sz="2400" b="0" smtClean="0">
                <a:solidFill>
                  <a:schemeClr val="tx1">
                    <a:lumMod val="75000"/>
                    <a:lumOff val="25000"/>
                  </a:schemeClr>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TextBox 3"/>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3"/>
          <p:cNvSpPr>
            <a:spLocks noGrp="1"/>
          </p:cNvSpPr>
          <p:nvPr>
            <p:ph idx="1"/>
          </p:nvPr>
        </p:nvSpPr>
        <p:spPr>
          <a:xfrm>
            <a:off x="1037001" y="1695982"/>
            <a:ext cx="7059782" cy="47712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0"/>
          <p:cNvSpPr>
            <a:spLocks noGrp="1"/>
          </p:cNvSpPr>
          <p:nvPr>
            <p:ph type="title"/>
          </p:nvPr>
        </p:nvSpPr>
        <p:spPr>
          <a:xfrm>
            <a:off x="457200" y="33545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4" name="TextBox 3"/>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a:spLocks noGrp="1"/>
          </p:cNvSpPr>
          <p:nvPr>
            <p:ph sz="half" idx="1"/>
          </p:nvPr>
        </p:nvSpPr>
        <p:spPr>
          <a:xfrm>
            <a:off x="457200" y="1660224"/>
            <a:ext cx="4038600" cy="473157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60224"/>
            <a:ext cx="4038600" cy="473157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10"/>
          <p:cNvSpPr txBox="1">
            <a:spLocks/>
          </p:cNvSpPr>
          <p:nvPr userDrawn="1"/>
        </p:nvSpPr>
        <p:spPr>
          <a:xfrm>
            <a:off x="457200" y="33545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pPr marL="0" marR="0" lvl="0" indent="0" algn="ctr" defTabSz="914400" eaLnBrk="1" fontAlgn="auto" latinLnBrk="0" hangingPunct="1">
              <a:lnSpc>
                <a:spcPts val="4500"/>
              </a:lnSpc>
              <a:spcBef>
                <a:spcPts val="0"/>
              </a:spcBef>
              <a:spcAft>
                <a:spcPts val="0"/>
              </a:spcAft>
              <a:buClrTx/>
              <a:buSzTx/>
              <a:buFontTx/>
              <a:buNone/>
              <a:tabLst/>
              <a:defRPr/>
            </a:pPr>
            <a:r>
              <a:rPr kumimoji="0" lang="en-US" sz="4800" b="1" i="0" u="none" strike="noStrike" kern="1200" cap="none" spc="-150" normalizeH="0" baseline="0" noProof="0" smtClean="0">
                <a:ln>
                  <a:noFill/>
                </a:ln>
                <a:solidFill>
                  <a:schemeClr val="accent3">
                    <a:lumMod val="75000"/>
                  </a:schemeClr>
                </a:solidFill>
                <a:effectLst>
                  <a:outerShdw blurRad="63500" dist="38100" dir="8220000" algn="tl" rotWithShape="0">
                    <a:srgbClr val="000000">
                      <a:alpha val="30000"/>
                    </a:srgbClr>
                  </a:outerShdw>
                </a:effectLst>
                <a:uLnTx/>
                <a:uFillTx/>
                <a:latin typeface="Arial" pitchFamily="34" charset="0"/>
                <a:ea typeface="+mj-lt"/>
                <a:cs typeface="Arial" pitchFamily="34" charset="0"/>
              </a:rPr>
              <a:t>Click to edit Master title style</a:t>
            </a:r>
            <a:endParaRPr kumimoji="0" lang="en-US" sz="4800" b="1" i="0" u="none" strike="noStrike" kern="1200" cap="none" spc="-150" normalizeH="0" baseline="0" noProof="0" dirty="0">
              <a:ln>
                <a:noFill/>
              </a:ln>
              <a:solidFill>
                <a:schemeClr val="accent3">
                  <a:lumMod val="75000"/>
                </a:schemeClr>
              </a:solidFill>
              <a:effectLst>
                <a:outerShdw blurRad="63500" dist="38100" dir="8220000" algn="tl" rotWithShape="0">
                  <a:srgbClr val="000000">
                    <a:alpha val="30000"/>
                  </a:srgbClr>
                </a:outerShdw>
              </a:effectLst>
              <a:uLnTx/>
              <a:uFillTx/>
              <a:latin typeface="Arial" pitchFamily="34" charset="0"/>
              <a:ea typeface="+mj-lt"/>
              <a:cs typeface="Arial" pitchFamily="34" charset="0"/>
            </a:endParaRPr>
          </a:p>
        </p:txBody>
      </p:sp>
      <p:sp>
        <p:nvSpPr>
          <p:cNvPr id="6" name="TextBox 5"/>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Rectangle 2"/>
          <p:cNvSpPr>
            <a:spLocks noGrp="1"/>
          </p:cNvSpPr>
          <p:nvPr>
            <p:ph type="body" idx="1" hasCustomPrompt="1"/>
          </p:nvPr>
        </p:nvSpPr>
        <p:spPr>
          <a:xfrm>
            <a:off x="457200" y="1535114"/>
            <a:ext cx="4040188" cy="639762"/>
          </a:xfrm>
        </p:spPr>
        <p:txBody>
          <a:bodyPr anchor="b">
            <a:noAutofit/>
          </a:bodyPr>
          <a:lstStyle>
            <a:lvl1pPr marL="0" indent="0" algn="l">
              <a:lnSpc>
                <a:spcPts val="2000"/>
              </a:lnSpc>
              <a:buNone/>
              <a:defRPr sz="2000" b="1" cap="none" spc="-150" baseline="0">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Rectangle 3"/>
          <p:cNvSpPr>
            <a:spLocks noGrp="1"/>
          </p:cNvSpPr>
          <p:nvPr>
            <p:ph sz="half" idx="2"/>
          </p:nvPr>
        </p:nvSpPr>
        <p:spPr>
          <a:xfrm>
            <a:off x="457200" y="2314096"/>
            <a:ext cx="4040188" cy="406237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hasCustomPrompt="1"/>
          </p:nvPr>
        </p:nvSpPr>
        <p:spPr>
          <a:xfrm>
            <a:off x="4645025" y="1535114"/>
            <a:ext cx="4041775" cy="639762"/>
          </a:xfrm>
        </p:spPr>
        <p:txBody>
          <a:bodyPr anchor="b">
            <a:noAutofit/>
          </a:bodyPr>
          <a:lstStyle>
            <a:lvl1pPr marL="0" indent="0" algn="l">
              <a:lnSpc>
                <a:spcPts val="2000"/>
              </a:lnSpc>
              <a:buNone/>
              <a:defRPr sz="2000" b="1" cap="none" spc="-150" baseline="0">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Rectangle 5"/>
          <p:cNvSpPr>
            <a:spLocks noGrp="1"/>
          </p:cNvSpPr>
          <p:nvPr>
            <p:ph sz="quarter" idx="4"/>
          </p:nvPr>
        </p:nvSpPr>
        <p:spPr>
          <a:xfrm>
            <a:off x="4645025" y="2314096"/>
            <a:ext cx="4041775" cy="40623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10"/>
          <p:cNvSpPr>
            <a:spLocks noGrp="1"/>
          </p:cNvSpPr>
          <p:nvPr>
            <p:ph type="title"/>
          </p:nvPr>
        </p:nvSpPr>
        <p:spPr>
          <a:xfrm>
            <a:off x="457200" y="33545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8" name="TextBox 7"/>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10"/>
          <p:cNvSpPr>
            <a:spLocks noGrp="1"/>
          </p:cNvSpPr>
          <p:nvPr>
            <p:ph type="title"/>
          </p:nvPr>
        </p:nvSpPr>
        <p:spPr>
          <a:xfrm>
            <a:off x="457200" y="33545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4" name="TextBox 3"/>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48144" y="6559160"/>
            <a:ext cx="3070136" cy="200055"/>
          </a:xfrm>
          <a:prstGeom prst="rect">
            <a:avLst/>
          </a:prstGeom>
          <a:noFill/>
        </p:spPr>
        <p:txBody>
          <a:bodyPr wrap="square" rtlCol="0">
            <a:spAutoFit/>
          </a:bodyPr>
          <a:lstStyle/>
          <a:p>
            <a:r>
              <a:rPr lang="en-US" sz="700" i="1" dirty="0" smtClean="0">
                <a:solidFill>
                  <a:schemeClr val="tx1">
                    <a:lumMod val="75000"/>
                    <a:lumOff val="25000"/>
                  </a:schemeClr>
                </a:solidFill>
                <a:latin typeface="Arial" pitchFamily="34" charset="0"/>
                <a:cs typeface="Arial" pitchFamily="34" charset="0"/>
              </a:rPr>
              <a:t>©2010 National</a:t>
            </a:r>
            <a:r>
              <a:rPr lang="en-US" sz="700" i="1" baseline="0" dirty="0" smtClean="0">
                <a:solidFill>
                  <a:schemeClr val="tx1">
                    <a:lumMod val="75000"/>
                    <a:lumOff val="25000"/>
                  </a:schemeClr>
                </a:solidFill>
                <a:latin typeface="Arial" pitchFamily="34" charset="0"/>
                <a:cs typeface="Arial" pitchFamily="34" charset="0"/>
              </a:rPr>
              <a:t> Student Clearinghouse. All rights reserved.</a:t>
            </a:r>
            <a:endParaRPr lang="en-US" sz="700" i="1" dirty="0">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57000"/>
                <a:satMod val="400000"/>
              </a:schemeClr>
            </a:gs>
            <a:gs pos="100000">
              <a:schemeClr val="accent6">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0"/>
          <p:cNvSpPr>
            <a:spLocks noGrp="1"/>
          </p:cNvSpPr>
          <p:nvPr>
            <p:ph type="title"/>
          </p:nvPr>
        </p:nvSpPr>
        <p:spPr>
          <a:xfrm>
            <a:off x="462309" y="33545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1037001" y="1706200"/>
            <a:ext cx="7059782" cy="4761010"/>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Lst>
  <p:txStyles>
    <p:titleStyle>
      <a:defPPr>
        <a:defRPr sz="4400">
          <a:solidFill>
            <a:schemeClr val="tx2">
              <a:shade val="85000"/>
              <a:satMod val="150000"/>
            </a:schemeClr>
          </a:solidFill>
          <a:latin typeface="+mj-lt"/>
          <a:ea typeface="+mj-ea"/>
          <a:cs typeface="+mj-cs"/>
        </a:defRPr>
      </a:defPPr>
      <a:lvl1pPr algn="ctr" eaLnBrk="1" hangingPunct="1">
        <a:lnSpc>
          <a:spcPts val="4500"/>
        </a:lnSpc>
        <a:buNone/>
        <a:defRPr lang="en-US" sz="4800" b="1" strike="noStrike" kern="1200" spc="-150" baseline="0" dirty="0" smtClean="0">
          <a:solidFill>
            <a:schemeClr val="accent3">
              <a:lumMod val="75000"/>
            </a:schemeClr>
          </a:solidFill>
          <a:effectLst>
            <a:outerShdw blurRad="63500" dist="38100" dir="8220000" algn="tl" rotWithShape="0">
              <a:srgbClr val="000000">
                <a:alpha val="30000"/>
              </a:srgbClr>
            </a:outerShdw>
          </a:effectLst>
          <a:latin typeface="Arial" pitchFamily="34" charset="0"/>
          <a:ea typeface="+mj-lt"/>
          <a:cs typeface="Arial" pitchFamily="34" charset="0"/>
        </a:defRPr>
      </a:lvl1pPr>
    </p:titleStyle>
    <p:bodyStyle>
      <a:defPPr>
        <a:defRPr>
          <a:solidFill>
            <a:schemeClr val="tx1"/>
          </a:solidFill>
          <a:latin typeface="+mn-lt"/>
          <a:ea typeface="+mn-ea"/>
          <a:cs typeface="+mn-cs"/>
        </a:defRPr>
      </a:defPPr>
      <a:lvl1pPr marL="0" indent="-274320" algn="l" eaLnBrk="1" hangingPunct="1">
        <a:buClr>
          <a:schemeClr val="accent3">
            <a:lumMod val="75000"/>
          </a:schemeClr>
        </a:buClr>
        <a:buSzPct val="80000"/>
        <a:buFont typeface="Wingdings 2" pitchFamily="18" charset="2"/>
        <a:buChar char=""/>
        <a:defRPr sz="2800">
          <a:solidFill>
            <a:schemeClr val="tx1">
              <a:lumMod val="75000"/>
              <a:lumOff val="25000"/>
            </a:schemeClr>
          </a:solidFill>
          <a:latin typeface="Arial" pitchFamily="34" charset="0"/>
          <a:ea typeface="+mn-lt"/>
          <a:cs typeface="Arial" pitchFamily="34" charset="0"/>
        </a:defRPr>
      </a:lvl1pPr>
      <a:lvl2pPr marL="557784" indent="-228600" algn="l" eaLnBrk="1" hangingPunct="1">
        <a:buClr>
          <a:schemeClr val="accent3">
            <a:lumMod val="75000"/>
          </a:schemeClr>
        </a:buClr>
        <a:buFont typeface="Wingdings 2" pitchFamily="18" charset="2"/>
        <a:buChar char=""/>
        <a:defRPr sz="2200">
          <a:solidFill>
            <a:schemeClr val="tx1">
              <a:lumMod val="75000"/>
              <a:lumOff val="25000"/>
            </a:schemeClr>
          </a:solidFill>
          <a:latin typeface="Arial" pitchFamily="34" charset="0"/>
          <a:ea typeface="+mn-lt"/>
          <a:cs typeface="Arial" pitchFamily="34" charset="0"/>
        </a:defRPr>
      </a:lvl2pPr>
      <a:lvl3pPr marL="813816" indent="-228600" algn="l" eaLnBrk="1" hangingPunct="1">
        <a:buClr>
          <a:schemeClr val="accent3">
            <a:lumMod val="75000"/>
          </a:schemeClr>
        </a:buClr>
        <a:buFont typeface="Wingdings 2" pitchFamily="18" charset="2"/>
        <a:buChar char=""/>
        <a:defRPr sz="2000">
          <a:solidFill>
            <a:schemeClr val="tx1">
              <a:lumMod val="75000"/>
              <a:lumOff val="25000"/>
            </a:schemeClr>
          </a:solidFill>
          <a:latin typeface="Arial" pitchFamily="34" charset="0"/>
          <a:ea typeface="+mn-lt"/>
          <a:cs typeface="Arial" pitchFamily="34" charset="0"/>
        </a:defRPr>
      </a:lvl3pPr>
      <a:lvl4pPr marL="1069848" indent="-228600" algn="l" eaLnBrk="1" hangingPunct="1">
        <a:buClr>
          <a:schemeClr val="accent3">
            <a:lumMod val="75000"/>
          </a:schemeClr>
        </a:buClr>
        <a:buFont typeface="Wingdings 2" pitchFamily="18" charset="2"/>
        <a:buChar char=""/>
        <a:defRPr sz="1800">
          <a:solidFill>
            <a:schemeClr val="tx1">
              <a:lumMod val="75000"/>
              <a:lumOff val="25000"/>
            </a:schemeClr>
          </a:solidFill>
          <a:latin typeface="Arial" pitchFamily="34" charset="0"/>
          <a:ea typeface="+mn-lt"/>
          <a:cs typeface="Arial" pitchFamily="34" charset="0"/>
        </a:defRPr>
      </a:lvl4pPr>
      <a:lvl5pPr marL="1316736" indent="-228600" algn="l" eaLnBrk="1" hangingPunct="1">
        <a:buClr>
          <a:schemeClr val="accent3">
            <a:lumMod val="75000"/>
          </a:schemeClr>
        </a:buClr>
        <a:buFont typeface="Wingdings 2" pitchFamily="18" charset="2"/>
        <a:buChar char=""/>
        <a:defRPr sz="1800">
          <a:solidFill>
            <a:schemeClr val="tx1">
              <a:lumMod val="75000"/>
              <a:lumOff val="25000"/>
            </a:schemeClr>
          </a:solidFill>
          <a:latin typeface="Arial" pitchFamily="34" charset="0"/>
          <a:ea typeface="+mn-lt"/>
          <a:cs typeface="Arial" pitchFamily="34" charset="0"/>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tudentclearinghouse.info/webinar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605551"/>
            <a:ext cx="9144000" cy="1520134"/>
          </a:xfrm>
        </p:spPr>
        <p:txBody>
          <a:bodyPr anchor="t">
            <a:normAutofit fontScale="90000"/>
          </a:bodyPr>
          <a:lstStyle/>
          <a:p>
            <a:r>
              <a:rPr lang="en-US" sz="4400" dirty="0" smtClean="0">
                <a:solidFill>
                  <a:schemeClr val="tx1"/>
                </a:solidFill>
                <a:effectLst/>
                <a:latin typeface="Microsoft Sans Serif" panose="020B0604020202020204" pitchFamily="34" charset="0"/>
                <a:cs typeface="Microsoft Sans Serif" panose="020B0604020202020204" pitchFamily="34" charset="0"/>
              </a:rPr>
              <a:t>Generating and Understanding</a:t>
            </a:r>
            <a:br>
              <a:rPr lang="en-US" sz="4400" dirty="0" smtClean="0">
                <a:solidFill>
                  <a:schemeClr val="tx1"/>
                </a:solidFill>
                <a:effectLst/>
                <a:latin typeface="Microsoft Sans Serif" panose="020B0604020202020204" pitchFamily="34" charset="0"/>
                <a:cs typeface="Microsoft Sans Serif" panose="020B0604020202020204" pitchFamily="34" charset="0"/>
              </a:rPr>
            </a:br>
            <a:r>
              <a:rPr lang="en-US" sz="4400" dirty="0" smtClean="0">
                <a:solidFill>
                  <a:schemeClr val="tx1"/>
                </a:solidFill>
                <a:effectLst/>
                <a:latin typeface="Microsoft Sans Serif" panose="020B0604020202020204" pitchFamily="34" charset="0"/>
                <a:cs typeface="Microsoft Sans Serif" panose="020B0604020202020204" pitchFamily="34" charset="0"/>
              </a:rPr>
              <a:t>Your Reports</a:t>
            </a:r>
            <a:r>
              <a:rPr lang="en-US" sz="3750" dirty="0" smtClean="0">
                <a:solidFill>
                  <a:schemeClr val="tx1"/>
                </a:solidFill>
                <a:effectLst/>
                <a:latin typeface="Microsoft Sans Serif" panose="020B0604020202020204" pitchFamily="34" charset="0"/>
                <a:cs typeface="Microsoft Sans Serif" panose="020B0604020202020204" pitchFamily="34" charset="0"/>
              </a:rPr>
              <a:t/>
            </a:r>
            <a:br>
              <a:rPr lang="en-US" sz="3750" dirty="0" smtClean="0">
                <a:solidFill>
                  <a:schemeClr val="tx1"/>
                </a:solidFill>
                <a:effectLst/>
                <a:latin typeface="Microsoft Sans Serif" panose="020B0604020202020204" pitchFamily="34" charset="0"/>
                <a:cs typeface="Microsoft Sans Serif" panose="020B0604020202020204" pitchFamily="34" charset="0"/>
              </a:rPr>
            </a:br>
            <a:r>
              <a:rPr lang="en-US" sz="3750">
                <a:solidFill>
                  <a:schemeClr val="tx1"/>
                </a:solidFill>
                <a:effectLst/>
                <a:latin typeface="Microsoft Sans Serif" panose="020B0604020202020204" pitchFamily="34" charset="0"/>
                <a:cs typeface="Microsoft Sans Serif" panose="020B0604020202020204" pitchFamily="34" charset="0"/>
              </a:rPr>
              <a:t/>
            </a:r>
            <a:br>
              <a:rPr lang="en-US" sz="3750">
                <a:solidFill>
                  <a:schemeClr val="tx1"/>
                </a:solidFill>
                <a:effectLst/>
                <a:latin typeface="Microsoft Sans Serif" panose="020B0604020202020204" pitchFamily="34" charset="0"/>
                <a:cs typeface="Microsoft Sans Serif" panose="020B0604020202020204" pitchFamily="34" charset="0"/>
              </a:rPr>
            </a:br>
            <a:r>
              <a:rPr lang="en-US" sz="3750" smtClean="0">
                <a:solidFill>
                  <a:schemeClr val="tx1"/>
                </a:solidFill>
                <a:effectLst/>
                <a:latin typeface="Microsoft Sans Serif" panose="020B0604020202020204" pitchFamily="34" charset="0"/>
                <a:cs typeface="Microsoft Sans Serif" panose="020B0604020202020204" pitchFamily="34" charset="0"/>
              </a:rPr>
              <a:t>Angela Tobin</a:t>
            </a:r>
            <a:endParaRPr lang="en-US" sz="3750" dirty="0">
              <a:solidFill>
                <a:schemeClr val="tx1"/>
              </a:solidFill>
              <a:effectLst/>
              <a:latin typeface="Microsoft Sans Serif" panose="020B0604020202020204" pitchFamily="34" charset="0"/>
              <a:cs typeface="Microsoft Sans Serif" panose="020B0604020202020204" pitchFamily="34" charset="0"/>
            </a:endParaRPr>
          </a:p>
        </p:txBody>
      </p:sp>
      <p:pic>
        <p:nvPicPr>
          <p:cNvPr id="5" name="Picture 2" descr="http://granny/marketing/NSC%20Logos/NSC_wordmark-black.png"/>
          <p:cNvPicPr>
            <a:picLocks noChangeAspect="1" noChangeArrowheads="1"/>
          </p:cNvPicPr>
          <p:nvPr/>
        </p:nvPicPr>
        <p:blipFill>
          <a:blip r:embed="rId3" cstate="print"/>
          <a:srcRect/>
          <a:stretch>
            <a:fillRect/>
          </a:stretch>
        </p:blipFill>
        <p:spPr bwMode="auto">
          <a:xfrm>
            <a:off x="3298825" y="400650"/>
            <a:ext cx="2546349" cy="482097"/>
          </a:xfrm>
          <a:prstGeom prst="rect">
            <a:avLst/>
          </a:prstGeom>
          <a:noFill/>
        </p:spPr>
      </p:pic>
      <p:sp>
        <p:nvSpPr>
          <p:cNvPr id="6" name="Rectangle 5"/>
          <p:cNvSpPr/>
          <p:nvPr/>
        </p:nvSpPr>
        <p:spPr>
          <a:xfrm>
            <a:off x="0" y="1512944"/>
            <a:ext cx="9144000" cy="1092607"/>
          </a:xfrm>
          <a:prstGeom prst="rect">
            <a:avLst/>
          </a:prstGeom>
        </p:spPr>
        <p:txBody>
          <a:bodyPr wrap="square">
            <a:spAutoFit/>
          </a:bodyPr>
          <a:lstStyle/>
          <a:p>
            <a:pPr algn="ctr"/>
            <a:r>
              <a:rPr lang="en-US" sz="6500" b="1" u="sng" dirty="0" smtClean="0">
                <a:solidFill>
                  <a:schemeClr val="accent3">
                    <a:lumMod val="75000"/>
                  </a:schemeClr>
                </a:solidFill>
                <a:latin typeface="Californian FB" panose="0207040306080B030204" pitchFamily="18" charset="0"/>
              </a:rPr>
              <a:t>StudentTracker</a:t>
            </a:r>
            <a:endParaRPr lang="en-US" sz="6500" b="1" dirty="0">
              <a:solidFill>
                <a:schemeClr val="accent3">
                  <a:lumMod val="75000"/>
                </a:schemeClr>
              </a:solidFill>
            </a:endParaRPr>
          </a:p>
        </p:txBody>
      </p:sp>
    </p:spTree>
    <p:extLst>
      <p:ext uri="{BB962C8B-B14F-4D97-AF65-F5344CB8AC3E}">
        <p14:creationId xmlns:p14="http://schemas.microsoft.com/office/powerpoint/2010/main" val="3781678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45" y="1478450"/>
            <a:ext cx="6678910" cy="4968457"/>
          </a:xfrm>
          <a:prstGeom prst="rect">
            <a:avLst/>
          </a:prstGeom>
          <a:ln>
            <a:solidFill>
              <a:schemeClr val="tx1"/>
            </a:solidFill>
          </a:ln>
        </p:spPr>
      </p:pic>
      <p:sp>
        <p:nvSpPr>
          <p:cNvPr id="3" name="Rectangle 2"/>
          <p:cNvSpPr/>
          <p:nvPr/>
        </p:nvSpPr>
        <p:spPr>
          <a:xfrm>
            <a:off x="1232545" y="2863515"/>
            <a:ext cx="6678910" cy="2887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95943" y="3269725"/>
            <a:ext cx="88174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5943" y="3563639"/>
            <a:ext cx="88174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Available Reports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05071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78450"/>
            <a:ext cx="9135388" cy="40199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1865784"/>
            <a:ext cx="9144000" cy="151508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Selecting Specific Reports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3903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78450"/>
            <a:ext cx="9137215" cy="18302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eft Arrow 3"/>
          <p:cNvSpPr>
            <a:spLocks noChangeAspect="1"/>
          </p:cNvSpPr>
          <p:nvPr/>
        </p:nvSpPr>
        <p:spPr>
          <a:xfrm>
            <a:off x="2286002" y="2097409"/>
            <a:ext cx="762325" cy="639008"/>
          </a:xfrm>
          <a:prstGeom prst="leftArrow">
            <a:avLst>
              <a:gd name="adj1" fmla="val 50000"/>
              <a:gd name="adj2" fmla="val 68829"/>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Most Common Institutions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767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1+#ppt_w/2"/>
                                          </p:val>
                                        </p:tav>
                                        <p:tav tm="100000">
                                          <p:val>
                                            <p:strVal val="#ppt_x"/>
                                          </p:val>
                                        </p:tav>
                                      </p:tavLst>
                                    </p:anim>
                                    <p:anim calcmode="lin" valueType="num">
                                      <p:cBhvr additive="base">
                                        <p:cTn id="8"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8450"/>
            <a:ext cx="9171824" cy="4188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86789" y="2553697"/>
            <a:ext cx="2201779" cy="21626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Selecting Your School(s)</a:t>
            </a:r>
            <a:endParaRPr lang="en-US" sz="5000" u="sng" dirty="0">
              <a:effectLst/>
              <a:latin typeface="Microsoft Sans Serif" panose="020B0604020202020204" pitchFamily="34" charset="0"/>
              <a:cs typeface="Microsoft Sans Serif" panose="020B0604020202020204" pitchFamily="34" charset="0"/>
            </a:endParaRPr>
          </a:p>
        </p:txBody>
      </p:sp>
      <p:sp>
        <p:nvSpPr>
          <p:cNvPr id="8" name="Left Arrow 7"/>
          <p:cNvSpPr>
            <a:spLocks noChangeAspect="1"/>
          </p:cNvSpPr>
          <p:nvPr/>
        </p:nvSpPr>
        <p:spPr>
          <a:xfrm>
            <a:off x="1764306" y="4716379"/>
            <a:ext cx="762325" cy="639008"/>
          </a:xfrm>
          <a:prstGeom prst="leftArrow">
            <a:avLst>
              <a:gd name="adj1" fmla="val 50000"/>
              <a:gd name="adj2" fmla="val 68829"/>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50" fill="hold"/>
                                        <p:tgtEl>
                                          <p:spTgt spid="8"/>
                                        </p:tgtEl>
                                        <p:attrNameLst>
                                          <p:attrName>ppt_x</p:attrName>
                                        </p:attrNameLst>
                                      </p:cBhvr>
                                      <p:tavLst>
                                        <p:tav tm="0">
                                          <p:val>
                                            <p:strVal val="1+#ppt_w/2"/>
                                          </p:val>
                                        </p:tav>
                                        <p:tav tm="100000">
                                          <p:val>
                                            <p:strVal val="#ppt_x"/>
                                          </p:val>
                                        </p:tav>
                                      </p:tavLst>
                                    </p:anim>
                                    <p:anim calcmode="lin" valueType="num">
                                      <p:cBhvr additive="base">
                                        <p:cTn id="12" dur="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8450"/>
            <a:ext cx="9144000" cy="55437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73968" y="2544896"/>
            <a:ext cx="1888958" cy="47502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Selecting Your School(s)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5618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3" y="1478450"/>
            <a:ext cx="9138077" cy="5271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1105" y="6304546"/>
            <a:ext cx="1143000" cy="3128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Generating Your Reports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980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478450"/>
            <a:ext cx="9133332" cy="4128266"/>
          </a:xfrm>
          <a:ln>
            <a:solidFill>
              <a:schemeClr val="tx1"/>
            </a:solidFill>
          </a:ln>
        </p:spPr>
      </p:pic>
      <p:sp>
        <p:nvSpPr>
          <p:cNvPr id="7"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 CONGRATULATIONS !!!</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25350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478450"/>
            <a:ext cx="9144000" cy="5379550"/>
          </a:xfrm>
        </p:spPr>
        <p:txBody>
          <a:bodyPr>
            <a:normAutofit/>
          </a:bodyPr>
          <a:lstStyle/>
          <a:p>
            <a:r>
              <a:rPr lang="en-US" sz="2500" dirty="0" smtClean="0">
                <a:latin typeface="Microsoft Sans Serif" panose="020B0604020202020204" pitchFamily="34" charset="0"/>
                <a:cs typeface="Microsoft Sans Serif" panose="020B0604020202020204" pitchFamily="34" charset="0"/>
              </a:rPr>
              <a:t>Aggregate Reports</a:t>
            </a:r>
          </a:p>
          <a:p>
            <a:pPr indent="0">
              <a:buNone/>
            </a:pPr>
            <a:endParaRPr lang="en-US" sz="2500" dirty="0" smtClean="0">
              <a:latin typeface="Microsoft Sans Serif" panose="020B0604020202020204" pitchFamily="34" charset="0"/>
              <a:cs typeface="Microsoft Sans Serif" panose="020B0604020202020204" pitchFamily="34" charset="0"/>
            </a:endParaRPr>
          </a:p>
          <a:p>
            <a:r>
              <a:rPr lang="en-US" sz="2500" dirty="0" smtClean="0">
                <a:latin typeface="Microsoft Sans Serif" panose="020B0604020202020204" pitchFamily="34" charset="0"/>
                <a:cs typeface="Microsoft Sans Serif" panose="020B0604020202020204" pitchFamily="34" charset="0"/>
              </a:rPr>
              <a:t>Student Detail Report</a:t>
            </a:r>
          </a:p>
          <a:p>
            <a:pPr indent="0">
              <a:buNone/>
            </a:pPr>
            <a:endParaRPr lang="en-US" sz="2500" dirty="0" smtClean="0">
              <a:latin typeface="Microsoft Sans Serif" panose="020B0604020202020204" pitchFamily="34" charset="0"/>
              <a:cs typeface="Microsoft Sans Serif" panose="020B0604020202020204" pitchFamily="34" charset="0"/>
            </a:endParaRPr>
          </a:p>
          <a:p>
            <a:r>
              <a:rPr lang="en-US" sz="2500" dirty="0" smtClean="0">
                <a:latin typeface="Microsoft Sans Serif" panose="020B0604020202020204" pitchFamily="34" charset="0"/>
                <a:cs typeface="Microsoft Sans Serif" panose="020B0604020202020204" pitchFamily="34" charset="0"/>
              </a:rPr>
              <a:t>Reports Appendix</a:t>
            </a:r>
            <a:endParaRPr lang="en-US" sz="2500" dirty="0">
              <a:latin typeface="Microsoft Sans Serif" panose="020B0604020202020204" pitchFamily="34" charset="0"/>
              <a:cs typeface="Microsoft Sans Serif" panose="020B0604020202020204" pitchFamily="34" charset="0"/>
            </a:endParaRPr>
          </a:p>
        </p:txBody>
      </p:sp>
      <p:sp>
        <p:nvSpPr>
          <p:cNvPr id="5"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Reviewing Your Reports</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668679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08077190"/>
              </p:ext>
            </p:extLst>
          </p:nvPr>
        </p:nvGraphicFramePr>
        <p:xfrm>
          <a:off x="228600" y="2286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2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dgm id="{A652A350-A766-408D-9AFD-BA9A3D2615CA}"/>
                                            </p:graphicEl>
                                          </p:spTgt>
                                        </p:tgtEl>
                                        <p:attrNameLst>
                                          <p:attrName>style.visibility</p:attrName>
                                        </p:attrNameLst>
                                      </p:cBhvr>
                                      <p:to>
                                        <p:strVal val="visible"/>
                                      </p:to>
                                    </p:set>
                                    <p:animEffect transition="in" filter="fade">
                                      <p:cBhvr>
                                        <p:cTn id="7" dur="1000"/>
                                        <p:tgtEl>
                                          <p:spTgt spid="3">
                                            <p:graphicEl>
                                              <a:dgm id="{A652A350-A766-408D-9AFD-BA9A3D2615C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14D3A9B0-A732-4638-9E3A-6116C1C4A1A9}"/>
                                            </p:graphicEl>
                                          </p:spTgt>
                                        </p:tgtEl>
                                        <p:attrNameLst>
                                          <p:attrName>style.visibility</p:attrName>
                                        </p:attrNameLst>
                                      </p:cBhvr>
                                      <p:to>
                                        <p:strVal val="visible"/>
                                      </p:to>
                                    </p:set>
                                    <p:animEffect transition="in" filter="fade">
                                      <p:cBhvr>
                                        <p:cTn id="10" dur="1000"/>
                                        <p:tgtEl>
                                          <p:spTgt spid="3">
                                            <p:graphicEl>
                                              <a:dgm id="{14D3A9B0-A732-4638-9E3A-6116C1C4A1A9}"/>
                                            </p:graphic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graphicEl>
                                              <a:dgm id="{75E2C7C2-A75C-44AA-AEEB-76C691035156}"/>
                                            </p:graphicEl>
                                          </p:spTgt>
                                        </p:tgtEl>
                                        <p:attrNameLst>
                                          <p:attrName>style.visibility</p:attrName>
                                        </p:attrNameLst>
                                      </p:cBhvr>
                                      <p:to>
                                        <p:strVal val="visible"/>
                                      </p:to>
                                    </p:set>
                                    <p:animEffect transition="in" filter="wedge">
                                      <p:cBhvr>
                                        <p:cTn id="13" dur="1000"/>
                                        <p:tgtEl>
                                          <p:spTgt spid="3">
                                            <p:graphicEl>
                                              <a:dgm id="{75E2C7C2-A75C-44AA-AEEB-76C69103515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C368D086-048F-4AFC-9E4D-8AA22C575006}"/>
                                            </p:graphicEl>
                                          </p:spTgt>
                                        </p:tgtEl>
                                        <p:attrNameLst>
                                          <p:attrName>style.visibility</p:attrName>
                                        </p:attrNameLst>
                                      </p:cBhvr>
                                      <p:to>
                                        <p:strVal val="visible"/>
                                      </p:to>
                                    </p:set>
                                    <p:animEffect transition="in" filter="fade">
                                      <p:cBhvr>
                                        <p:cTn id="16" dur="1000"/>
                                        <p:tgtEl>
                                          <p:spTgt spid="3">
                                            <p:graphicEl>
                                              <a:dgm id="{C368D086-048F-4AFC-9E4D-8AA22C575006}"/>
                                            </p:graphic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graphicEl>
                                              <a:dgm id="{DC7A19FB-2977-4817-84AE-6856ACB3E6F5}"/>
                                            </p:graphicEl>
                                          </p:spTgt>
                                        </p:tgtEl>
                                        <p:attrNameLst>
                                          <p:attrName>style.visibility</p:attrName>
                                        </p:attrNameLst>
                                      </p:cBhvr>
                                      <p:to>
                                        <p:strVal val="visible"/>
                                      </p:to>
                                    </p:set>
                                    <p:animEffect transition="in" filter="wedge">
                                      <p:cBhvr>
                                        <p:cTn id="19" dur="1000"/>
                                        <p:tgtEl>
                                          <p:spTgt spid="3">
                                            <p:graphicEl>
                                              <a:dgm id="{DC7A19FB-2977-4817-84AE-6856ACB3E6F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graphicEl>
                                              <a:dgm id="{9DF6EB95-3ED6-4DDB-A63D-6ECFC166C830}"/>
                                            </p:graphicEl>
                                          </p:spTgt>
                                        </p:tgtEl>
                                        <p:attrNameLst>
                                          <p:attrName>style.visibility</p:attrName>
                                        </p:attrNameLst>
                                      </p:cBhvr>
                                      <p:to>
                                        <p:strVal val="visible"/>
                                      </p:to>
                                    </p:set>
                                    <p:animEffect transition="in" filter="fade">
                                      <p:cBhvr>
                                        <p:cTn id="22" dur="1000"/>
                                        <p:tgtEl>
                                          <p:spTgt spid="3">
                                            <p:graphicEl>
                                              <a:dgm id="{9DF6EB95-3ED6-4DDB-A63D-6ECFC166C830}"/>
                                            </p:graphicEl>
                                          </p:spTgt>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
                                            <p:graphicEl>
                                              <a:dgm id="{3D8BF1A1-D6C3-460E-8B3E-1FADBC58E976}"/>
                                            </p:graphicEl>
                                          </p:spTgt>
                                        </p:tgtEl>
                                        <p:attrNameLst>
                                          <p:attrName>style.visibility</p:attrName>
                                        </p:attrNameLst>
                                      </p:cBhvr>
                                      <p:to>
                                        <p:strVal val="visible"/>
                                      </p:to>
                                    </p:set>
                                    <p:animEffect transition="in" filter="wedge">
                                      <p:cBhvr>
                                        <p:cTn id="25" dur="1000"/>
                                        <p:tgtEl>
                                          <p:spTgt spid="3">
                                            <p:graphicEl>
                                              <a:dgm id="{3D8BF1A1-D6C3-460E-8B3E-1FADBC58E976}"/>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9E9A008D-4DD9-4034-B488-5DBADFDA0F89}"/>
                                            </p:graphicEl>
                                          </p:spTgt>
                                        </p:tgtEl>
                                        <p:attrNameLst>
                                          <p:attrName>style.visibility</p:attrName>
                                        </p:attrNameLst>
                                      </p:cBhvr>
                                      <p:to>
                                        <p:strVal val="visible"/>
                                      </p:to>
                                    </p:set>
                                    <p:animEffect transition="in" filter="fade">
                                      <p:cBhvr>
                                        <p:cTn id="28" dur="1000"/>
                                        <p:tgtEl>
                                          <p:spTgt spid="3">
                                            <p:graphicEl>
                                              <a:dgm id="{9E9A008D-4DD9-4034-B488-5DBADFDA0F89}"/>
                                            </p:graphicEl>
                                          </p:spTgt>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
                                            <p:graphicEl>
                                              <a:dgm id="{83D8DFDB-20A5-42E1-86FE-D27235F747A3}"/>
                                            </p:graphicEl>
                                          </p:spTgt>
                                        </p:tgtEl>
                                        <p:attrNameLst>
                                          <p:attrName>style.visibility</p:attrName>
                                        </p:attrNameLst>
                                      </p:cBhvr>
                                      <p:to>
                                        <p:strVal val="visible"/>
                                      </p:to>
                                    </p:set>
                                    <p:animEffect transition="in" filter="wedge">
                                      <p:cBhvr>
                                        <p:cTn id="31" dur="1000"/>
                                        <p:tgtEl>
                                          <p:spTgt spid="3">
                                            <p:graphicEl>
                                              <a:dgm id="{83D8DFDB-20A5-42E1-86FE-D27235F747A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graphicEl>
                                              <a:dgm id="{A0A3C66C-BDBF-4EDE-8DA6-EC8E9146070B}"/>
                                            </p:graphicEl>
                                          </p:spTgt>
                                        </p:tgtEl>
                                        <p:attrNameLst>
                                          <p:attrName>style.visibility</p:attrName>
                                        </p:attrNameLst>
                                      </p:cBhvr>
                                      <p:to>
                                        <p:strVal val="visible"/>
                                      </p:to>
                                    </p:set>
                                    <p:animEffect transition="in" filter="fade">
                                      <p:cBhvr>
                                        <p:cTn id="34" dur="1000"/>
                                        <p:tgtEl>
                                          <p:spTgt spid="3">
                                            <p:graphicEl>
                                              <a:dgm id="{A0A3C66C-BDBF-4EDE-8DA6-EC8E9146070B}"/>
                                            </p:graphicEl>
                                          </p:spTgt>
                                        </p:tgtEl>
                                      </p:cBhvr>
                                    </p:animEffect>
                                  </p:childTnLst>
                                </p:cTn>
                              </p:par>
                              <p:par>
                                <p:cTn id="35" presetID="20" presetClass="entr" presetSubtype="0" fill="hold" grpId="0" nodeType="withEffect">
                                  <p:stCondLst>
                                    <p:cond delay="0"/>
                                  </p:stCondLst>
                                  <p:childTnLst>
                                    <p:set>
                                      <p:cBhvr>
                                        <p:cTn id="36" dur="1" fill="hold">
                                          <p:stCondLst>
                                            <p:cond delay="0"/>
                                          </p:stCondLst>
                                        </p:cTn>
                                        <p:tgtEl>
                                          <p:spTgt spid="3">
                                            <p:graphicEl>
                                              <a:dgm id="{D0B1E3E8-670E-4B1E-A74D-24E4BEE59098}"/>
                                            </p:graphicEl>
                                          </p:spTgt>
                                        </p:tgtEl>
                                        <p:attrNameLst>
                                          <p:attrName>style.visibility</p:attrName>
                                        </p:attrNameLst>
                                      </p:cBhvr>
                                      <p:to>
                                        <p:strVal val="visible"/>
                                      </p:to>
                                    </p:set>
                                    <p:animEffect transition="in" filter="wedge">
                                      <p:cBhvr>
                                        <p:cTn id="37" dur="1000"/>
                                        <p:tgtEl>
                                          <p:spTgt spid="3">
                                            <p:graphicEl>
                                              <a:dgm id="{D0B1E3E8-670E-4B1E-A74D-24E4BEE59098}"/>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graphicEl>
                                              <a:dgm id="{E527741F-6430-43B7-ABEF-6780193586F7}"/>
                                            </p:graphicEl>
                                          </p:spTgt>
                                        </p:tgtEl>
                                        <p:attrNameLst>
                                          <p:attrName>style.visibility</p:attrName>
                                        </p:attrNameLst>
                                      </p:cBhvr>
                                      <p:to>
                                        <p:strVal val="visible"/>
                                      </p:to>
                                    </p:set>
                                    <p:animEffect transition="in" filter="fade">
                                      <p:cBhvr>
                                        <p:cTn id="40" dur="1000"/>
                                        <p:tgtEl>
                                          <p:spTgt spid="3">
                                            <p:graphicEl>
                                              <a:dgm id="{E527741F-6430-43B7-ABEF-6780193586F7}"/>
                                            </p:graphicEl>
                                          </p:spTgt>
                                        </p:tgtEl>
                                      </p:cBhvr>
                                    </p:animEffect>
                                  </p:childTnLst>
                                </p:cTn>
                              </p:par>
                              <p:par>
                                <p:cTn id="41" presetID="20" presetClass="entr" presetSubtype="0" fill="hold" grpId="0" nodeType="withEffect">
                                  <p:stCondLst>
                                    <p:cond delay="0"/>
                                  </p:stCondLst>
                                  <p:childTnLst>
                                    <p:set>
                                      <p:cBhvr>
                                        <p:cTn id="42" dur="1" fill="hold">
                                          <p:stCondLst>
                                            <p:cond delay="0"/>
                                          </p:stCondLst>
                                        </p:cTn>
                                        <p:tgtEl>
                                          <p:spTgt spid="3">
                                            <p:graphicEl>
                                              <a:dgm id="{5ABD09E0-EF6E-4FE9-B02B-E04A32C4D965}"/>
                                            </p:graphicEl>
                                          </p:spTgt>
                                        </p:tgtEl>
                                        <p:attrNameLst>
                                          <p:attrName>style.visibility</p:attrName>
                                        </p:attrNameLst>
                                      </p:cBhvr>
                                      <p:to>
                                        <p:strVal val="visible"/>
                                      </p:to>
                                    </p:set>
                                    <p:animEffect transition="in" filter="wedge">
                                      <p:cBhvr>
                                        <p:cTn id="43" dur="1000"/>
                                        <p:tgtEl>
                                          <p:spTgt spid="3">
                                            <p:graphicEl>
                                              <a:dgm id="{5ABD09E0-EF6E-4FE9-B02B-E04A32C4D96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graphicEl>
                                              <a:dgm id="{A89CFFE0-C82F-44BC-8189-F582C0378248}"/>
                                            </p:graphicEl>
                                          </p:spTgt>
                                        </p:tgtEl>
                                        <p:attrNameLst>
                                          <p:attrName>style.visibility</p:attrName>
                                        </p:attrNameLst>
                                      </p:cBhvr>
                                      <p:to>
                                        <p:strVal val="visible"/>
                                      </p:to>
                                    </p:set>
                                    <p:animEffect transition="in" filter="fade">
                                      <p:cBhvr>
                                        <p:cTn id="46" dur="1000"/>
                                        <p:tgtEl>
                                          <p:spTgt spid="3">
                                            <p:graphicEl>
                                              <a:dgm id="{A89CFFE0-C82F-44BC-8189-F582C0378248}"/>
                                            </p:graphicEl>
                                          </p:spTgt>
                                        </p:tgtEl>
                                      </p:cBhvr>
                                    </p:animEffect>
                                  </p:childTnLst>
                                </p:cTn>
                              </p:par>
                              <p:par>
                                <p:cTn id="47" presetID="20" presetClass="entr" presetSubtype="0" fill="hold" grpId="0" nodeType="withEffect">
                                  <p:stCondLst>
                                    <p:cond delay="0"/>
                                  </p:stCondLst>
                                  <p:childTnLst>
                                    <p:set>
                                      <p:cBhvr>
                                        <p:cTn id="48" dur="1" fill="hold">
                                          <p:stCondLst>
                                            <p:cond delay="0"/>
                                          </p:stCondLst>
                                        </p:cTn>
                                        <p:tgtEl>
                                          <p:spTgt spid="3">
                                            <p:graphicEl>
                                              <a:dgm id="{2F7C7E2A-B8DE-45F7-8EF4-87DC2A4129D7}"/>
                                            </p:graphicEl>
                                          </p:spTgt>
                                        </p:tgtEl>
                                        <p:attrNameLst>
                                          <p:attrName>style.visibility</p:attrName>
                                        </p:attrNameLst>
                                      </p:cBhvr>
                                      <p:to>
                                        <p:strVal val="visible"/>
                                      </p:to>
                                    </p:set>
                                    <p:animEffect transition="in" filter="wedge">
                                      <p:cBhvr>
                                        <p:cTn id="49" dur="1000"/>
                                        <p:tgtEl>
                                          <p:spTgt spid="3">
                                            <p:graphicEl>
                                              <a:dgm id="{2F7C7E2A-B8DE-45F7-8EF4-87DC2A4129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397" y="1478450"/>
            <a:ext cx="6453333" cy="4986667"/>
          </a:xfrm>
          <a:prstGeom prst="rect">
            <a:avLst/>
          </a:prstGeom>
          <a:ln>
            <a:solidFill>
              <a:schemeClr val="tx1"/>
            </a:solidFill>
          </a:ln>
        </p:spPr>
      </p:pic>
      <p:sp>
        <p:nvSpPr>
          <p:cNvPr id="3"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Sample Aggregate Report</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8365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78450"/>
            <a:ext cx="9144000" cy="4771227"/>
          </a:xfrm>
        </p:spPr>
        <p:txBody>
          <a:bodyPr>
            <a:normAutofit/>
          </a:bodyPr>
          <a:lstStyle/>
          <a:p>
            <a:pPr marL="182880" indent="-457200" algn="just">
              <a:buFont typeface="+mj-lt"/>
              <a:buAutoNum type="arabicPeriod"/>
            </a:pPr>
            <a:r>
              <a:rPr lang="en-US" sz="2500" dirty="0" smtClean="0">
                <a:solidFill>
                  <a:schemeClr val="tx1"/>
                </a:solidFill>
                <a:latin typeface="Microsoft Sans Serif" panose="020B0604020202020204" pitchFamily="34" charset="0"/>
                <a:cs typeface="Microsoft Sans Serif" panose="020B0604020202020204" pitchFamily="34" charset="0"/>
              </a:rPr>
              <a:t>Graduate Files</a:t>
            </a:r>
          </a:p>
          <a:p>
            <a:pPr marL="457200" indent="-457200" algn="just">
              <a:buFont typeface="+mj-lt"/>
              <a:buAutoNum type="arabicPeriod"/>
            </a:pPr>
            <a:endParaRPr lang="en-US" sz="2500" dirty="0">
              <a:solidFill>
                <a:schemeClr val="tx1"/>
              </a:solidFill>
              <a:latin typeface="Microsoft Sans Serif" panose="020B0604020202020204" pitchFamily="34" charset="0"/>
              <a:cs typeface="Microsoft Sans Serif" panose="020B0604020202020204" pitchFamily="34" charset="0"/>
            </a:endParaRPr>
          </a:p>
          <a:p>
            <a:pPr marL="182880" indent="-457200" algn="just">
              <a:buFont typeface="+mj-lt"/>
              <a:buAutoNum type="arabicPeriod"/>
            </a:pPr>
            <a:r>
              <a:rPr lang="en-US" sz="2500" dirty="0" smtClean="0">
                <a:solidFill>
                  <a:schemeClr val="tx1"/>
                </a:solidFill>
                <a:latin typeface="Microsoft Sans Serif" panose="020B0604020202020204" pitchFamily="34" charset="0"/>
                <a:cs typeface="Microsoft Sans Serif" panose="020B0604020202020204" pitchFamily="34" charset="0"/>
              </a:rPr>
              <a:t>Reports timeline</a:t>
            </a:r>
            <a:endParaRPr lang="en-US" sz="2500" dirty="0">
              <a:solidFill>
                <a:schemeClr val="tx1"/>
              </a:solidFill>
              <a:latin typeface="Microsoft Sans Serif" panose="020B0604020202020204" pitchFamily="34" charset="0"/>
              <a:cs typeface="Microsoft Sans Serif" panose="020B0604020202020204" pitchFamily="34" charset="0"/>
            </a:endParaRPr>
          </a:p>
          <a:p>
            <a:pPr marL="457200" indent="-457200" algn="just">
              <a:buFont typeface="+mj-lt"/>
              <a:buAutoNum type="arabicPeriod"/>
            </a:pPr>
            <a:endParaRPr lang="en-US" sz="2500" dirty="0">
              <a:solidFill>
                <a:schemeClr val="tx1"/>
              </a:solidFill>
              <a:latin typeface="Microsoft Sans Serif" panose="020B0604020202020204" pitchFamily="34" charset="0"/>
              <a:cs typeface="Microsoft Sans Serif" panose="020B0604020202020204" pitchFamily="34" charset="0"/>
            </a:endParaRPr>
          </a:p>
          <a:p>
            <a:pPr marL="182880" indent="-457200" algn="just">
              <a:buFont typeface="+mj-lt"/>
              <a:buAutoNum type="arabicPeriod"/>
            </a:pPr>
            <a:r>
              <a:rPr lang="en-US" sz="2500" dirty="0" smtClean="0">
                <a:solidFill>
                  <a:schemeClr val="tx1"/>
                </a:solidFill>
                <a:latin typeface="Microsoft Sans Serif" panose="020B0604020202020204" pitchFamily="34" charset="0"/>
                <a:cs typeface="Microsoft Sans Serif" panose="020B0604020202020204" pitchFamily="34" charset="0"/>
              </a:rPr>
              <a:t>Understanding your reports</a:t>
            </a:r>
          </a:p>
          <a:p>
            <a:pPr marL="457200" indent="-457200" algn="just">
              <a:buFont typeface="+mj-lt"/>
              <a:buAutoNum type="arabicPeriod"/>
            </a:pPr>
            <a:endParaRPr lang="en-US" sz="2500" dirty="0" smtClean="0">
              <a:solidFill>
                <a:schemeClr val="tx1"/>
              </a:solidFill>
              <a:latin typeface="Microsoft Sans Serif" panose="020B0604020202020204" pitchFamily="34" charset="0"/>
              <a:cs typeface="Microsoft Sans Serif" panose="020B0604020202020204" pitchFamily="34" charset="0"/>
            </a:endParaRPr>
          </a:p>
          <a:p>
            <a:pPr marL="182880" indent="-457200" algn="just">
              <a:buFont typeface="+mj-lt"/>
              <a:buAutoNum type="arabicPeriod"/>
            </a:pPr>
            <a:r>
              <a:rPr lang="en-US" sz="2500" dirty="0" err="1" smtClean="0">
                <a:solidFill>
                  <a:schemeClr val="tx1"/>
                </a:solidFill>
                <a:latin typeface="Microsoft Sans Serif" panose="020B0604020202020204" pitchFamily="34" charset="0"/>
                <a:cs typeface="Microsoft Sans Serif" panose="020B0604020202020204" pitchFamily="34" charset="0"/>
              </a:rPr>
              <a:t>StudentTracker</a:t>
            </a:r>
            <a:r>
              <a:rPr lang="en-US" sz="2500" smtClean="0">
                <a:solidFill>
                  <a:schemeClr val="tx1"/>
                </a:solidFill>
                <a:latin typeface="Microsoft Sans Serif" panose="020B0604020202020204" pitchFamily="34" charset="0"/>
                <a:cs typeface="Microsoft Sans Serif" panose="020B0604020202020204" pitchFamily="34" charset="0"/>
              </a:rPr>
              <a:t> Resources</a:t>
            </a:r>
            <a:endParaRPr lang="en-US" sz="2500" dirty="0" smtClean="0">
              <a:solidFill>
                <a:schemeClr val="tx1"/>
              </a:solidFill>
              <a:latin typeface="Microsoft Sans Serif" panose="020B0604020202020204" pitchFamily="34" charset="0"/>
              <a:cs typeface="Microsoft Sans Serif" panose="020B0604020202020204" pitchFamily="34" charset="0"/>
            </a:endParaRPr>
          </a:p>
          <a:p>
            <a:pPr marL="182880" indent="-457200" algn="just">
              <a:buFont typeface="+mj-lt"/>
              <a:buAutoNum type="arabicPeriod"/>
            </a:pPr>
            <a:endParaRPr lang="en-US" sz="2500" dirty="0">
              <a:solidFill>
                <a:schemeClr val="tx1"/>
              </a:solidFill>
              <a:latin typeface="Microsoft Sans Serif" panose="020B0604020202020204" pitchFamily="34" charset="0"/>
              <a:cs typeface="Microsoft Sans Serif" panose="020B0604020202020204" pitchFamily="34" charset="0"/>
            </a:endParaRPr>
          </a:p>
          <a:p>
            <a:pPr marL="182880" indent="-457200" algn="just">
              <a:buFont typeface="+mj-lt"/>
              <a:buAutoNum type="arabicPeriod"/>
            </a:pPr>
            <a:r>
              <a:rPr lang="en-US" sz="2500" dirty="0" smtClean="0">
                <a:solidFill>
                  <a:schemeClr val="tx1"/>
                </a:solidFill>
                <a:latin typeface="Microsoft Sans Serif" panose="020B0604020202020204" pitchFamily="34" charset="0"/>
                <a:cs typeface="Microsoft Sans Serif" panose="020B0604020202020204" pitchFamily="34" charset="0"/>
              </a:rPr>
              <a:t>NSC Mission Statement</a:t>
            </a:r>
          </a:p>
          <a:p>
            <a:pPr marL="182880" indent="-457200" algn="just">
              <a:buFont typeface="+mj-lt"/>
              <a:buAutoNum type="arabicPeriod"/>
            </a:pPr>
            <a:endParaRPr lang="en-US" sz="2500" dirty="0">
              <a:solidFill>
                <a:schemeClr val="tx1"/>
              </a:solidFill>
              <a:latin typeface="Microsoft Sans Serif" panose="020B0604020202020204" pitchFamily="34" charset="0"/>
              <a:cs typeface="Microsoft Sans Serif" panose="020B0604020202020204" pitchFamily="34" charset="0"/>
            </a:endParaRPr>
          </a:p>
          <a:p>
            <a:pPr marL="240030" indent="-514350" algn="just">
              <a:buFont typeface="+mj-lt"/>
              <a:buAutoNum type="arabicPeriod"/>
            </a:pPr>
            <a:endParaRPr lang="en-US" dirty="0"/>
          </a:p>
        </p:txBody>
      </p:sp>
      <p:sp>
        <p:nvSpPr>
          <p:cNvPr id="3" name="Title 2"/>
          <p:cNvSpPr>
            <a:spLocks noGrp="1"/>
          </p:cNvSpPr>
          <p:nvPr>
            <p:ph type="title"/>
          </p:nvPr>
        </p:nvSpPr>
        <p:spPr>
          <a:xfrm>
            <a:off x="0" y="0"/>
            <a:ext cx="9144000" cy="1478450"/>
          </a:xfrm>
        </p:spPr>
        <p:txBody>
          <a:bodyPr anchor="ctr"/>
          <a:lstStyle/>
          <a:p>
            <a:r>
              <a:rPr lang="en-US" sz="5000" u="sng" dirty="0" smtClean="0">
                <a:effectLst/>
                <a:latin typeface="Microsoft Sans Serif" panose="020B0604020202020204" pitchFamily="34" charset="0"/>
                <a:cs typeface="Microsoft Sans Serif" panose="020B0604020202020204" pitchFamily="34" charset="0"/>
              </a:rPr>
              <a:t>Agenda</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3151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12423287"/>
              </p:ext>
            </p:extLst>
          </p:nvPr>
        </p:nvGraphicFramePr>
        <p:xfrm>
          <a:off x="685800" y="685800"/>
          <a:ext cx="777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10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graphicEl>
                                              <a:dgm id="{4E6C3C95-B033-4D7B-ADFC-B4C26FE0EBC5}"/>
                                            </p:graphicEl>
                                          </p:spTgt>
                                        </p:tgtEl>
                                        <p:attrNameLst>
                                          <p:attrName>style.visibility</p:attrName>
                                        </p:attrNameLst>
                                      </p:cBhvr>
                                      <p:to>
                                        <p:strVal val="visible"/>
                                      </p:to>
                                    </p:set>
                                    <p:animEffect transition="in" filter="fade">
                                      <p:cBhvr>
                                        <p:cTn id="7" dur="1000"/>
                                        <p:tgtEl>
                                          <p:spTgt spid="3">
                                            <p:graphicEl>
                                              <a:dgm id="{4E6C3C95-B033-4D7B-ADFC-B4C26FE0EB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14400" y="2535980"/>
            <a:ext cx="6792685" cy="646331"/>
          </a:xfrm>
          <a:prstGeom prst="rect">
            <a:avLst/>
          </a:prstGeom>
          <a:noFill/>
        </p:spPr>
        <p:txBody>
          <a:bodyPr wrap="square" rtlCol="0">
            <a:spAutoFit/>
          </a:bodyPr>
          <a:lstStyle/>
          <a:p>
            <a:endParaRPr lang="en-US" dirty="0" smtClean="0">
              <a:solidFill>
                <a:srgbClr val="FFFF00"/>
              </a:solidFill>
            </a:endParaRPr>
          </a:p>
          <a:p>
            <a:endParaRPr lang="en-US" dirty="0">
              <a:solidFill>
                <a:srgbClr val="FFFF00"/>
              </a:solidFill>
            </a:endParaRP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8450"/>
            <a:ext cx="9144001" cy="2206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0" y="1852863"/>
            <a:ext cx="9144000" cy="1162342"/>
          </a:xfrm>
          <a:prstGeom prst="rect">
            <a:avLst/>
          </a:prstGeom>
          <a:solidFill>
            <a:srgbClr val="FFFF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155950"/>
            <a:ext cx="9144000" cy="249577"/>
          </a:xfrm>
          <a:prstGeom prst="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3546475"/>
            <a:ext cx="9144000" cy="138688"/>
          </a:xfrm>
          <a:prstGeom prst="rect">
            <a:avLst/>
          </a:prstGeom>
          <a:solidFill>
            <a:schemeClr val="accent2">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Sample Detail Report</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975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450"/>
            <a:ext cx="9144000" cy="4957763"/>
          </a:xfrm>
          <a:prstGeom prst="rect">
            <a:avLst/>
          </a:prstGeom>
          <a:ln>
            <a:solidFill>
              <a:schemeClr val="tx1"/>
            </a:solidFill>
          </a:ln>
        </p:spPr>
      </p:pic>
      <p:sp>
        <p:nvSpPr>
          <p:cNvPr id="4" name="Rectangle 3"/>
          <p:cNvSpPr/>
          <p:nvPr/>
        </p:nvSpPr>
        <p:spPr>
          <a:xfrm>
            <a:off x="5953125" y="3362319"/>
            <a:ext cx="938213" cy="9525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53125" y="3183731"/>
            <a:ext cx="938213" cy="176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953125" y="3007521"/>
            <a:ext cx="938213" cy="176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53125" y="3457570"/>
            <a:ext cx="938213" cy="17621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Reports Appendix</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5008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226" y="1916310"/>
            <a:ext cx="6433545" cy="4616430"/>
          </a:xfrm>
          <a:prstGeom prst="rect">
            <a:avLst/>
          </a:prstGeom>
          <a:noFill/>
          <a:ln>
            <a:solidFill>
              <a:schemeClr val="tx1"/>
            </a:solidFill>
          </a:ln>
          <a:effectLst/>
          <a:extLst/>
        </p:spPr>
      </p:pic>
      <p:sp>
        <p:nvSpPr>
          <p:cNvPr id="2" name="Content Placeholder 1"/>
          <p:cNvSpPr>
            <a:spLocks noGrp="1"/>
          </p:cNvSpPr>
          <p:nvPr>
            <p:ph idx="1"/>
          </p:nvPr>
        </p:nvSpPr>
        <p:spPr>
          <a:xfrm>
            <a:off x="0" y="1389953"/>
            <a:ext cx="9143999" cy="526357"/>
          </a:xfrm>
        </p:spPr>
        <p:txBody>
          <a:bodyPr>
            <a:normAutofit/>
          </a:bodyPr>
          <a:lstStyle/>
          <a:p>
            <a:pPr indent="0" algn="ctr">
              <a:buNone/>
            </a:pPr>
            <a:r>
              <a:rPr lang="en-US" sz="2500" b="1" dirty="0">
                <a:solidFill>
                  <a:srgbClr val="FF0000"/>
                </a:solidFill>
                <a:latin typeface="Microsoft Sans Serif" panose="020B0604020202020204" pitchFamily="34" charset="0"/>
                <a:cs typeface="Microsoft Sans Serif" panose="020B0604020202020204" pitchFamily="34" charset="0"/>
                <a:hlinkClick r:id="rId4"/>
              </a:rPr>
              <a:t>http</a:t>
            </a:r>
            <a:r>
              <a:rPr lang="en-US" sz="2500" b="1" dirty="0" smtClean="0">
                <a:solidFill>
                  <a:srgbClr val="FF0000"/>
                </a:solidFill>
                <a:latin typeface="Microsoft Sans Serif" panose="020B0604020202020204" pitchFamily="34" charset="0"/>
                <a:cs typeface="Microsoft Sans Serif" panose="020B0604020202020204" pitchFamily="34" charset="0"/>
                <a:hlinkClick r:id="rId4"/>
              </a:rPr>
              <a:t>://studentclearinghouse.info/webinars/</a:t>
            </a:r>
            <a:endParaRPr lang="en-US" sz="2500" b="1" dirty="0" smtClean="0">
              <a:solidFill>
                <a:srgbClr val="FF0000"/>
              </a:solidFill>
              <a:latin typeface="Microsoft Sans Serif" panose="020B0604020202020204" pitchFamily="34" charset="0"/>
              <a:cs typeface="Microsoft Sans Serif" panose="020B0604020202020204" pitchFamily="34" charset="0"/>
            </a:endParaRPr>
          </a:p>
          <a:p>
            <a:pPr algn="ctr"/>
            <a:endParaRPr lang="en-US" sz="2500" b="1" dirty="0">
              <a:solidFill>
                <a:srgbClr val="FF0000"/>
              </a:solidFill>
              <a:latin typeface="Microsoft Sans Serif" panose="020B0604020202020204" pitchFamily="34" charset="0"/>
              <a:cs typeface="Microsoft Sans Serif" panose="020B0604020202020204" pitchFamily="34" charset="0"/>
            </a:endParaRPr>
          </a:p>
        </p:txBody>
      </p:sp>
      <p:sp>
        <p:nvSpPr>
          <p:cNvPr id="4" name="Rectangle 3"/>
          <p:cNvSpPr/>
          <p:nvPr/>
        </p:nvSpPr>
        <p:spPr>
          <a:xfrm>
            <a:off x="6152909" y="3517899"/>
            <a:ext cx="844791" cy="1912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45620" y="3808071"/>
            <a:ext cx="1236080" cy="127321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Making Use of Data</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310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Questions?</a:t>
            </a:r>
            <a:endParaRPr lang="en-US" sz="5000" u="sng" dirty="0">
              <a:effectLst/>
              <a:latin typeface="Microsoft Sans Serif" panose="020B0604020202020204" pitchFamily="34" charset="0"/>
              <a:cs typeface="Microsoft Sans Serif" panose="020B0604020202020204" pitchFamily="34" charset="0"/>
            </a:endParaRPr>
          </a:p>
        </p:txBody>
      </p:sp>
      <p:pic>
        <p:nvPicPr>
          <p:cNvPr id="7" name="Picture 2" descr="http://coverlaydown.com/wp-content/uploads/2014/02/0318_sb_readerQuestions_63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668" y="1478450"/>
            <a:ext cx="6774663" cy="451644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62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12665"/>
            <a:ext cx="8229600" cy="1143000"/>
          </a:xfrm>
        </p:spPr>
        <p:txBody>
          <a:bodyPr>
            <a:normAutofit/>
          </a:bodyPr>
          <a:lstStyle/>
          <a:p>
            <a:r>
              <a:rPr lang="en-US" sz="8750" dirty="0" smtClean="0">
                <a:latin typeface="Californian FB" panose="0207040306080B030204" pitchFamily="18" charset="0"/>
                <a:ea typeface="Microsoft Himalaya" panose="01010100010101010101" pitchFamily="2" charset="0"/>
                <a:cs typeface="Microsoft Himalaya" panose="01010100010101010101" pitchFamily="2" charset="0"/>
              </a:rPr>
              <a:t>THANK YOU!</a:t>
            </a:r>
            <a:endParaRPr lang="en-US" sz="8750" dirty="0">
              <a:latin typeface="Californian FB" panose="0207040306080B030204" pitchFamily="18"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273360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40968769"/>
              </p:ext>
            </p:extLst>
          </p:nvPr>
        </p:nvGraphicFramePr>
        <p:xfrm>
          <a:off x="332509" y="1706563"/>
          <a:ext cx="8526483" cy="1889760"/>
        </p:xfrm>
        <a:graphic>
          <a:graphicData uri="http://schemas.openxmlformats.org/drawingml/2006/table">
            <a:tbl>
              <a:tblPr firstRow="1" bandRow="1">
                <a:tableStyleId>{5C22544A-7EE6-4342-B048-85BDC9FD1C3A}</a:tableStyleId>
              </a:tblPr>
              <a:tblGrid>
                <a:gridCol w="1982225"/>
                <a:gridCol w="6544258"/>
              </a:tblGrid>
              <a:tr h="370840">
                <a:tc>
                  <a:txBody>
                    <a:bodyPr/>
                    <a:lstStyle/>
                    <a:p>
                      <a:pPr algn="ctr"/>
                      <a:r>
                        <a:rPr lang="en-US" sz="2500" u="sng" dirty="0" smtClean="0">
                          <a:solidFill>
                            <a:schemeClr val="tx1"/>
                          </a:solidFill>
                          <a:latin typeface="Microsoft Sans Serif" panose="020B0604020202020204" pitchFamily="34" charset="0"/>
                          <a:cs typeface="Microsoft Sans Serif" panose="020B0604020202020204" pitchFamily="34" charset="0"/>
                        </a:rPr>
                        <a:t>E-Mail</a:t>
                      </a:r>
                      <a:endParaRPr lang="en-US" sz="2500" u="sng"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b="0" dirty="0" smtClean="0">
                          <a:solidFill>
                            <a:schemeClr val="tx1"/>
                          </a:solidFill>
                          <a:latin typeface="Microsoft Sans Serif" panose="020B0604020202020204" pitchFamily="34" charset="0"/>
                          <a:cs typeface="Microsoft Sans Serif" panose="020B0604020202020204" pitchFamily="34" charset="0"/>
                        </a:rPr>
                        <a:t>StudentTracker@studentclearinghouse.org</a:t>
                      </a:r>
                      <a:endParaRPr lang="en-US" sz="2500" b="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500" b="1" u="sng" dirty="0" smtClean="0">
                          <a:solidFill>
                            <a:schemeClr val="tx1"/>
                          </a:solidFill>
                          <a:latin typeface="Microsoft Sans Serif" panose="020B0604020202020204" pitchFamily="34" charset="0"/>
                          <a:cs typeface="Microsoft Sans Serif" panose="020B0604020202020204" pitchFamily="34" charset="0"/>
                        </a:rPr>
                        <a:t>Phone</a:t>
                      </a:r>
                      <a:endParaRPr lang="en-US" sz="2500" b="1" u="sng"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dirty="0" smtClean="0">
                          <a:solidFill>
                            <a:schemeClr val="tx1"/>
                          </a:solidFill>
                          <a:latin typeface="Microsoft Sans Serif" panose="020B0604020202020204" pitchFamily="34" charset="0"/>
                          <a:cs typeface="Microsoft Sans Serif" panose="020B0604020202020204" pitchFamily="34" charset="0"/>
                        </a:rPr>
                        <a:t>703-742-4211</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500" b="1" u="sng" dirty="0" smtClean="0">
                          <a:solidFill>
                            <a:schemeClr val="tx1"/>
                          </a:solidFill>
                          <a:latin typeface="Microsoft Sans Serif" panose="020B0604020202020204" pitchFamily="34" charset="0"/>
                          <a:cs typeface="Microsoft Sans Serif" panose="020B0604020202020204" pitchFamily="34" charset="0"/>
                        </a:rPr>
                        <a:t>Website</a:t>
                      </a:r>
                      <a:endParaRPr lang="en-US" sz="2500" b="1" u="sng"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dirty="0" smtClean="0">
                          <a:solidFill>
                            <a:schemeClr val="tx1"/>
                          </a:solidFill>
                          <a:latin typeface="Microsoft Sans Serif" panose="020B0604020202020204" pitchFamily="34" charset="0"/>
                          <a:cs typeface="Microsoft Sans Serif" panose="020B0604020202020204" pitchFamily="34" charset="0"/>
                        </a:rPr>
                        <a:t>www.studentclearinghouse.org/highschools</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ctr"/>
                      <a:r>
                        <a:rPr lang="en-US" sz="2500" b="1" u="sng" dirty="0" smtClean="0">
                          <a:solidFill>
                            <a:schemeClr val="tx1"/>
                          </a:solidFill>
                          <a:latin typeface="Microsoft Sans Serif" panose="020B0604020202020204" pitchFamily="34" charset="0"/>
                          <a:cs typeface="Microsoft Sans Serif" panose="020B0604020202020204" pitchFamily="34" charset="0"/>
                        </a:rPr>
                        <a:t>Webinars</a:t>
                      </a:r>
                      <a:endParaRPr lang="en-US" sz="2500" b="1" u="sng"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500" dirty="0" smtClean="0">
                          <a:solidFill>
                            <a:schemeClr val="tx1"/>
                          </a:solidFill>
                          <a:latin typeface="Microsoft Sans Serif" panose="020B0604020202020204" pitchFamily="34" charset="0"/>
                          <a:cs typeface="Microsoft Sans Serif" panose="020B0604020202020204" pitchFamily="34" charset="0"/>
                        </a:rPr>
                        <a:t>www.studentclearinghouse.info/webinars</a:t>
                      </a:r>
                      <a:endParaRPr lang="en-US" sz="2500" dirty="0">
                        <a:solidFill>
                          <a:schemeClr val="tx1"/>
                        </a:solidFill>
                        <a:latin typeface="Microsoft Sans Serif" panose="020B0604020202020204" pitchFamily="34" charset="0"/>
                        <a:cs typeface="Microsoft Sans Serif"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0" y="3888988"/>
            <a:ext cx="9144000" cy="1015663"/>
          </a:xfrm>
          <a:prstGeom prst="rect">
            <a:avLst/>
          </a:prstGeom>
          <a:noFill/>
        </p:spPr>
        <p:txBody>
          <a:bodyPr wrap="square" rtlCol="0">
            <a:spAutoFit/>
          </a:bodyPr>
          <a:lstStyle/>
          <a:p>
            <a:pPr algn="just"/>
            <a:r>
              <a:rPr lang="en-US" sz="2000" dirty="0">
                <a:latin typeface="Microsoft Sans Serif" panose="020B0604020202020204" pitchFamily="34" charset="0"/>
                <a:cs typeface="Microsoft Sans Serif" panose="020B0604020202020204" pitchFamily="34" charset="0"/>
              </a:rPr>
              <a:t>If you are interested in learning more about the National Student Clearinghouse </a:t>
            </a:r>
            <a:r>
              <a:rPr lang="en-US" sz="2000" dirty="0" smtClean="0">
                <a:latin typeface="Microsoft Sans Serif" panose="020B0604020202020204" pitchFamily="34" charset="0"/>
                <a:cs typeface="Microsoft Sans Serif" panose="020B0604020202020204" pitchFamily="34" charset="0"/>
              </a:rPr>
              <a:t>mission statement please </a:t>
            </a:r>
            <a:r>
              <a:rPr lang="en-US" sz="2000" dirty="0">
                <a:latin typeface="Microsoft Sans Serif" panose="020B0604020202020204" pitchFamily="34" charset="0"/>
                <a:cs typeface="Microsoft Sans Serif" panose="020B0604020202020204" pitchFamily="34" charset="0"/>
              </a:rPr>
              <a:t>continue to the following slide. If you have any questions please contact us. </a:t>
            </a:r>
          </a:p>
        </p:txBody>
      </p:sp>
      <p:sp>
        <p:nvSpPr>
          <p:cNvPr id="6"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Contact Information</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180554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78450"/>
            <a:ext cx="8651631" cy="4771227"/>
          </a:xfrm>
        </p:spPr>
        <p:txBody>
          <a:bodyPr>
            <a:noAutofit/>
          </a:bodyPr>
          <a:lstStyle/>
          <a:p>
            <a:pPr marL="329184" lvl="1" indent="0">
              <a:buNone/>
            </a:pPr>
            <a:endParaRPr lang="en-US" sz="2000" dirty="0">
              <a:latin typeface="Microsoft Sans Serif" panose="020B0604020202020204" pitchFamily="34" charset="0"/>
              <a:cs typeface="Microsoft Sans Serif" panose="020B0604020202020204" pitchFamily="34" charset="0"/>
            </a:endParaRPr>
          </a:p>
          <a:p>
            <a:pPr marL="329184" lvl="1" indent="0">
              <a:buNone/>
            </a:pPr>
            <a:endParaRPr lang="en-US" sz="2000" dirty="0">
              <a:latin typeface="Microsoft Sans Serif" panose="020B0604020202020204" pitchFamily="34" charset="0"/>
              <a:cs typeface="Microsoft Sans Serif" panose="020B0604020202020204" pitchFamily="34" charset="0"/>
            </a:endParaRPr>
          </a:p>
          <a:p>
            <a:pPr marL="329184" lvl="1" indent="0" algn="just">
              <a:buNone/>
            </a:pPr>
            <a:r>
              <a:rPr lang="en-US" sz="3200" dirty="0" smtClean="0">
                <a:latin typeface="Microsoft Sans Serif" panose="020B0604020202020204" pitchFamily="34" charset="0"/>
                <a:cs typeface="Microsoft Sans Serif" panose="020B0604020202020204" pitchFamily="34" charset="0"/>
              </a:rPr>
              <a:t>To serve the education community by facilitating the exchange and understanding of student enrollment, performance and related information</a:t>
            </a:r>
            <a:r>
              <a:rPr lang="en-US" sz="2000" dirty="0" smtClean="0">
                <a:latin typeface="Microsoft Sans Serif" panose="020B0604020202020204" pitchFamily="34" charset="0"/>
                <a:cs typeface="Microsoft Sans Serif" panose="020B0604020202020204" pitchFamily="34" charset="0"/>
              </a:rPr>
              <a:t>.</a:t>
            </a:r>
          </a:p>
          <a:p>
            <a:pPr marL="329184" lvl="1" indent="0" algn="just">
              <a:buNone/>
            </a:pPr>
            <a:endParaRPr lang="en-US" sz="2000" dirty="0">
              <a:latin typeface="Microsoft Sans Serif" panose="020B0604020202020204" pitchFamily="34" charset="0"/>
              <a:cs typeface="Microsoft Sans Serif" panose="020B0604020202020204" pitchFamily="34" charset="0"/>
            </a:endParaRPr>
          </a:p>
          <a:p>
            <a:pPr marL="329184" lvl="1" indent="0" algn="just">
              <a:buNone/>
            </a:pPr>
            <a:endParaRPr lang="en-US" sz="2000" dirty="0">
              <a:latin typeface="Microsoft Sans Serif" panose="020B0604020202020204" pitchFamily="34" charset="0"/>
              <a:cs typeface="Microsoft Sans Serif" panose="020B0604020202020204" pitchFamily="34" charset="0"/>
            </a:endParaRPr>
          </a:p>
        </p:txBody>
      </p:sp>
      <p:sp>
        <p:nvSpPr>
          <p:cNvPr id="5"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NSC Mission Statement</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1924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78450"/>
            <a:ext cx="9144000" cy="5379550"/>
          </a:xfrm>
        </p:spPr>
        <p:txBody>
          <a:bodyPr>
            <a:normAutofit/>
          </a:bodyPr>
          <a:lstStyle/>
          <a:p>
            <a:pPr marL="457200" indent="-457200" algn="just"/>
            <a:r>
              <a:rPr lang="en-US" sz="2500" dirty="0" smtClean="0">
                <a:latin typeface="Microsoft Sans Serif" panose="020B0604020202020204" pitchFamily="34" charset="0"/>
                <a:cs typeface="Microsoft Sans Serif" panose="020B0604020202020204" pitchFamily="34" charset="0"/>
              </a:rPr>
              <a:t>Include entire class(</a:t>
            </a:r>
            <a:r>
              <a:rPr lang="en-US" sz="2500" dirty="0" err="1" smtClean="0">
                <a:latin typeface="Microsoft Sans Serif" panose="020B0604020202020204" pitchFamily="34" charset="0"/>
                <a:cs typeface="Microsoft Sans Serif" panose="020B0604020202020204" pitchFamily="34" charset="0"/>
              </a:rPr>
              <a:t>es</a:t>
            </a:r>
            <a:r>
              <a:rPr lang="en-US" sz="2500" dirty="0" smtClean="0">
                <a:latin typeface="Microsoft Sans Serif" panose="020B0604020202020204" pitchFamily="34" charset="0"/>
                <a:cs typeface="Microsoft Sans Serif" panose="020B0604020202020204" pitchFamily="34" charset="0"/>
              </a:rPr>
              <a:t>) of graduates.</a:t>
            </a:r>
          </a:p>
          <a:p>
            <a:pPr marL="457200" indent="-457200" algn="just"/>
            <a:endParaRPr lang="en-US" sz="2500" dirty="0" smtClean="0">
              <a:latin typeface="Microsoft Sans Serif" panose="020B0604020202020204" pitchFamily="34" charset="0"/>
              <a:cs typeface="Microsoft Sans Serif" panose="020B0604020202020204" pitchFamily="34" charset="0"/>
            </a:endParaRPr>
          </a:p>
          <a:p>
            <a:pPr marL="457200" indent="-457200" algn="just"/>
            <a:r>
              <a:rPr lang="en-US" sz="2500" dirty="0" smtClean="0">
                <a:latin typeface="Microsoft Sans Serif" panose="020B0604020202020204" pitchFamily="34" charset="0"/>
                <a:cs typeface="Microsoft Sans Serif" panose="020B0604020202020204" pitchFamily="34" charset="0"/>
              </a:rPr>
              <a:t>1 file per diploma year, or 1 file for all graduates (8 years).</a:t>
            </a:r>
          </a:p>
          <a:p>
            <a:pPr marL="457200" indent="-457200" algn="just"/>
            <a:endParaRPr lang="en-US" sz="2500" dirty="0" smtClean="0">
              <a:latin typeface="Microsoft Sans Serif" panose="020B0604020202020204" pitchFamily="34" charset="0"/>
              <a:cs typeface="Microsoft Sans Serif" panose="020B0604020202020204" pitchFamily="34" charset="0"/>
            </a:endParaRPr>
          </a:p>
          <a:p>
            <a:pPr marL="457200" indent="-457200" algn="just"/>
            <a:r>
              <a:rPr lang="en-US" sz="2500" dirty="0" smtClean="0">
                <a:latin typeface="Microsoft Sans Serif" panose="020B0604020202020204" pitchFamily="34" charset="0"/>
                <a:cs typeface="Microsoft Sans Serif" panose="020B0604020202020204" pitchFamily="34" charset="0"/>
              </a:rPr>
              <a:t>Only graduates should be included.</a:t>
            </a:r>
          </a:p>
          <a:p>
            <a:pPr marL="457200" indent="-457200" algn="just"/>
            <a:endParaRPr lang="en-US" sz="2500" dirty="0" smtClean="0">
              <a:latin typeface="Microsoft Sans Serif" panose="020B0604020202020204" pitchFamily="34" charset="0"/>
              <a:cs typeface="Microsoft Sans Serif" panose="020B0604020202020204" pitchFamily="34" charset="0"/>
            </a:endParaRPr>
          </a:p>
          <a:p>
            <a:pPr marL="457200" indent="-457200" algn="just"/>
            <a:r>
              <a:rPr lang="en-US" sz="2500" dirty="0" smtClean="0">
                <a:latin typeface="Microsoft Sans Serif" panose="020B0604020202020204" pitchFamily="34" charset="0"/>
                <a:cs typeface="Microsoft Sans Serif" panose="020B0604020202020204" pitchFamily="34" charset="0"/>
              </a:rPr>
              <a:t>All information submitted is stored in our database.</a:t>
            </a:r>
          </a:p>
        </p:txBody>
      </p:sp>
      <p:sp>
        <p:nvSpPr>
          <p:cNvPr id="3" name="Title 2"/>
          <p:cNvSpPr>
            <a:spLocks noGrp="1"/>
          </p:cNvSpPr>
          <p:nvPr>
            <p:ph type="title"/>
          </p:nvPr>
        </p:nvSpPr>
        <p:spPr>
          <a:xfrm>
            <a:off x="0" y="0"/>
            <a:ext cx="9144000" cy="1478450"/>
          </a:xfrm>
        </p:spPr>
        <p:txBody>
          <a:bodyPr anchor="ctr">
            <a:normAutofit/>
          </a:bodyPr>
          <a:lstStyle/>
          <a:p>
            <a:r>
              <a:rPr lang="en-US" sz="5000" u="sng" dirty="0" smtClean="0">
                <a:effectLst/>
                <a:latin typeface="Microsoft Sans Serif" panose="020B0604020202020204" pitchFamily="34" charset="0"/>
                <a:cs typeface="Microsoft Sans Serif" panose="020B0604020202020204" pitchFamily="34" charset="0"/>
              </a:rPr>
              <a:t>Graduate Files</a:t>
            </a:r>
            <a:endParaRPr lang="en-US" sz="5000" u="sng" dirty="0">
              <a:latin typeface="Microsoft Sans Serif" panose="020B0604020202020204" pitchFamily="34" charset="0"/>
              <a:cs typeface="Microsoft Sans Serif" panose="020B0604020202020204" pitchFamily="34" charset="0"/>
            </a:endParaRPr>
          </a:p>
        </p:txBody>
      </p:sp>
      <p:pic>
        <p:nvPicPr>
          <p:cNvPr id="1026" name="Picture 2" descr="http://www.ccsf.edu/content/ccsf/en/student-services/admissions-and-registration/records/evaluation-and-graduation/_jcr_content/subheader-image/smallimage2.img.jpg/13707389590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751" y="4420293"/>
            <a:ext cx="2925249" cy="24377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11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42257" y="457200"/>
            <a:ext cx="7946572" cy="591094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5000" dirty="0" smtClean="0">
                <a:latin typeface="Microsoft Sans Serif" panose="020B0604020202020204" pitchFamily="34" charset="0"/>
                <a:cs typeface="Microsoft Sans Serif" panose="020B0604020202020204" pitchFamily="34" charset="0"/>
              </a:rPr>
              <a:t>Batch</a:t>
            </a:r>
          </a:p>
        </p:txBody>
      </p:sp>
      <p:sp>
        <p:nvSpPr>
          <p:cNvPr id="7" name="Oval 6"/>
          <p:cNvSpPr/>
          <p:nvPr/>
        </p:nvSpPr>
        <p:spPr>
          <a:xfrm>
            <a:off x="1349828" y="2552698"/>
            <a:ext cx="1828800" cy="1817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icrosoft Sans Serif" panose="020B0604020202020204" pitchFamily="34" charset="0"/>
                <a:cs typeface="Microsoft Sans Serif" panose="020B0604020202020204" pitchFamily="34" charset="0"/>
              </a:rPr>
              <a:t>Class of</a:t>
            </a:r>
          </a:p>
          <a:p>
            <a:pPr algn="ctr"/>
            <a:r>
              <a:rPr lang="en-US" sz="2000" dirty="0" smtClean="0">
                <a:latin typeface="Microsoft Sans Serif" panose="020B0604020202020204" pitchFamily="34" charset="0"/>
                <a:cs typeface="Microsoft Sans Serif" panose="020B0604020202020204" pitchFamily="34" charset="0"/>
              </a:rPr>
              <a:t>2012</a:t>
            </a:r>
            <a:endParaRPr lang="en-US" sz="2000" dirty="0">
              <a:latin typeface="Microsoft Sans Serif" panose="020B0604020202020204" pitchFamily="34" charset="0"/>
              <a:cs typeface="Microsoft Sans Serif" panose="020B0604020202020204" pitchFamily="34" charset="0"/>
            </a:endParaRPr>
          </a:p>
        </p:txBody>
      </p:sp>
      <p:sp>
        <p:nvSpPr>
          <p:cNvPr id="8" name="Oval 7"/>
          <p:cNvSpPr/>
          <p:nvPr/>
        </p:nvSpPr>
        <p:spPr>
          <a:xfrm>
            <a:off x="3657600" y="2547245"/>
            <a:ext cx="1828800" cy="1817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icrosoft Sans Serif" panose="020B0604020202020204" pitchFamily="34" charset="0"/>
                <a:cs typeface="Microsoft Sans Serif" panose="020B0604020202020204" pitchFamily="34" charset="0"/>
              </a:rPr>
              <a:t>Class of</a:t>
            </a:r>
          </a:p>
          <a:p>
            <a:pPr algn="ctr"/>
            <a:r>
              <a:rPr lang="en-US" sz="2000" dirty="0" smtClean="0">
                <a:latin typeface="Microsoft Sans Serif" panose="020B0604020202020204" pitchFamily="34" charset="0"/>
                <a:cs typeface="Microsoft Sans Serif" panose="020B0604020202020204" pitchFamily="34" charset="0"/>
              </a:rPr>
              <a:t>2013</a:t>
            </a:r>
            <a:endParaRPr lang="en-US" sz="2000" dirty="0">
              <a:latin typeface="Microsoft Sans Serif" panose="020B0604020202020204" pitchFamily="34" charset="0"/>
              <a:cs typeface="Microsoft Sans Serif" panose="020B0604020202020204" pitchFamily="34" charset="0"/>
            </a:endParaRPr>
          </a:p>
        </p:txBody>
      </p:sp>
      <p:sp>
        <p:nvSpPr>
          <p:cNvPr id="9" name="Oval 8"/>
          <p:cNvSpPr/>
          <p:nvPr/>
        </p:nvSpPr>
        <p:spPr>
          <a:xfrm>
            <a:off x="5932713" y="2547233"/>
            <a:ext cx="1828800" cy="1817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Microsoft Sans Serif" panose="020B0604020202020204" pitchFamily="34" charset="0"/>
                <a:cs typeface="Microsoft Sans Serif" panose="020B0604020202020204" pitchFamily="34" charset="0"/>
              </a:rPr>
              <a:t>Class of</a:t>
            </a:r>
          </a:p>
          <a:p>
            <a:pPr algn="ctr"/>
            <a:r>
              <a:rPr lang="en-US" sz="2000" dirty="0" smtClean="0">
                <a:latin typeface="Microsoft Sans Serif" panose="020B0604020202020204" pitchFamily="34" charset="0"/>
                <a:cs typeface="Microsoft Sans Serif" panose="020B0604020202020204" pitchFamily="34" charset="0"/>
              </a:rPr>
              <a:t>2014</a:t>
            </a:r>
            <a:endParaRPr lang="en-US" sz="2000"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846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p>
          <a:p>
            <a:endParaRPr lang="en-US" sz="2000" dirty="0"/>
          </a:p>
        </p:txBody>
      </p:sp>
      <p:sp>
        <p:nvSpPr>
          <p:cNvPr id="3" name="Title 2"/>
          <p:cNvSpPr>
            <a:spLocks noGrp="1"/>
          </p:cNvSpPr>
          <p:nvPr>
            <p:ph type="title"/>
          </p:nvPr>
        </p:nvSpPr>
        <p:spPr>
          <a:xfrm>
            <a:off x="0" y="0"/>
            <a:ext cx="9144000" cy="1478450"/>
          </a:xfrm>
        </p:spPr>
        <p:txBody>
          <a:bodyPr anchor="ctr">
            <a:noAutofit/>
          </a:bodyPr>
          <a:lstStyle/>
          <a:p>
            <a:r>
              <a:rPr lang="en-US" sz="3750" u="sng" dirty="0" smtClean="0">
                <a:effectLst/>
                <a:latin typeface="Microsoft Sans Serif" panose="020B0604020202020204" pitchFamily="34" charset="0"/>
                <a:cs typeface="Microsoft Sans Serif" panose="020B0604020202020204" pitchFamily="34" charset="0"/>
              </a:rPr>
              <a:t>Established Process for</a:t>
            </a:r>
            <a:br>
              <a:rPr lang="en-US" sz="3750" u="sng" dirty="0" smtClean="0">
                <a:effectLst/>
                <a:latin typeface="Microsoft Sans Serif" panose="020B0604020202020204" pitchFamily="34" charset="0"/>
                <a:cs typeface="Microsoft Sans Serif" panose="020B0604020202020204" pitchFamily="34" charset="0"/>
              </a:rPr>
            </a:br>
            <a:r>
              <a:rPr lang="en-US" sz="3750" u="sng" dirty="0" smtClean="0">
                <a:effectLst/>
                <a:latin typeface="Microsoft Sans Serif" panose="020B0604020202020204" pitchFamily="34" charset="0"/>
                <a:cs typeface="Microsoft Sans Serif" panose="020B0604020202020204" pitchFamily="34" charset="0"/>
              </a:rPr>
              <a:t>Fall PSE Information</a:t>
            </a:r>
            <a:endParaRPr lang="en-US" sz="3750" u="sng" dirty="0">
              <a:effectLst/>
              <a:latin typeface="Microsoft Sans Serif" panose="020B0604020202020204" pitchFamily="34" charset="0"/>
              <a:cs typeface="Microsoft Sans Serif" panose="020B0604020202020204" pitchFamily="34" charset="0"/>
            </a:endParaRPr>
          </a:p>
        </p:txBody>
      </p:sp>
      <p:graphicFrame>
        <p:nvGraphicFramePr>
          <p:cNvPr id="4" name="Diagram 3"/>
          <p:cNvGraphicFramePr/>
          <p:nvPr>
            <p:extLst>
              <p:ext uri="{D42A27DB-BD31-4B8C-83A1-F6EECF244321}">
                <p14:modId xmlns:p14="http://schemas.microsoft.com/office/powerpoint/2010/main" val="211958043"/>
              </p:ext>
            </p:extLst>
          </p:nvPr>
        </p:nvGraphicFramePr>
        <p:xfrm>
          <a:off x="554635" y="1456960"/>
          <a:ext cx="7989757" cy="4853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901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78451"/>
            <a:ext cx="9144000" cy="5379550"/>
          </a:xfrm>
        </p:spPr>
        <p:txBody>
          <a:bodyPr>
            <a:normAutofit/>
          </a:bodyPr>
          <a:lstStyle/>
          <a:p>
            <a:pPr indent="0" algn="just">
              <a:buNone/>
            </a:pPr>
            <a:r>
              <a:rPr lang="en-US" sz="2500" b="1" u="sng" dirty="0" smtClean="0">
                <a:latin typeface="Microsoft Sans Serif" panose="020B0604020202020204" pitchFamily="34" charset="0"/>
                <a:cs typeface="Microsoft Sans Serif" panose="020B0604020202020204" pitchFamily="34" charset="0"/>
              </a:rPr>
              <a:t>Spring</a:t>
            </a:r>
          </a:p>
          <a:p>
            <a:pPr indent="0" algn="just">
              <a:buNone/>
            </a:pPr>
            <a:endParaRPr lang="en-US" sz="2500" b="1" u="sng" dirty="0" smtClean="0">
              <a:latin typeface="Microsoft Sans Serif" panose="020B0604020202020204" pitchFamily="34" charset="0"/>
              <a:cs typeface="Microsoft Sans Serif" panose="020B0604020202020204" pitchFamily="34" charset="0"/>
            </a:endParaRPr>
          </a:p>
          <a:p>
            <a:pPr lvl="1" algn="just"/>
            <a:r>
              <a:rPr lang="en-US" sz="2500" dirty="0" smtClean="0">
                <a:latin typeface="Microsoft Sans Serif" panose="020B0604020202020204" pitchFamily="34" charset="0"/>
                <a:cs typeface="Microsoft Sans Serif" panose="020B0604020202020204" pitchFamily="34" charset="0"/>
              </a:rPr>
              <a:t>The Spring effective date will be set by the Clearinghouse around mid-April each year.</a:t>
            </a:r>
          </a:p>
          <a:p>
            <a:pPr lvl="1" algn="just"/>
            <a:endParaRPr lang="en-US" sz="2500" dirty="0">
              <a:latin typeface="Microsoft Sans Serif" panose="020B0604020202020204" pitchFamily="34" charset="0"/>
              <a:cs typeface="Microsoft Sans Serif" panose="020B0604020202020204" pitchFamily="34" charset="0"/>
            </a:endParaRPr>
          </a:p>
          <a:p>
            <a:pPr indent="0" algn="just">
              <a:buNone/>
            </a:pPr>
            <a:r>
              <a:rPr lang="en-US" sz="2500" b="1" u="sng" dirty="0" smtClean="0">
                <a:latin typeface="Microsoft Sans Serif" panose="020B0604020202020204" pitchFamily="34" charset="0"/>
                <a:cs typeface="Microsoft Sans Serif" panose="020B0604020202020204" pitchFamily="34" charset="0"/>
              </a:rPr>
              <a:t>Summer</a:t>
            </a:r>
          </a:p>
          <a:p>
            <a:pPr indent="0" algn="just">
              <a:buNone/>
            </a:pPr>
            <a:endParaRPr lang="en-US" sz="2500" b="1" u="sng" dirty="0">
              <a:latin typeface="Microsoft Sans Serif" panose="020B0604020202020204" pitchFamily="34" charset="0"/>
              <a:cs typeface="Microsoft Sans Serif" panose="020B0604020202020204" pitchFamily="34" charset="0"/>
            </a:endParaRPr>
          </a:p>
          <a:p>
            <a:pPr lvl="1" algn="just"/>
            <a:r>
              <a:rPr lang="en-US" sz="2500" dirty="0">
                <a:latin typeface="Microsoft Sans Serif" panose="020B0604020202020204" pitchFamily="34" charset="0"/>
                <a:cs typeface="Microsoft Sans Serif" panose="020B0604020202020204" pitchFamily="34" charset="0"/>
              </a:rPr>
              <a:t>The </a:t>
            </a:r>
            <a:r>
              <a:rPr lang="en-US" sz="2500" dirty="0" smtClean="0">
                <a:latin typeface="Microsoft Sans Serif" panose="020B0604020202020204" pitchFamily="34" charset="0"/>
                <a:cs typeface="Microsoft Sans Serif" panose="020B0604020202020204" pitchFamily="34" charset="0"/>
              </a:rPr>
              <a:t>Summer effective date will be set by the Clearinghouse around mid-August each year.</a:t>
            </a:r>
            <a:endParaRPr lang="en-US" sz="2500" dirty="0">
              <a:latin typeface="Microsoft Sans Serif" panose="020B0604020202020204" pitchFamily="34" charset="0"/>
              <a:cs typeface="Microsoft Sans Serif" panose="020B0604020202020204" pitchFamily="34" charset="0"/>
            </a:endParaRPr>
          </a:p>
          <a:p>
            <a:pPr lvl="1" algn="just"/>
            <a:endParaRPr lang="en-US" sz="2500" dirty="0" smtClean="0">
              <a:latin typeface="Microsoft Sans Serif" panose="020B0604020202020204" pitchFamily="34" charset="0"/>
              <a:cs typeface="Microsoft Sans Serif" panose="020B0604020202020204" pitchFamily="34" charset="0"/>
            </a:endParaRPr>
          </a:p>
          <a:p>
            <a:pPr indent="-228600" algn="just">
              <a:buNone/>
            </a:pPr>
            <a:r>
              <a:rPr lang="en-US" sz="2500" b="1" u="sng" dirty="0" smtClean="0">
                <a:latin typeface="Microsoft Sans Serif" panose="020B0604020202020204" pitchFamily="34" charset="0"/>
                <a:cs typeface="Microsoft Sans Serif" panose="020B0604020202020204" pitchFamily="34" charset="0"/>
              </a:rPr>
              <a:t>Note:</a:t>
            </a:r>
            <a:r>
              <a:rPr lang="en-US" sz="2500" b="1" dirty="0" smtClean="0">
                <a:latin typeface="Microsoft Sans Serif" panose="020B0604020202020204" pitchFamily="34" charset="0"/>
                <a:cs typeface="Microsoft Sans Serif" panose="020B0604020202020204" pitchFamily="34" charset="0"/>
              </a:rPr>
              <a:t> </a:t>
            </a:r>
            <a:r>
              <a:rPr lang="en-US" sz="2500" dirty="0" smtClean="0">
                <a:latin typeface="Microsoft Sans Serif" panose="020B0604020202020204" pitchFamily="34" charset="0"/>
                <a:cs typeface="Microsoft Sans Serif" panose="020B0604020202020204" pitchFamily="34" charset="0"/>
              </a:rPr>
              <a:t>Spring and Summer reports are </a:t>
            </a:r>
            <a:r>
              <a:rPr lang="en-US" sz="2500" b="1" u="sng" dirty="0" smtClean="0">
                <a:latin typeface="Microsoft Sans Serif" panose="020B0604020202020204" pitchFamily="34" charset="0"/>
                <a:cs typeface="Microsoft Sans Serif" panose="020B0604020202020204" pitchFamily="34" charset="0"/>
              </a:rPr>
              <a:t>NOT</a:t>
            </a:r>
            <a:r>
              <a:rPr lang="en-US" sz="2500" dirty="0" smtClean="0">
                <a:latin typeface="Microsoft Sans Serif" panose="020B0604020202020204" pitchFamily="34" charset="0"/>
                <a:cs typeface="Microsoft Sans Serif" panose="020B0604020202020204" pitchFamily="34" charset="0"/>
              </a:rPr>
              <a:t> auto-generated.</a:t>
            </a:r>
            <a:endParaRPr lang="en-US" sz="2500" dirty="0">
              <a:latin typeface="Microsoft Sans Serif" panose="020B0604020202020204" pitchFamily="34" charset="0"/>
              <a:cs typeface="Microsoft Sans Serif" panose="020B0604020202020204" pitchFamily="34" charset="0"/>
            </a:endParaRPr>
          </a:p>
        </p:txBody>
      </p:sp>
      <p:sp>
        <p:nvSpPr>
          <p:cNvPr id="5" name="Title 2"/>
          <p:cNvSpPr>
            <a:spLocks noGrp="1"/>
          </p:cNvSpPr>
          <p:nvPr>
            <p:ph type="title"/>
          </p:nvPr>
        </p:nvSpPr>
        <p:spPr>
          <a:xfrm>
            <a:off x="0" y="0"/>
            <a:ext cx="9144000" cy="1478450"/>
          </a:xfrm>
        </p:spPr>
        <p:txBody>
          <a:bodyPr anchor="ctr">
            <a:noAutofit/>
          </a:bodyPr>
          <a:lstStyle/>
          <a:p>
            <a:r>
              <a:rPr lang="en-US" sz="3750" u="sng" dirty="0" smtClean="0">
                <a:effectLst/>
                <a:latin typeface="Microsoft Sans Serif" panose="020B0604020202020204" pitchFamily="34" charset="0"/>
                <a:cs typeface="Microsoft Sans Serif" panose="020B0604020202020204" pitchFamily="34" charset="0"/>
              </a:rPr>
              <a:t>Established Process for</a:t>
            </a:r>
            <a:br>
              <a:rPr lang="en-US" sz="3750" u="sng" dirty="0" smtClean="0">
                <a:effectLst/>
                <a:latin typeface="Microsoft Sans Serif" panose="020B0604020202020204" pitchFamily="34" charset="0"/>
                <a:cs typeface="Microsoft Sans Serif" panose="020B0604020202020204" pitchFamily="34" charset="0"/>
              </a:rPr>
            </a:br>
            <a:r>
              <a:rPr lang="en-US" sz="3750" u="sng" dirty="0" smtClean="0">
                <a:effectLst/>
                <a:latin typeface="Microsoft Sans Serif" panose="020B0604020202020204" pitchFamily="34" charset="0"/>
                <a:cs typeface="Microsoft Sans Serif" panose="020B0604020202020204" pitchFamily="34" charset="0"/>
              </a:rPr>
              <a:t>Spring and Summer PSE Information</a:t>
            </a:r>
            <a:endParaRPr lang="en-US" sz="375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28984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450"/>
            <a:ext cx="9144000" cy="4957762"/>
          </a:xfrm>
          <a:prstGeom prst="rect">
            <a:avLst/>
          </a:prstGeom>
          <a:noFill/>
          <a:ln>
            <a:solidFill>
              <a:schemeClr val="tx1"/>
            </a:solidFill>
          </a:ln>
        </p:spPr>
      </p:pic>
      <p:sp>
        <p:nvSpPr>
          <p:cNvPr id="7"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User Login</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16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450"/>
            <a:ext cx="9144000" cy="4957763"/>
          </a:xfrm>
          <a:prstGeom prst="rect">
            <a:avLst/>
          </a:prstGeom>
          <a:ln>
            <a:solidFill>
              <a:schemeClr val="tx1"/>
            </a:solidFill>
          </a:ln>
        </p:spPr>
      </p:pic>
      <p:sp>
        <p:nvSpPr>
          <p:cNvPr id="8" name="Rectangle 7"/>
          <p:cNvSpPr/>
          <p:nvPr/>
        </p:nvSpPr>
        <p:spPr>
          <a:xfrm>
            <a:off x="3296356" y="3189111"/>
            <a:ext cx="1016000" cy="8240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Web ID Landing Page</a:t>
            </a:r>
            <a:endParaRPr lang="en-US" sz="5000" u="sng" dirty="0">
              <a:effectLst/>
              <a:latin typeface="Microsoft Sans Serif" panose="020B0604020202020204" pitchFamily="34" charset="0"/>
              <a:cs typeface="Microsoft Sans Serif" panose="020B0604020202020204" pitchFamily="34" charset="0"/>
            </a:endParaRPr>
          </a:p>
        </p:txBody>
      </p:sp>
      <p:sp>
        <p:nvSpPr>
          <p:cNvPr id="13" name="Oval 12"/>
          <p:cNvSpPr/>
          <p:nvPr/>
        </p:nvSpPr>
        <p:spPr>
          <a:xfrm>
            <a:off x="3296356" y="3489158"/>
            <a:ext cx="1016000" cy="1203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96356" y="3392906"/>
            <a:ext cx="1016000" cy="12031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2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3" grpId="1"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450"/>
            <a:ext cx="9144000" cy="5120420"/>
          </a:xfrm>
          <a:prstGeom prst="rect">
            <a:avLst/>
          </a:prstGeom>
          <a:ln>
            <a:solidFill>
              <a:schemeClr val="tx1"/>
            </a:solidFill>
          </a:ln>
        </p:spPr>
      </p:pic>
      <p:sp>
        <p:nvSpPr>
          <p:cNvPr id="6" name="Rectangle 5"/>
          <p:cNvSpPr/>
          <p:nvPr/>
        </p:nvSpPr>
        <p:spPr>
          <a:xfrm>
            <a:off x="2425700" y="3671135"/>
            <a:ext cx="984250" cy="1143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 dirty="0" smtClean="0">
                <a:solidFill>
                  <a:schemeClr val="tx1"/>
                </a:solidFill>
                <a:latin typeface="Arial" panose="020B0604020202020204" pitchFamily="34" charset="0"/>
                <a:cs typeface="Arial" panose="020B0604020202020204" pitchFamily="34" charset="0"/>
              </a:rPr>
              <a:t>Effective 08/15/2014  </a:t>
            </a:r>
            <a:r>
              <a:rPr lang="en-US" sz="600" b="1" dirty="0" smtClean="0">
                <a:solidFill>
                  <a:schemeClr val="tx1"/>
                </a:solidFill>
                <a:latin typeface="Arial" panose="020B0604020202020204" pitchFamily="34" charset="0"/>
                <a:cs typeface="Arial" panose="020B0604020202020204" pitchFamily="34" charset="0"/>
              </a:rPr>
              <a:t>˅</a:t>
            </a:r>
            <a:endParaRPr lang="en-US" sz="600" b="1"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1809750" y="3629025"/>
            <a:ext cx="1724025" cy="257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p:cNvSpPr>
            <a:spLocks noGrp="1"/>
          </p:cNvSpPr>
          <p:nvPr>
            <p:ph type="title"/>
          </p:nvPr>
        </p:nvSpPr>
        <p:spPr>
          <a:xfrm>
            <a:off x="0" y="0"/>
            <a:ext cx="9144000" cy="1478450"/>
          </a:xfrm>
        </p:spPr>
        <p:txBody>
          <a:bodyPr anchor="ctr">
            <a:noAutofit/>
          </a:bodyPr>
          <a:lstStyle/>
          <a:p>
            <a:r>
              <a:rPr lang="en-US" sz="5000" u="sng" dirty="0" smtClean="0">
                <a:effectLst/>
                <a:latin typeface="Microsoft Sans Serif" panose="020B0604020202020204" pitchFamily="34" charset="0"/>
                <a:cs typeface="Microsoft Sans Serif" panose="020B0604020202020204" pitchFamily="34" charset="0"/>
              </a:rPr>
              <a:t>Reports Library</a:t>
            </a:r>
            <a:endParaRPr lang="en-US" sz="5000" u="sng" dirty="0">
              <a:effectLst/>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989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learinghouse PPT Reports">
  <a:themeElements>
    <a:clrScheme name="NSC Color Palette">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clearinghouse 1">
      <a:majorFont>
        <a:latin typeface="Franklin Gothic Demi"/>
        <a:ea typeface=""/>
        <a:cs typeface=""/>
      </a:majorFont>
      <a:minorFont>
        <a:latin typeface="Lubalin Graph"/>
        <a:ea typeface=""/>
        <a:cs typeface=""/>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f13c9390-92c6-4288-a22a-f958ddf77a9c">Clearinghouse PowerPoint </Description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D2E731A97CD946836B8DD7162DD1D2" ma:contentTypeVersion="2" ma:contentTypeDescription="Create a new document." ma:contentTypeScope="" ma:versionID="64b352b70a82dfb51fe90157880259af">
  <xsd:schema xmlns:xsd="http://www.w3.org/2001/XMLSchema" xmlns:p="http://schemas.microsoft.com/office/2006/metadata/properties" xmlns:ns2="f13c9390-92c6-4288-a22a-f958ddf77a9c" targetNamespace="http://schemas.microsoft.com/office/2006/metadata/properties" ma:root="true" ma:fieldsID="82871fbea3549fab4e91ca2b4353d9ea" ns2:_="">
    <xsd:import namespace="f13c9390-92c6-4288-a22a-f958ddf77a9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f13c9390-92c6-4288-a22a-f958ddf77a9c"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0F1CD6E-74E6-424B-BE8E-F441ED763604}">
  <ds:schemaRefs>
    <ds:schemaRef ds:uri="http://schemas.microsoft.com/sharepoint/v3/contenttype/forms"/>
  </ds:schemaRefs>
</ds:datastoreItem>
</file>

<file path=customXml/itemProps2.xml><?xml version="1.0" encoding="utf-8"?>
<ds:datastoreItem xmlns:ds="http://schemas.openxmlformats.org/officeDocument/2006/customXml" ds:itemID="{66583338-EAE4-4C71-807E-71815618356D}">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f13c9390-92c6-4288-a22a-f958ddf77a9c"/>
    <ds:schemaRef ds:uri="http://purl.org/dc/terms/"/>
  </ds:schemaRefs>
</ds:datastoreItem>
</file>

<file path=customXml/itemProps3.xml><?xml version="1.0" encoding="utf-8"?>
<ds:datastoreItem xmlns:ds="http://schemas.openxmlformats.org/officeDocument/2006/customXml" ds:itemID="{E3439D17-904F-4398-B03A-0E0092CD6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9390-92c6-4288-a22a-f958ddf77a9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Clearinghouse PPT Reports</Template>
  <TotalTime>2081</TotalTime>
  <Words>2220</Words>
  <Application>Microsoft Office PowerPoint</Application>
  <PresentationFormat>On-screen Show (4:3)</PresentationFormat>
  <Paragraphs>231</Paragraphs>
  <Slides>27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Californian FB</vt:lpstr>
      <vt:lpstr>Franklin Gothic Demi</vt:lpstr>
      <vt:lpstr>Lubalin Graph</vt:lpstr>
      <vt:lpstr>Microsoft Himalaya</vt:lpstr>
      <vt:lpstr>Microsoft Sans Serif</vt:lpstr>
      <vt:lpstr>Wingdings 2</vt:lpstr>
      <vt:lpstr>Clearinghouse PPT Reports</vt:lpstr>
      <vt:lpstr>Generating and Understanding Your Reports  Angela Tobin</vt:lpstr>
      <vt:lpstr>Agenda</vt:lpstr>
      <vt:lpstr>Graduate Files</vt:lpstr>
      <vt:lpstr>PowerPoint Presentation</vt:lpstr>
      <vt:lpstr>Established Process for Fall PSE Information</vt:lpstr>
      <vt:lpstr>Established Process for Spring and Summer PSE Information</vt:lpstr>
      <vt:lpstr>User Login</vt:lpstr>
      <vt:lpstr>Web ID Landing Page</vt:lpstr>
      <vt:lpstr>Reports Library</vt:lpstr>
      <vt:lpstr>Available Reports</vt:lpstr>
      <vt:lpstr>Selecting Specific Reports</vt:lpstr>
      <vt:lpstr>Most Common Institutions</vt:lpstr>
      <vt:lpstr>Selecting Your School(s)</vt:lpstr>
      <vt:lpstr>Selecting Your School(s)</vt:lpstr>
      <vt:lpstr>Generating Your Reports</vt:lpstr>
      <vt:lpstr>!!! CONGRATULATIONS !!!</vt:lpstr>
      <vt:lpstr>Reviewing Your Reports</vt:lpstr>
      <vt:lpstr>PowerPoint Presentation</vt:lpstr>
      <vt:lpstr>Sample Aggregate Report</vt:lpstr>
      <vt:lpstr>PowerPoint Presentation</vt:lpstr>
      <vt:lpstr>Sample Detail Report</vt:lpstr>
      <vt:lpstr>Reports Appendix</vt:lpstr>
      <vt:lpstr>Making Use of Data</vt:lpstr>
      <vt:lpstr>Questions?</vt:lpstr>
      <vt:lpstr>THANK YOU!</vt:lpstr>
      <vt:lpstr>Contact Information</vt:lpstr>
      <vt:lpstr>NSC Mission Statement</vt:lpstr>
    </vt:vector>
  </TitlesOfParts>
  <Company>National Student Clearinghouse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Mctighe</dc:creator>
  <cp:keywords>Clearinghouse, ppt, presentation, Powerpoint, template</cp:keywords>
  <cp:lastModifiedBy>Angela Tobin</cp:lastModifiedBy>
  <cp:revision>200</cp:revision>
  <cp:lastPrinted>2014-07-30T16:03:19Z</cp:lastPrinted>
  <dcterms:created xsi:type="dcterms:W3CDTF">2011-10-31T11:00:05Z</dcterms:created>
  <dcterms:modified xsi:type="dcterms:W3CDTF">2016-01-19T19:32:30Z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0x010100ACD2E731A97CD946836B8DD7162DD1D2</vt:lpwstr>
  </property>
  <property fmtid="{D5CDD505-2E9C-101B-9397-08002B2CF9AE}" pid="3" name="Services">
    <vt:lpwstr>General Communications</vt:lpwstr>
  </property>
  <property fmtid="{D5CDD505-2E9C-101B-9397-08002B2CF9AE}" pid="4" name="Notes0">
    <vt:lpwstr>Slide Template</vt:lpwstr>
  </property>
</Properties>
</file>