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4" r:id="rId2"/>
    <p:sldId id="299" r:id="rId3"/>
    <p:sldId id="300" r:id="rId4"/>
    <p:sldId id="298" r:id="rId5"/>
    <p:sldId id="301" r:id="rId6"/>
    <p:sldId id="302" r:id="rId7"/>
    <p:sldId id="303" r:id="rId8"/>
    <p:sldId id="304" r:id="rId9"/>
    <p:sldId id="305" r:id="rId10"/>
    <p:sldId id="306" r:id="rId11"/>
    <p:sldId id="307" r:id="rId12"/>
    <p:sldId id="308" r:id="rId13"/>
    <p:sldId id="309" r:id="rId14"/>
    <p:sldId id="310" r:id="rId15"/>
    <p:sldId id="311" r:id="rId16"/>
    <p:sldId id="313" r:id="rId17"/>
    <p:sldId id="312" r:id="rId18"/>
    <p:sldId id="314" r:id="rId19"/>
    <p:sldId id="315" r:id="rId20"/>
    <p:sldId id="316" r:id="rId21"/>
    <p:sldId id="317" r:id="rId22"/>
    <p:sldId id="318" r:id="rId23"/>
    <p:sldId id="319" r:id="rId24"/>
    <p:sldId id="320" r:id="rId25"/>
    <p:sldId id="297" r:id="rId26"/>
    <p:sldId id="321" r:id="rId27"/>
    <p:sldId id="32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7E7E"/>
    <a:srgbClr val="C1C1C1"/>
    <a:srgbClr val="B25121"/>
    <a:srgbClr val="496E2E"/>
    <a:srgbClr val="530F35"/>
    <a:srgbClr val="434343"/>
    <a:srgbClr val="0B2333"/>
    <a:srgbClr val="F2EFCE"/>
    <a:srgbClr val="DED9AB"/>
    <a:srgbClr val="FAF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86435" autoAdjust="0"/>
  </p:normalViewPr>
  <p:slideViewPr>
    <p:cSldViewPr snapToGrid="0">
      <p:cViewPr varScale="1">
        <p:scale>
          <a:sx n="77" d="100"/>
          <a:sy n="77" d="100"/>
        </p:scale>
        <p:origin x="47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8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E3995-2C30-3C4B-A952-4AB2EAC93C36}"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E25F0-DA25-414B-BD60-1A273F73493E}" type="slidenum">
              <a:rPr lang="en-US" smtClean="0"/>
              <a:t>‹#›</a:t>
            </a:fld>
            <a:endParaRPr lang="en-US"/>
          </a:p>
        </p:txBody>
      </p:sp>
    </p:spTree>
    <p:extLst>
      <p:ext uri="{BB962C8B-B14F-4D97-AF65-F5344CB8AC3E}">
        <p14:creationId xmlns:p14="http://schemas.microsoft.com/office/powerpoint/2010/main" val="762427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5E25F0-DA25-414B-BD60-1A273F73493E}" type="slidenum">
              <a:rPr lang="en-US" smtClean="0"/>
              <a:t>1</a:t>
            </a:fld>
            <a:endParaRPr lang="en-US"/>
          </a:p>
        </p:txBody>
      </p:sp>
    </p:spTree>
    <p:extLst>
      <p:ext uri="{BB962C8B-B14F-4D97-AF65-F5344CB8AC3E}">
        <p14:creationId xmlns:p14="http://schemas.microsoft.com/office/powerpoint/2010/main" val="58844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We strongly encourage you to use one of the diploma types listed here that best describes your graduate. By</a:t>
            </a:r>
            <a:r>
              <a:rPr lang="en-US" sz="1000" kern="1200" baseline="0" dirty="0" smtClean="0">
                <a:solidFill>
                  <a:schemeClr val="tx1"/>
                </a:solidFill>
                <a:effectLst/>
                <a:latin typeface="+mn-lt"/>
                <a:ea typeface="+mn-ea"/>
                <a:cs typeface="+mn-cs"/>
              </a:rPr>
              <a:t> using a diploma type from this list, we maintain consistent diploma information across all service participates. This will allow for additional opportunities to provide you with more comprehensive assessments and benchmarking reports.</a:t>
            </a:r>
          </a:p>
          <a:p>
            <a:pPr marL="0" indent="0">
              <a:buFont typeface="Arial" panose="020B0604020202020204" pitchFamily="34" charset="0"/>
              <a:buNone/>
            </a:pPr>
            <a:endParaRPr lang="en-US" sz="10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mn-lt"/>
                <a:ea typeface="+mn-ea"/>
                <a:cs typeface="+mn-cs"/>
              </a:rPr>
              <a:t>The diploma types we use are defined by IPEDS.</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10367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 additional data element section is optional.</a:t>
            </a:r>
            <a:r>
              <a:rPr lang="en-US" sz="1000" baseline="0" dirty="0" smtClean="0"/>
              <a:t> None of these fields need to be filled out unless you decide to submit the information. If you refrain from submitting this information, simply leave these fields blank; nothing else has to be entered in these fields. Submitting N/A or anything else will result in a delay on having your file processed (our system will interpret N/A or anything else as data errors).</a:t>
            </a:r>
          </a:p>
          <a:p>
            <a:endParaRPr lang="en-US" sz="1000" baseline="0" dirty="0" smtClean="0"/>
          </a:p>
          <a:p>
            <a:pPr marL="171450" indent="-171450">
              <a:buFont typeface="Arial" panose="020B0604020202020204" pitchFamily="34" charset="0"/>
              <a:buChar char="•"/>
            </a:pPr>
            <a:r>
              <a:rPr lang="en-US" sz="1000" dirty="0" smtClean="0">
                <a:solidFill>
                  <a:srgbClr val="1F497D"/>
                </a:solidFill>
                <a:effectLst/>
                <a:latin typeface="+mn-lt"/>
                <a:ea typeface="Calibri"/>
                <a:cs typeface="Times New Roman"/>
              </a:rPr>
              <a:t>If the additional data elements are not submitted, the demographic and academic reports you receive back will be blank. Please keep this in mind as you make your decision on whether or not to provide this information.</a:t>
            </a:r>
          </a:p>
          <a:p>
            <a:endParaRPr lang="en-US" sz="1000" dirty="0" smtClean="0">
              <a:solidFill>
                <a:srgbClr val="1F497D"/>
              </a:solidFill>
              <a:effectLst/>
              <a:latin typeface="+mn-lt"/>
              <a:cs typeface="Times New Roman"/>
            </a:endParaRPr>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144297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 sections</a:t>
            </a:r>
            <a:r>
              <a:rPr lang="en-US" sz="1000" baseline="0" dirty="0" smtClean="0"/>
              <a:t> highlighted show where the additional data elements are located in a Graduate File. Again, all of these fields are optional.</a:t>
            </a:r>
          </a:p>
          <a:p>
            <a:endParaRPr lang="en-US" sz="100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p:txBody>
      </p:sp>
    </p:spTree>
    <p:extLst>
      <p:ext uri="{BB962C8B-B14F-4D97-AF65-F5344CB8AC3E}">
        <p14:creationId xmlns:p14="http://schemas.microsoft.com/office/powerpoint/2010/main" val="374486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When filling</a:t>
            </a:r>
            <a:r>
              <a:rPr lang="en-US" sz="1000" baseline="0" dirty="0" smtClean="0"/>
              <a:t> out the Ethnicity field, the seven codes listed above are the </a:t>
            </a:r>
            <a:r>
              <a:rPr lang="en-US" sz="1000" b="1" i="0" baseline="0" dirty="0" smtClean="0"/>
              <a:t>only</a:t>
            </a:r>
            <a:r>
              <a:rPr lang="en-US" sz="1000" b="1" i="1" baseline="0" dirty="0" smtClean="0"/>
              <a:t> </a:t>
            </a:r>
            <a:r>
              <a:rPr lang="en-US" sz="1000" b="0" i="0" baseline="0" dirty="0" smtClean="0"/>
              <a:t>ones that will be accepted by our system. Please use the codes provided or our system will interpret invalid codes as data errors, causing a delay in processing your file.</a:t>
            </a:r>
          </a:p>
          <a:p>
            <a:endParaRPr lang="en-US" sz="1000" b="0" i="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96318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When filling</a:t>
            </a:r>
            <a:r>
              <a:rPr lang="en-US" sz="1000" baseline="0" dirty="0" smtClean="0"/>
              <a:t> out Assessment Scores, the numbers listed above are the </a:t>
            </a:r>
            <a:r>
              <a:rPr lang="en-US" sz="1000" b="1" i="0" baseline="0" dirty="0" smtClean="0"/>
              <a:t>only</a:t>
            </a:r>
            <a:r>
              <a:rPr lang="en-US" sz="1000" b="1" i="1" baseline="0" dirty="0" smtClean="0"/>
              <a:t> </a:t>
            </a:r>
            <a:r>
              <a:rPr lang="en-US" sz="1000" b="0" i="0" baseline="0" dirty="0" smtClean="0"/>
              <a:t>ones that will be accepted by our system. Please use the numbers provided or our system will interpret invalid numbers as data errors, causing a delay in processing your file.</a:t>
            </a:r>
          </a:p>
          <a:p>
            <a:endParaRPr lang="en-US" sz="1000" b="0" i="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1821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You can add additional customization to your student detail report by using the program code column (Column AA). The information populated in the program code column of the file will be returned in the reports. This will allow you the ability to track specific cohorts of students if necessary. Please</a:t>
            </a:r>
            <a:r>
              <a:rPr lang="en-US" sz="1000" kern="1200" baseline="0" dirty="0" smtClean="0">
                <a:solidFill>
                  <a:schemeClr val="tx1"/>
                </a:solidFill>
                <a:effectLst/>
                <a:latin typeface="+mn-lt"/>
                <a:ea typeface="+mn-ea"/>
                <a:cs typeface="+mn-cs"/>
              </a:rPr>
              <a:t> note that t</a:t>
            </a:r>
            <a:r>
              <a:rPr lang="en-US" sz="1000" kern="1200" dirty="0" smtClean="0">
                <a:solidFill>
                  <a:schemeClr val="tx1"/>
                </a:solidFill>
                <a:effectLst/>
                <a:latin typeface="+mn-lt"/>
                <a:ea typeface="+mn-ea"/>
                <a:cs typeface="+mn-cs"/>
              </a:rPr>
              <a:t>his is an optional field.</a:t>
            </a:r>
          </a:p>
          <a:p>
            <a:endParaRPr lang="en-US" sz="1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If you would like more information on this field, please feel free to contact us.</a:t>
            </a:r>
          </a:p>
          <a:p>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411701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The Trailer Row is independent from the Student Detail Rows. It is used internally to let our system know that the file ends at that 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smtClean="0"/>
          </a:p>
          <a:p>
            <a:pPr marL="171450" indent="-171450">
              <a:buFont typeface="Arial" panose="020B0604020202020204" pitchFamily="34" charset="0"/>
              <a:buChar char="•"/>
            </a:pPr>
            <a:r>
              <a:rPr lang="en-US" sz="1000" b="1" baseline="0" dirty="0" smtClean="0"/>
              <a:t>PT3</a:t>
            </a:r>
            <a:r>
              <a:rPr lang="en-US" sz="1000" baseline="0" dirty="0" smtClean="0"/>
              <a:t> (Trailer Row, Column A) indicates to our system that the row it is in is the Trailer Row. PT3 must be capitalized, and it will only need to show up once in the file.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The Record Count (Trailer Row, Column B), is a tally of the number of rows in your file. The number should always reflect the number of rows there are in the file, including the Header Row, Student Detail Rows and Trailer Row. For example, if you submit a Graduate File with 98 students, the Record Count should read 100.</a:t>
            </a:r>
          </a:p>
          <a:p>
            <a:endParaRPr lang="en-US" sz="10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35847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b="1" kern="1200" dirty="0" smtClean="0">
                <a:solidFill>
                  <a:schemeClr val="tx1"/>
                </a:solidFill>
                <a:effectLst/>
                <a:latin typeface="+mn-lt"/>
                <a:ea typeface="+mn-ea"/>
                <a:cs typeface="+mn-cs"/>
              </a:rPr>
              <a:t>ALL FILES </a:t>
            </a:r>
            <a:r>
              <a:rPr lang="en-US" sz="1000" b="1" kern="1200" baseline="0" dirty="0" smtClean="0">
                <a:solidFill>
                  <a:schemeClr val="tx1"/>
                </a:solidFill>
                <a:effectLst/>
                <a:latin typeface="+mn-lt"/>
                <a:ea typeface="+mn-ea"/>
                <a:cs typeface="+mn-cs"/>
              </a:rPr>
              <a:t>MUST</a:t>
            </a:r>
            <a:r>
              <a:rPr lang="en-US" sz="1000" b="0" kern="1200" baseline="0" dirty="0" smtClean="0">
                <a:solidFill>
                  <a:schemeClr val="tx1"/>
                </a:solidFill>
                <a:effectLst/>
                <a:latin typeface="+mn-lt"/>
                <a:ea typeface="+mn-ea"/>
                <a:cs typeface="+mn-cs"/>
              </a:rPr>
              <a:t> be submitted in </a:t>
            </a:r>
            <a:r>
              <a:rPr lang="en-US" sz="1000" b="1" kern="1200" baseline="0" dirty="0" smtClean="0">
                <a:solidFill>
                  <a:schemeClr val="tx1"/>
                </a:solidFill>
                <a:effectLst/>
                <a:latin typeface="+mn-lt"/>
                <a:ea typeface="+mn-ea"/>
                <a:cs typeface="+mn-cs"/>
              </a:rPr>
              <a:t>Text (Tab Delimited) </a:t>
            </a:r>
            <a:r>
              <a:rPr lang="en-US" sz="1000" b="0" kern="1200" baseline="0" dirty="0" smtClean="0">
                <a:solidFill>
                  <a:schemeClr val="tx1"/>
                </a:solidFill>
                <a:effectLst/>
                <a:latin typeface="+mn-lt"/>
                <a:ea typeface="+mn-ea"/>
                <a:cs typeface="+mn-cs"/>
              </a:rPr>
              <a:t>format. Any files submitted in any other format are automatically rejected by our system and will result in you having to resubmit your file.</a:t>
            </a:r>
          </a:p>
          <a:p>
            <a:endParaRPr lang="en-US" sz="10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6392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Here,</a:t>
            </a:r>
            <a:r>
              <a:rPr lang="en-US" sz="1000" baseline="0" dirty="0" smtClean="0"/>
              <a:t> we are going to distinguish for you the two types of account you may have. Both accounts are accessed via www.studentclearinghouse.org. You have a personal Web ID, accessed via * User Login, and you have a shared FTP account, accessed via * FTP login. We are going to first look at the * Web ID and what you can do with it.</a:t>
            </a:r>
          </a:p>
          <a:p>
            <a:pPr marL="0" indent="0">
              <a:buFont typeface="Arial" charset="0"/>
              <a:buNone/>
            </a:pPr>
            <a:endParaRPr lang="en-US" sz="1000" baseline="0" dirty="0" smtClean="0"/>
          </a:p>
          <a:p>
            <a:pPr marL="171450" indent="-171450">
              <a:buFont typeface="Arial" panose="020B0604020202020204" pitchFamily="34" charset="0"/>
              <a:buChar char="•"/>
            </a:pPr>
            <a:r>
              <a:rPr lang="en-US" sz="1000" baseline="0" dirty="0" smtClean="0"/>
              <a:t>After you click on User Login, you will be taken to * this page. Enter you login credentials, and you will be taken to * your Web ID home page. Here you can submit a test file, submit a graduate file, access your reports library and view your diploma history. The home page also provides you with account details, include the most recent effective date as well as your account’s paid-through date.</a:t>
            </a:r>
          </a:p>
          <a:p>
            <a:pPr marL="0" indent="0">
              <a:buFont typeface="Arial" charset="0"/>
              <a:buNone/>
            </a:pPr>
            <a:endParaRPr lang="en-US" sz="1000" baseline="0" dirty="0" smtClean="0"/>
          </a:p>
          <a:p>
            <a:pPr marL="171450" indent="-171450">
              <a:buFont typeface="Arial" panose="020B0604020202020204" pitchFamily="34" charset="0"/>
              <a:buChar char="•"/>
            </a:pPr>
            <a:r>
              <a:rPr lang="en-US" sz="1000" baseline="0" dirty="0" smtClean="0"/>
              <a:t>Now let us head back to StudentClearinghouse.org and click on * FTP login. The button will take you to * ftps.nslc.org. Enter the login credentials for your FTP account and hit Sign On. * Here, you can upload files and download reports. Please remember that all file transactions with us should be done through this website.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1265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 Test File feature</a:t>
            </a:r>
            <a:r>
              <a:rPr lang="en-US" sz="1000" baseline="0" dirty="0" smtClean="0"/>
              <a:t> will list </a:t>
            </a:r>
            <a:r>
              <a:rPr lang="en-US" sz="1000" b="0" baseline="0" dirty="0" smtClean="0"/>
              <a:t>all </a:t>
            </a:r>
            <a:r>
              <a:rPr lang="en-US" sz="1000" baseline="0" dirty="0" smtClean="0"/>
              <a:t>errors and warnings in your Graduate File. Test file results are specific to the formatting errors and warnings in your file. It is </a:t>
            </a:r>
            <a:r>
              <a:rPr lang="en-US" sz="1000" b="1" baseline="0" dirty="0" smtClean="0"/>
              <a:t>HIGHLY </a:t>
            </a:r>
            <a:r>
              <a:rPr lang="en-US" sz="1000" b="0" baseline="0" dirty="0" smtClean="0"/>
              <a:t>recommended that you utilize the Test File feature prior to uploading your completed file.</a:t>
            </a:r>
          </a:p>
          <a:p>
            <a:pPr marL="171450" indent="-171450">
              <a:buFont typeface="Arial" panose="020B0604020202020204" pitchFamily="34" charset="0"/>
              <a:buChar char="•"/>
            </a:pPr>
            <a:endParaRPr lang="en-US" sz="1000" b="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Microsoft Sans Serif" panose="020B0604020202020204" pitchFamily="34" charset="0"/>
                <a:cs typeface="Microsoft Sans Serif" panose="020B0604020202020204" pitchFamily="34" charset="0"/>
              </a:rPr>
              <a:t>For smaller schools (&lt; 1000 students), you will be able test an entire file.</a:t>
            </a:r>
            <a:endParaRPr lang="en-US" sz="1000" b="0" baseline="0" dirty="0" smtClean="0"/>
          </a:p>
          <a:p>
            <a:pPr marL="171450" indent="-171450">
              <a:buFont typeface="Arial" panose="020B0604020202020204" pitchFamily="34" charset="0"/>
              <a:buChar char="•"/>
            </a:pPr>
            <a:endParaRPr lang="en-US" sz="1000" b="0" baseline="0" dirty="0" smtClean="0"/>
          </a:p>
          <a:p>
            <a:pPr marL="171450" indent="-171450">
              <a:buFont typeface="Arial" panose="020B0604020202020204" pitchFamily="34" charset="0"/>
              <a:buChar char="•"/>
            </a:pPr>
            <a:r>
              <a:rPr lang="en-US" sz="1000" b="0" baseline="0" dirty="0" smtClean="0"/>
              <a:t>Any </a:t>
            </a:r>
            <a:r>
              <a:rPr lang="en-US" sz="1000" b="1" baseline="0" dirty="0" smtClean="0"/>
              <a:t>errors</a:t>
            </a:r>
            <a:r>
              <a:rPr lang="en-US" sz="1000" b="0" baseline="0" dirty="0" smtClean="0"/>
              <a:t> in the file </a:t>
            </a:r>
            <a:r>
              <a:rPr lang="en-US" sz="1000" b="1" baseline="0" dirty="0" smtClean="0"/>
              <a:t>must</a:t>
            </a:r>
            <a:r>
              <a:rPr lang="en-US" sz="1000" b="0" baseline="0" dirty="0" smtClean="0"/>
              <a:t> be corrected or the file will not be able to be processed. </a:t>
            </a:r>
            <a:r>
              <a:rPr lang="en-US" sz="1000" b="1" baseline="0" dirty="0" smtClean="0"/>
              <a:t>Warnings</a:t>
            </a:r>
            <a:r>
              <a:rPr lang="en-US" sz="1000" b="0" baseline="0" dirty="0" smtClean="0"/>
              <a:t> are acceptable; they are there to inform you of any possible data errors in case you may have overlooked something. Please be sure to resolve your file of all </a:t>
            </a:r>
            <a:r>
              <a:rPr lang="en-US" sz="1000" b="1" baseline="0" dirty="0" smtClean="0"/>
              <a:t>errors</a:t>
            </a:r>
            <a:r>
              <a:rPr lang="en-US" sz="1000" b="0" baseline="0" dirty="0" smtClean="0"/>
              <a:t> before submitting your completed Graduate File via your school’s FTP account.</a:t>
            </a:r>
          </a:p>
          <a:p>
            <a:pPr marL="171450" indent="-171450">
              <a:buFont typeface="Arial" panose="020B0604020202020204" pitchFamily="34" charset="0"/>
              <a:buChar char="•"/>
            </a:pPr>
            <a:endParaRPr lang="en-US" sz="1000" b="0" baseline="0" dirty="0" smtClean="0"/>
          </a:p>
          <a:p>
            <a:pPr marL="171450" indent="-171450">
              <a:buFont typeface="Arial" panose="020B0604020202020204" pitchFamily="34" charset="0"/>
              <a:buChar char="•"/>
            </a:pPr>
            <a:r>
              <a:rPr lang="en-US" sz="1000" dirty="0" smtClean="0"/>
              <a:t>The Test File can only be submitted using your Web ID (User</a:t>
            </a:r>
            <a:r>
              <a:rPr lang="en-US" sz="1000" baseline="0" dirty="0" smtClean="0"/>
              <a:t> Login </a:t>
            </a:r>
            <a:r>
              <a:rPr lang="en-US" sz="1000" dirty="0" smtClean="0"/>
              <a:t>on the </a:t>
            </a:r>
            <a:r>
              <a:rPr lang="en-US" sz="1000" u="sng" dirty="0" smtClean="0"/>
              <a:t>www.studentclearinghouse.org</a:t>
            </a:r>
            <a:r>
              <a:rPr lang="en-US" sz="1000" u="none" baseline="0" dirty="0" smtClean="0"/>
              <a:t>)</a:t>
            </a:r>
            <a:r>
              <a:rPr lang="en-US" sz="1000" baseline="0" dirty="0" smtClean="0"/>
              <a:t>. If not, you will not be able to view the errors/warnings that may be present in your file.</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r>
              <a:rPr lang="en-US" sz="1000" baseline="0" dirty="0" smtClean="0"/>
              <a:t>Only the completed and finalized file you want processed should be uploaded via the FTP site (</a:t>
            </a:r>
            <a:r>
              <a:rPr lang="en-US" sz="1000" u="sng" baseline="0" dirty="0" smtClean="0"/>
              <a:t>https://ftps.nslc.org</a:t>
            </a:r>
            <a:r>
              <a:rPr lang="en-US" sz="1000" u="none" baseline="0" dirty="0" smtClean="0"/>
              <a:t>).</a:t>
            </a:r>
            <a:endParaRPr lang="en-US" sz="1000" u="sng" baseline="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83678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422419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t>Make sure you select GRADUATE</a:t>
            </a:r>
            <a:r>
              <a:rPr lang="en-US" sz="1000" baseline="0" dirty="0" smtClean="0"/>
              <a:t> before uploading your Test 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171505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dirty="0" smtClean="0"/>
              <a:t>This</a:t>
            </a:r>
            <a:r>
              <a:rPr lang="en-US" baseline="0" dirty="0" smtClean="0"/>
              <a:t> page shows all of the errors and warnings present in your file that you uploaded via the Test File feature. </a:t>
            </a:r>
          </a:p>
          <a:p>
            <a:endParaRPr lang="en-US" baseline="0" dirty="0" smtClean="0"/>
          </a:p>
          <a:p>
            <a:pPr marL="171450" indent="-171450">
              <a:buFont typeface="Arial" panose="020B0604020202020204" pitchFamily="34" charset="0"/>
              <a:buChar char="•"/>
            </a:pPr>
            <a:r>
              <a:rPr lang="en-US" baseline="0" dirty="0" smtClean="0"/>
              <a:t>Here you will see:</a:t>
            </a:r>
          </a:p>
          <a:p>
            <a:pPr marL="685800" lvl="1" indent="-228600">
              <a:buAutoNum type="arabicPeriod"/>
            </a:pPr>
            <a:r>
              <a:rPr lang="en-US" baseline="0" dirty="0" smtClean="0"/>
              <a:t>Whether the result was an </a:t>
            </a:r>
            <a:r>
              <a:rPr lang="en-US" b="1" baseline="0" dirty="0" smtClean="0"/>
              <a:t>error</a:t>
            </a:r>
            <a:r>
              <a:rPr lang="en-US" baseline="0" dirty="0" smtClean="0"/>
              <a:t> or a </a:t>
            </a:r>
            <a:r>
              <a:rPr lang="en-US" b="1" baseline="0" dirty="0" smtClean="0"/>
              <a:t>warning</a:t>
            </a:r>
            <a:r>
              <a:rPr lang="en-US" baseline="0" dirty="0" smtClean="0"/>
              <a:t>.</a:t>
            </a:r>
          </a:p>
          <a:p>
            <a:pPr marL="685800" lvl="1" indent="-228600">
              <a:buAutoNum type="arabicPeriod"/>
            </a:pPr>
            <a:r>
              <a:rPr lang="en-US" baseline="0" dirty="0" smtClean="0"/>
              <a:t>What section the error/warning was found.</a:t>
            </a:r>
          </a:p>
          <a:p>
            <a:pPr marL="685800" lvl="1" indent="-228600">
              <a:buAutoNum type="arabicPeriod"/>
            </a:pPr>
            <a:r>
              <a:rPr lang="en-US" baseline="0" dirty="0" smtClean="0"/>
              <a:t>A description of the error/warning.</a:t>
            </a:r>
          </a:p>
          <a:p>
            <a:pPr marL="685800" lvl="1" indent="-228600">
              <a:buAutoNum type="arabicPeriod"/>
            </a:pPr>
            <a:r>
              <a:rPr lang="en-US" baseline="0" dirty="0" smtClean="0"/>
              <a:t>A proposed solution on how to make the correction.</a:t>
            </a:r>
          </a:p>
          <a:p>
            <a:pPr marL="685800" lvl="1" indent="-228600">
              <a:buAutoNum type="arabicPeriod"/>
            </a:pPr>
            <a:r>
              <a:rPr lang="en-US" baseline="0" dirty="0" smtClean="0"/>
              <a:t>How many records were affected.</a:t>
            </a:r>
          </a:p>
          <a:p>
            <a:pPr marL="685800" lvl="1" indent="-228600">
              <a:buAutoNum type="arabicPeriod"/>
            </a:pPr>
            <a:r>
              <a:rPr lang="en-US" baseline="0" dirty="0" smtClean="0"/>
              <a:t>How many rows wee affected.</a:t>
            </a:r>
          </a:p>
          <a:p>
            <a:pPr marL="228600" indent="-228600">
              <a:buAutoNum type="arabicPeriod"/>
            </a:pPr>
            <a:endParaRPr lang="en-US" baseline="0" dirty="0" smtClean="0"/>
          </a:p>
          <a:p>
            <a:pPr marL="171450" indent="-171450">
              <a:buFont typeface="Arial" panose="020B0604020202020204" pitchFamily="34" charset="0"/>
              <a:buChar char="•"/>
            </a:pPr>
            <a:r>
              <a:rPr lang="en-US" baseline="0" dirty="0" smtClean="0"/>
              <a:t>From this page you have the option to print out your Test File Results.</a:t>
            </a:r>
            <a:endParaRPr lang="en-US"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03711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Here your</a:t>
            </a:r>
            <a:r>
              <a:rPr lang="en-US" sz="1000" baseline="0" dirty="0" smtClean="0"/>
              <a:t> Test File Results are available to you in print-friendly format.</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192839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Upload </a:t>
            </a:r>
            <a:r>
              <a:rPr lang="en-US" sz="1000" kern="1200" baseline="0" dirty="0" smtClean="0">
                <a:solidFill>
                  <a:schemeClr val="tx1"/>
                </a:solidFill>
                <a:effectLst/>
                <a:latin typeface="+mn-lt"/>
                <a:ea typeface="+mn-ea"/>
                <a:cs typeface="+mn-cs"/>
              </a:rPr>
              <a:t>your completed Graduate File via the FTP site (https://ftps.nslc.org).</a:t>
            </a:r>
          </a:p>
          <a:p>
            <a:endParaRPr lang="en-US" sz="10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kern="1200" baseline="0" dirty="0" smtClean="0">
                <a:solidFill>
                  <a:schemeClr val="tx1"/>
                </a:solidFill>
                <a:effectLst/>
                <a:latin typeface="+mn-lt"/>
                <a:ea typeface="+mn-ea"/>
                <a:cs typeface="+mn-cs"/>
              </a:rPr>
              <a:t>You may upload your file either using the Upload/Download Wizard (which you will have to install), or manually via the BROWSE button.</a:t>
            </a:r>
            <a:endParaRPr lang="en-US" sz="1000" kern="1200" dirty="0" smtClean="0">
              <a:solidFill>
                <a:schemeClr val="tx1"/>
              </a:solidFill>
              <a:effectLst/>
              <a:latin typeface="+mn-lt"/>
              <a:ea typeface="+mn-ea"/>
              <a:cs typeface="+mn-cs"/>
            </a:endParaRP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09696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000" baseline="0" dirty="0" smtClean="0"/>
              <a:t>The Logs feature on your FTP account shows and verifies that we received your StudentTracker Graduate File. Once your file has successfully uploaded, all individuals on the FTP account’s notification list will receive a confirmation e-mail.</a:t>
            </a:r>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40432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demonstration s</a:t>
            </a:r>
            <a:r>
              <a:rPr lang="en-US" dirty="0" smtClean="0"/>
              <a:t>hows how a requestor selects a school and enters his or her personal information, the first steps in placing a transcript order. </a:t>
            </a:r>
            <a:endParaRPr lang="en-US" dirty="0"/>
          </a:p>
        </p:txBody>
      </p:sp>
      <p:sp>
        <p:nvSpPr>
          <p:cNvPr id="4" name="Slide Number Placeholder 3"/>
          <p:cNvSpPr>
            <a:spLocks noGrp="1"/>
          </p:cNvSpPr>
          <p:nvPr>
            <p:ph type="sldNum" sz="quarter" idx="10"/>
          </p:nvPr>
        </p:nvSpPr>
        <p:spPr/>
        <p:txBody>
          <a:bodyPr/>
          <a:lstStyle/>
          <a:p>
            <a:fld id="{3C225CC9-B06A-4ED7-9542-F69B7F512DA5}" type="slidenum">
              <a:rPr lang="en-US" smtClean="0"/>
              <a:t>25</a:t>
            </a:fld>
            <a:endParaRPr lang="en-US"/>
          </a:p>
        </p:txBody>
      </p:sp>
    </p:spTree>
    <p:extLst>
      <p:ext uri="{BB962C8B-B14F-4D97-AF65-F5344CB8AC3E}">
        <p14:creationId xmlns:p14="http://schemas.microsoft.com/office/powerpoint/2010/main" val="422817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55302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eaLnBrk="1" hangingPunct="1">
              <a:buFont typeface="Arial" pitchFamily="34" charset="0"/>
              <a:buNone/>
              <a:defRPr/>
            </a:pPr>
            <a:endParaRPr lang="en-US" sz="1000" dirty="0"/>
          </a:p>
        </p:txBody>
      </p:sp>
    </p:spTree>
    <p:extLst>
      <p:ext uri="{BB962C8B-B14F-4D97-AF65-F5344CB8AC3E}">
        <p14:creationId xmlns:p14="http://schemas.microsoft.com/office/powerpoint/2010/main" val="349194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algn="just">
              <a:lnSpc>
                <a:spcPct val="100000"/>
              </a:lnSpc>
              <a:spcBef>
                <a:spcPts val="0"/>
              </a:spcBef>
              <a:spcAft>
                <a:spcPts val="0"/>
              </a:spcAft>
            </a:pPr>
            <a:r>
              <a:rPr lang="en-US" sz="1000" dirty="0" smtClean="0">
                <a:latin typeface="Arial" panose="020B0604020202020204" pitchFamily="34" charset="0"/>
                <a:cs typeface="Arial" panose="020B0604020202020204" pitchFamily="34" charset="0"/>
              </a:rPr>
              <a:t>StudentTracker</a:t>
            </a:r>
            <a:r>
              <a:rPr lang="en-US" sz="1000" baseline="0" dirty="0" smtClean="0">
                <a:latin typeface="Arial" panose="020B0604020202020204" pitchFamily="34" charset="0"/>
                <a:cs typeface="Arial" panose="020B0604020202020204" pitchFamily="34" charset="0"/>
              </a:rPr>
              <a:t> p</a:t>
            </a:r>
            <a:r>
              <a:rPr lang="en-US" sz="1000" dirty="0" smtClean="0">
                <a:latin typeface="Arial" panose="020B0604020202020204" pitchFamily="34" charset="0"/>
                <a:cs typeface="Arial" panose="020B0604020202020204" pitchFamily="34" charset="0"/>
              </a:rPr>
              <a:t>rovides </a:t>
            </a:r>
            <a:r>
              <a:rPr lang="en-US" sz="1000" b="0" dirty="0" smtClean="0">
                <a:latin typeface="Arial" panose="020B0604020202020204" pitchFamily="34" charset="0"/>
                <a:cs typeface="Arial" panose="020B0604020202020204" pitchFamily="34" charset="0"/>
              </a:rPr>
              <a:t>reliable, non-survey-based </a:t>
            </a:r>
            <a:r>
              <a:rPr lang="en-US" sz="1000" dirty="0" smtClean="0">
                <a:latin typeface="Arial" panose="020B0604020202020204" pitchFamily="34" charset="0"/>
                <a:cs typeface="Arial" panose="020B0604020202020204" pitchFamily="34" charset="0"/>
              </a:rPr>
              <a:t>reports </a:t>
            </a:r>
            <a:r>
              <a:rPr lang="en-US" sz="1000" dirty="0" smtClean="0">
                <a:latin typeface="Arial" panose="020B0604020202020204" pitchFamily="34" charset="0"/>
                <a:cs typeface="Arial" panose="020B0604020202020204" pitchFamily="34" charset="0"/>
              </a:rPr>
              <a:t>illustrating the postsecondary enrollment, persistence, and completion of your former graduates or students</a:t>
            </a:r>
            <a:r>
              <a:rPr lang="en-US" sz="1000" dirty="0" smtClean="0">
                <a:latin typeface="Arial" panose="020B0604020202020204" pitchFamily="34" charset="0"/>
                <a:cs typeface="Arial" panose="020B0604020202020204" pitchFamily="34" charset="0"/>
              </a:rPr>
              <a:t>.</a:t>
            </a:r>
            <a:endParaRPr lang="en-US" sz="100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pPr>
            <a:endParaRPr lang="en-US" sz="100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en-US" sz="1000" dirty="0" smtClean="0">
                <a:latin typeface="Arial" panose="020B0604020202020204" pitchFamily="34" charset="0"/>
                <a:cs typeface="Arial" panose="020B0604020202020204" pitchFamily="34" charset="0"/>
              </a:rPr>
              <a:t>Helps you better understand how well your academic programs are preparing former graduates for postsecondary education.</a:t>
            </a:r>
          </a:p>
          <a:p>
            <a:pPr algn="just">
              <a:lnSpc>
                <a:spcPct val="100000"/>
              </a:lnSpc>
              <a:spcBef>
                <a:spcPts val="0"/>
              </a:spcBef>
              <a:spcAft>
                <a:spcPts val="0"/>
              </a:spcAft>
            </a:pPr>
            <a:endParaRPr lang="en-US" sz="100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en-US" sz="1000" dirty="0" smtClean="0">
                <a:latin typeface="Arial" panose="020B0604020202020204" pitchFamily="34" charset="0"/>
                <a:cs typeface="Arial" panose="020B0604020202020204" pitchFamily="34" charset="0"/>
              </a:rPr>
              <a:t>Educates your staff on the schools most graduates are attending after high school graduation.</a:t>
            </a:r>
          </a:p>
          <a:p>
            <a:pPr algn="just">
              <a:lnSpc>
                <a:spcPct val="100000"/>
              </a:lnSpc>
              <a:spcBef>
                <a:spcPts val="0"/>
              </a:spcBef>
              <a:spcAft>
                <a:spcPts val="0"/>
              </a:spcAft>
            </a:pPr>
            <a:endParaRPr lang="en-US" sz="100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en-US" sz="1000" dirty="0" smtClean="0">
                <a:latin typeface="Arial" panose="020B0604020202020204" pitchFamily="34" charset="0"/>
                <a:cs typeface="Arial" panose="020B0604020202020204" pitchFamily="34" charset="0"/>
              </a:rPr>
              <a:t>Illustrates the postsecondary success of your former graduates based on various demographic characteristics and academic histories.</a:t>
            </a:r>
          </a:p>
          <a:p>
            <a:pPr algn="just">
              <a:lnSpc>
                <a:spcPct val="100000"/>
              </a:lnSpc>
              <a:spcBef>
                <a:spcPts val="0"/>
              </a:spcBef>
              <a:spcAft>
                <a:spcPts val="0"/>
              </a:spcAft>
            </a:pPr>
            <a:endParaRPr lang="en-US" sz="100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en-US" sz="1000" dirty="0" smtClean="0">
                <a:latin typeface="Arial" panose="020B0604020202020204" pitchFamily="34" charset="0"/>
                <a:cs typeface="Arial" panose="020B0604020202020204" pitchFamily="34" charset="0"/>
              </a:rPr>
              <a:t>If</a:t>
            </a:r>
            <a:r>
              <a:rPr lang="en-US" sz="1000" baseline="0" dirty="0" smtClean="0">
                <a:latin typeface="Arial" panose="020B0604020202020204" pitchFamily="34" charset="0"/>
                <a:cs typeface="Arial" panose="020B0604020202020204" pitchFamily="34" charset="0"/>
              </a:rPr>
              <a:t> you would like to see how other high schools, districts, or state agencies have used StudentTracker for High Schools, or if you are interested in what StudentTracker for High Schools users are saying about the service, these two links will direct you to the Case Studies and Testimonials that we have published on our website.</a:t>
            </a:r>
            <a:endParaRPr lang="en-US" sz="1000" dirty="0" smtClean="0">
              <a:latin typeface="Arial" panose="020B0604020202020204" pitchFamily="34" charset="0"/>
              <a:cs typeface="Arial" panose="020B0604020202020204" pitchFamily="34" charset="0"/>
            </a:endParaRPr>
          </a:p>
          <a:p>
            <a:endParaRPr lang="en-US" sz="1000" dirty="0" smtClean="0"/>
          </a:p>
          <a:p>
            <a:pPr eaLnBrk="1" hangingPunct="1">
              <a:buFont typeface="Arial" pitchFamily="34" charset="0"/>
              <a:buChar char="•"/>
              <a:defRPr/>
            </a:pPr>
            <a:endParaRPr lang="en-US" sz="1000" dirty="0"/>
          </a:p>
        </p:txBody>
      </p:sp>
    </p:spTree>
    <p:extLst>
      <p:ext uri="{BB962C8B-B14F-4D97-AF65-F5344CB8AC3E}">
        <p14:creationId xmlns:p14="http://schemas.microsoft.com/office/powerpoint/2010/main" val="13402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dirty="0" smtClean="0"/>
              <a:t>Example of a completed</a:t>
            </a:r>
            <a:r>
              <a:rPr lang="en-US" baseline="0" dirty="0" smtClean="0"/>
              <a:t> </a:t>
            </a:r>
            <a:r>
              <a:rPr lang="en-US" dirty="0" smtClean="0"/>
              <a:t>StudentTracker Graduate</a:t>
            </a:r>
            <a:r>
              <a:rPr lang="en-US" baseline="0" dirty="0" smtClean="0"/>
              <a:t> File created using Excel. All fields have been entered to show how the final layout would look in Excel.</a:t>
            </a:r>
          </a:p>
          <a:p>
            <a:endParaRPr lang="en-US" baseline="0" dirty="0" smtClean="0"/>
          </a:p>
          <a:p>
            <a:pPr marL="171450" indent="-171450">
              <a:buFont typeface="Arial" panose="020B0604020202020204" pitchFamily="34" charset="0"/>
              <a:buChar char="•"/>
            </a:pPr>
            <a:r>
              <a:rPr lang="en-US" baseline="0" dirty="0" smtClean="0"/>
              <a:t>The file is divided into three sections:</a:t>
            </a:r>
          </a:p>
          <a:p>
            <a:pPr marL="685800" lvl="1" indent="-228600">
              <a:buFont typeface="+mj-lt"/>
              <a:buAutoNum type="arabicPeriod"/>
            </a:pPr>
            <a:r>
              <a:rPr lang="en-US" baseline="0" dirty="0" smtClean="0"/>
              <a:t>Header Row – </a:t>
            </a:r>
            <a:r>
              <a:rPr lang="en-US" baseline="0" dirty="0" smtClean="0">
                <a:solidFill>
                  <a:srgbClr val="FF0000"/>
                </a:solidFill>
              </a:rPr>
              <a:t>RED</a:t>
            </a:r>
          </a:p>
          <a:p>
            <a:pPr marL="685800" lvl="1" indent="-228600">
              <a:buFont typeface="+mj-lt"/>
              <a:buAutoNum type="arabicPeriod"/>
            </a:pPr>
            <a:r>
              <a:rPr lang="en-US" baseline="0" dirty="0" smtClean="0"/>
              <a:t>Student Detail Rows – PURPLE</a:t>
            </a:r>
          </a:p>
          <a:p>
            <a:pPr marL="685800" lvl="1" indent="-228600">
              <a:buFont typeface="+mj-lt"/>
              <a:buAutoNum type="arabicPeriod"/>
            </a:pPr>
            <a:r>
              <a:rPr lang="en-US" baseline="0" dirty="0" smtClean="0"/>
              <a:t>Trailer Row – GREEN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Link to Graduate File Layout Guide: </a:t>
            </a:r>
            <a:r>
              <a:rPr lang="en-US" baseline="0" dirty="0" smtClean="0"/>
              <a:t>http://sths.helpdocsonline.com/#submit_a_graduates_file</a:t>
            </a:r>
            <a:endParaRPr lang="en-US"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9349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The Header Row is independent from</a:t>
            </a:r>
            <a:r>
              <a:rPr lang="en-US" sz="1000" baseline="0" dirty="0" smtClean="0"/>
              <a:t> the Student Detail Rows. The file does not require column headings as the Header Row is used internally to identify who sent the file and what diploma range the file contains.</a:t>
            </a:r>
          </a:p>
          <a:p>
            <a:pPr marL="0" indent="0">
              <a:buFont typeface="Arial" panose="020B0604020202020204" pitchFamily="34" charset="0"/>
              <a:buNone/>
            </a:pPr>
            <a:endParaRPr lang="en-US" sz="1000" b="1" baseline="0" dirty="0" smtClean="0"/>
          </a:p>
          <a:p>
            <a:pPr marL="171450" indent="-171450">
              <a:buFont typeface="Arial" panose="020B0604020202020204" pitchFamily="34" charset="0"/>
              <a:buChar char="•"/>
            </a:pPr>
            <a:r>
              <a:rPr lang="en-US" sz="1000" b="1" baseline="0" dirty="0" smtClean="0"/>
              <a:t>PH3</a:t>
            </a:r>
            <a:r>
              <a:rPr lang="en-US" sz="1000" baseline="0" dirty="0" smtClean="0"/>
              <a:t> (Cell A1) indicates to our system that the row it is in is the Header Row. PH3 must be capitalized, and it will only need to show up once in the file.</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r>
              <a:rPr lang="en-US" sz="1000" baseline="0" dirty="0" smtClean="0"/>
              <a:t>As a reminder, all dates must be in </a:t>
            </a:r>
            <a:r>
              <a:rPr lang="en-US" sz="1000" b="1" baseline="0" dirty="0" smtClean="0"/>
              <a:t>YYYYMMDD</a:t>
            </a:r>
            <a:r>
              <a:rPr lang="en-US" sz="1000" b="0" baseline="0" dirty="0" smtClean="0"/>
              <a:t> format.</a:t>
            </a:r>
            <a:endParaRPr lang="en-US" sz="1000" b="1" baseline="0" dirty="0" smtClean="0"/>
          </a:p>
          <a:p>
            <a:pPr marL="171450" indent="-171450">
              <a:buFont typeface="Arial" panose="020B0604020202020204" pitchFamily="34" charset="0"/>
              <a:buChar char="•"/>
            </a:pPr>
            <a:endParaRPr lang="en-US" sz="1000" b="1"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36564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a:t>
            </a:r>
            <a:r>
              <a:rPr lang="en-US" sz="1000" baseline="0" dirty="0" smtClean="0"/>
              <a:t> section highlighted is the graduate information you will submit to us so that we may generate your StudentTracker reports. Again, this shows that both the required information as well as additional data elements have been entered.</a:t>
            </a:r>
          </a:p>
          <a:p>
            <a:endParaRPr lang="en-US" sz="100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267134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a:t>
            </a:r>
            <a:r>
              <a:rPr lang="en-US" sz="1000" baseline="0" dirty="0" smtClean="0"/>
              <a:t> information listed in this slide is what is required for all students in your StudentTracker Graduate File.</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r>
              <a:rPr lang="en-US" sz="1000" baseline="0" dirty="0" smtClean="0"/>
              <a:t>If any of the sections are blank or formatted incorrectly, it may result in you receiving inaccurate reports.</a:t>
            </a:r>
          </a:p>
          <a:p>
            <a:endParaRPr lang="en-US" sz="100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Please note that in the Graduate File Layout Guide, the required information shown in this slide is denoted with an *.</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77077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sz="1000" dirty="0" smtClean="0"/>
              <a:t>The sections</a:t>
            </a:r>
            <a:r>
              <a:rPr lang="en-US" sz="1000" baseline="0" dirty="0" smtClean="0"/>
              <a:t> highlighted show where the required graduate information is located in a Graduate File. Again, all of these fields must be filled in correctly to ensure that you receive accurate reports.</a:t>
            </a:r>
          </a:p>
          <a:p>
            <a:endParaRPr lang="en-US" sz="1000" baseline="0" dirty="0" smtClean="0"/>
          </a:p>
          <a:p>
            <a:r>
              <a:rPr lang="en-US" sz="1000" b="1" baseline="0" dirty="0" smtClean="0"/>
              <a:t>Note:</a:t>
            </a:r>
          </a:p>
          <a:p>
            <a:pPr marL="171450" indent="-171450">
              <a:buFont typeface="Arial" panose="020B0604020202020204" pitchFamily="34" charset="0"/>
              <a:buChar char="•"/>
            </a:pPr>
            <a:r>
              <a:rPr lang="en-US" sz="1000" b="1" baseline="0" dirty="0" smtClean="0"/>
              <a:t>PD3</a:t>
            </a:r>
            <a:r>
              <a:rPr lang="en-US" sz="1000" b="0" baseline="0" dirty="0" smtClean="0"/>
              <a:t> must be entered in Column A for each student. Please note that PD3 is capitalized.</a:t>
            </a:r>
            <a:endParaRPr lang="en-US" sz="1000" b="1" baseline="0" dirty="0" smtClean="0"/>
          </a:p>
          <a:p>
            <a:pPr marL="171450" indent="-171450">
              <a:buFont typeface="Arial" panose="020B0604020202020204" pitchFamily="34" charset="0"/>
              <a:buChar char="•"/>
            </a:pPr>
            <a:r>
              <a:rPr lang="en-US" sz="1000" b="0" baseline="0" dirty="0" smtClean="0"/>
              <a:t>The SSN field (Column B) must not be left blank. If no SSN is submitted, enter </a:t>
            </a:r>
            <a:r>
              <a:rPr lang="en-US" sz="1000" b="1" baseline="0" dirty="0" smtClean="0"/>
              <a:t>NO SSN</a:t>
            </a:r>
            <a:r>
              <a:rPr lang="en-US" sz="1000" b="0" baseline="0" dirty="0" smtClean="0"/>
              <a:t>.</a:t>
            </a:r>
          </a:p>
          <a:p>
            <a:pPr marL="171450" indent="-171450">
              <a:buFont typeface="Arial" panose="020B0604020202020204" pitchFamily="34" charset="0"/>
              <a:buChar char="•"/>
            </a:pPr>
            <a:endParaRPr lang="en-US" sz="1000" b="0" baseline="0" dirty="0" smtClean="0"/>
          </a:p>
          <a:p>
            <a:pPr marL="0" indent="0">
              <a:buFont typeface="Arial" panose="020B0604020202020204" pitchFamily="34" charset="0"/>
              <a:buNone/>
            </a:pPr>
            <a:r>
              <a:rPr lang="en-US" sz="1000" b="1" baseline="0" dirty="0" smtClean="0"/>
              <a:t>Link to Graduate File Layout Guide: </a:t>
            </a:r>
            <a:r>
              <a:rPr lang="en-US" sz="1000" baseline="0" dirty="0" smtClean="0"/>
              <a:t>http://sths.helpdocsonline.com/#submit_a_graduates_file</a:t>
            </a:r>
            <a:endParaRPr lang="en-US" sz="10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Please note that in the Graduate File Layout Guide, the required information shown in this slide is denoted with an *.</a:t>
            </a:r>
            <a:endParaRPr lang="en-US" sz="1000"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25945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ln/>
        </p:spPr>
        <p:txBody>
          <a:bodyPr>
            <a:normAutofit/>
          </a:bodyPr>
          <a:lstStyle/>
          <a:p>
            <a:pPr marL="171450" indent="-171450">
              <a:buFont typeface="Arial" panose="020B0604020202020204" pitchFamily="34" charset="0"/>
              <a:buChar char="•"/>
            </a:pPr>
            <a:r>
              <a:rPr lang="en-US" dirty="0" smtClean="0"/>
              <a:t>To format dates in your file</a:t>
            </a:r>
            <a:r>
              <a:rPr lang="en-US" baseline="0" dirty="0" smtClean="0"/>
              <a:t> properly (in YYYYMMDD format)…</a:t>
            </a:r>
          </a:p>
          <a:p>
            <a:endParaRPr lang="en-US" baseline="0" dirty="0" smtClean="0"/>
          </a:p>
          <a:p>
            <a:pPr marL="685800" lvl="1" indent="-228600">
              <a:buFont typeface="+mj-lt"/>
              <a:buAutoNum type="arabicPeriod"/>
            </a:pPr>
            <a:r>
              <a:rPr lang="en-US" baseline="0" dirty="0" smtClean="0"/>
              <a:t>Highlight the column or cell of the date(s) to be formatted.</a:t>
            </a:r>
          </a:p>
          <a:p>
            <a:pPr marL="685800" lvl="1" indent="-228600">
              <a:buFont typeface="+mj-lt"/>
              <a:buAutoNum type="arabicPeriod"/>
            </a:pPr>
            <a:r>
              <a:rPr lang="en-US" baseline="0" dirty="0" smtClean="0"/>
              <a:t>Right click and select FORMAT CELLS.</a:t>
            </a:r>
            <a:endParaRPr lang="en-US" b="1" u="none" baseline="0" dirty="0" smtClean="0"/>
          </a:p>
          <a:p>
            <a:pPr marL="685800" lvl="1" indent="-228600">
              <a:buFont typeface="+mj-lt"/>
              <a:buAutoNum type="arabicPeriod"/>
            </a:pPr>
            <a:r>
              <a:rPr lang="en-US" b="0" u="none" baseline="0" dirty="0" smtClean="0"/>
              <a:t>When the Format Cells window appears, select CUSTOM under the CATEGORY</a:t>
            </a:r>
            <a:r>
              <a:rPr lang="en-US" b="1" u="none" baseline="0" dirty="0" smtClean="0"/>
              <a:t> </a:t>
            </a:r>
            <a:r>
              <a:rPr lang="en-US" b="0" u="none" baseline="0" dirty="0" smtClean="0"/>
              <a:t>field.</a:t>
            </a:r>
          </a:p>
          <a:p>
            <a:pPr marL="685800" lvl="1" indent="-228600">
              <a:buFont typeface="+mj-lt"/>
              <a:buAutoNum type="arabicPeriod"/>
            </a:pPr>
            <a:r>
              <a:rPr lang="en-US" b="0" u="none" baseline="0" dirty="0" smtClean="0"/>
              <a:t>Then in the TYPE box, delete/remove the word General and replace it with </a:t>
            </a:r>
            <a:r>
              <a:rPr lang="en-US" b="1" u="none" baseline="0" dirty="0" smtClean="0"/>
              <a:t>YYYYMMDD</a:t>
            </a:r>
            <a:r>
              <a:rPr lang="en-US" b="0" u="none" baseline="0" dirty="0" smtClean="0"/>
              <a:t>.</a:t>
            </a:r>
            <a:endParaRPr lang="en-US" b="1" u="none" baseline="0" dirty="0" smtClean="0"/>
          </a:p>
          <a:p>
            <a:pPr marL="685800" lvl="1" indent="-228600">
              <a:buFont typeface="+mj-lt"/>
              <a:buAutoNum type="arabicPeriod"/>
            </a:pPr>
            <a:r>
              <a:rPr lang="en-US" b="0" u="none" dirty="0" smtClean="0"/>
              <a:t>Select</a:t>
            </a:r>
            <a:r>
              <a:rPr lang="en-US" b="0" u="none" baseline="0" dirty="0" smtClean="0"/>
              <a:t> OK and the dates you highlighted will be properly formatted in YYYYMMDD format.</a:t>
            </a:r>
          </a:p>
          <a:p>
            <a:pPr marL="0" indent="0">
              <a:buFont typeface="+mj-lt"/>
              <a:buNone/>
            </a:pPr>
            <a:endParaRPr lang="en-US" b="0" u="none" baseline="0" dirty="0" smtClean="0"/>
          </a:p>
          <a:p>
            <a:pPr marL="0" indent="0">
              <a:buFont typeface="Arial" panose="020B0604020202020204" pitchFamily="34" charset="0"/>
              <a:buNone/>
            </a:pPr>
            <a:r>
              <a:rPr lang="en-US" b="1" baseline="0" dirty="0" smtClean="0"/>
              <a:t>Link to Graduate File Layout Guide: </a:t>
            </a:r>
            <a:r>
              <a:rPr lang="en-US" baseline="0" dirty="0" smtClean="0"/>
              <a:t>http://sths.helpdocsonline.com/#submit_a_graduates_file</a:t>
            </a:r>
            <a:endParaRPr lang="en-US" dirty="0" smtClean="0"/>
          </a:p>
          <a:p>
            <a:pPr eaLnBrk="1" hangingPunct="1">
              <a:buFont typeface="Arial" pitchFamily="34" charset="0"/>
              <a:buNone/>
              <a:defRPr/>
            </a:pPr>
            <a:endParaRPr lang="en-US" sz="1000" dirty="0"/>
          </a:p>
        </p:txBody>
      </p:sp>
    </p:spTree>
    <p:extLst>
      <p:ext uri="{BB962C8B-B14F-4D97-AF65-F5344CB8AC3E}">
        <p14:creationId xmlns:p14="http://schemas.microsoft.com/office/powerpoint/2010/main" val="366748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77484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45554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0900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AAC8B-F156-ED49-82B3-FAE0B365F4E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5440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AAC8B-F156-ED49-82B3-FAE0B365F4E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7228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AAC8B-F156-ED49-82B3-FAE0B365F4E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142655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AAC8B-F156-ED49-82B3-FAE0B365F4EB}"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40250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AAC8B-F156-ED49-82B3-FAE0B365F4EB}"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360980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AAC8B-F156-ED49-82B3-FAE0B365F4EB}"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205860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AAC8B-F156-ED49-82B3-FAE0B365F4E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413244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AAC8B-F156-ED49-82B3-FAE0B365F4E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C8BC0-3534-FF45-A4E3-0FEF95EDA8B1}" type="slidenum">
              <a:rPr lang="en-US" smtClean="0"/>
              <a:t>‹#›</a:t>
            </a:fld>
            <a:endParaRPr lang="en-US"/>
          </a:p>
        </p:txBody>
      </p:sp>
    </p:spTree>
    <p:extLst>
      <p:ext uri="{BB962C8B-B14F-4D97-AF65-F5344CB8AC3E}">
        <p14:creationId xmlns:p14="http://schemas.microsoft.com/office/powerpoint/2010/main" val="254970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AAC8B-F156-ED49-82B3-FAE0B365F4EB}"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C8BC0-3534-FF45-A4E3-0FEF95EDA8B1}" type="slidenum">
              <a:rPr lang="en-US" smtClean="0"/>
              <a:t>‹#›</a:t>
            </a:fld>
            <a:endParaRPr lang="en-US"/>
          </a:p>
        </p:txBody>
      </p:sp>
    </p:spTree>
    <p:extLst>
      <p:ext uri="{BB962C8B-B14F-4D97-AF65-F5344CB8AC3E}">
        <p14:creationId xmlns:p14="http://schemas.microsoft.com/office/powerpoint/2010/main" val="295971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studentclearinghouse.org/high_schools/studenttracker/testimonials.php" TargetMode="External"/><Relationship Id="rId4" Type="http://schemas.openxmlformats.org/officeDocument/2006/relationships/hyperlink" Target="http://www.studentclearinghouse.org/high_schools/studenttracker/case_studie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5121"/>
        </a:solidFill>
        <a:effectLst/>
      </p:bgPr>
    </p:bg>
    <p:spTree>
      <p:nvGrpSpPr>
        <p:cNvPr id="1" name=""/>
        <p:cNvGrpSpPr/>
        <p:nvPr/>
      </p:nvGrpSpPr>
      <p:grpSpPr>
        <a:xfrm>
          <a:off x="0" y="0"/>
          <a:ext cx="0" cy="0"/>
          <a:chOff x="0" y="0"/>
          <a:chExt cx="0" cy="0"/>
        </a:xfrm>
      </p:grpSpPr>
      <p:sp>
        <p:nvSpPr>
          <p:cNvPr id="5" name="Rectangle 4"/>
          <p:cNvSpPr/>
          <p:nvPr/>
        </p:nvSpPr>
        <p:spPr>
          <a:xfrm>
            <a:off x="0" y="0"/>
            <a:ext cx="3723693" cy="6858000"/>
          </a:xfrm>
          <a:prstGeom prst="rect">
            <a:avLst/>
          </a:prstGeom>
          <a:gradFill flip="none" rotWithShape="1">
            <a:gsLst>
              <a:gs pos="0">
                <a:srgbClr val="F2EFCE"/>
              </a:gs>
              <a:gs pos="100000">
                <a:srgbClr val="DED9AB"/>
              </a:gs>
            </a:gsLst>
            <a:lin ang="0" scaled="1"/>
            <a:tileRect/>
          </a:gradFill>
          <a:ln>
            <a:noFill/>
          </a:ln>
          <a:effectLst>
            <a:outerShdw blurRad="565150" dist="88900" dir="2700000" algn="tl" rotWithShape="0">
              <a:prstClr val="black">
                <a:alpha val="7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on_Flower-150dpi.pn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rot="20397192">
            <a:off x="5427540" y="-346601"/>
            <a:ext cx="3921799" cy="3921799"/>
          </a:xfrm>
          <a:prstGeom prst="rect">
            <a:avLst/>
          </a:prstGeom>
        </p:spPr>
      </p:pic>
      <p:sp>
        <p:nvSpPr>
          <p:cNvPr id="3" name="TextBox 2"/>
          <p:cNvSpPr txBox="1"/>
          <p:nvPr/>
        </p:nvSpPr>
        <p:spPr>
          <a:xfrm>
            <a:off x="4133884" y="1964208"/>
            <a:ext cx="3399713" cy="2086725"/>
          </a:xfrm>
          <a:prstGeom prst="rect">
            <a:avLst/>
          </a:prstGeom>
          <a:noFill/>
          <a:effectLst>
            <a:outerShdw blurRad="50800" dist="38100" dir="2700000" algn="tl" rotWithShape="0">
              <a:prstClr val="black">
                <a:alpha val="40000"/>
              </a:prstClr>
            </a:outerShdw>
          </a:effectLst>
        </p:spPr>
        <p:txBody>
          <a:bodyPr wrap="none" rtlCol="0">
            <a:spAutoFit/>
          </a:bodyPr>
          <a:lstStyle/>
          <a:p>
            <a:pPr>
              <a:lnSpc>
                <a:spcPct val="90000"/>
              </a:lnSpc>
            </a:pPr>
            <a:r>
              <a:rPr lang="en-US" sz="3600" b="1" dirty="0" smtClean="0">
                <a:solidFill>
                  <a:srgbClr val="F2EFCE"/>
                </a:solidFill>
              </a:rPr>
              <a:t>StudentTracker</a:t>
            </a:r>
            <a:br>
              <a:rPr lang="en-US" sz="3600" b="1" dirty="0" smtClean="0">
                <a:solidFill>
                  <a:srgbClr val="F2EFCE"/>
                </a:solidFill>
              </a:rPr>
            </a:br>
            <a:r>
              <a:rPr lang="en-US" sz="3600" b="1" dirty="0" smtClean="0">
                <a:solidFill>
                  <a:srgbClr val="F2EFCE"/>
                </a:solidFill>
              </a:rPr>
              <a:t>for High Schools:</a:t>
            </a:r>
          </a:p>
          <a:p>
            <a:pPr>
              <a:lnSpc>
                <a:spcPct val="90000"/>
              </a:lnSpc>
            </a:pPr>
            <a:r>
              <a:rPr lang="en-US" sz="3600" b="1" dirty="0" smtClean="0">
                <a:solidFill>
                  <a:srgbClr val="F2EFCE"/>
                </a:solidFill>
              </a:rPr>
              <a:t>Getting Started</a:t>
            </a:r>
            <a:r>
              <a:rPr lang="en-US" sz="3600" b="1" dirty="0">
                <a:solidFill>
                  <a:srgbClr val="F2EFCE"/>
                </a:solidFill>
              </a:rPr>
              <a:t/>
            </a:r>
            <a:br>
              <a:rPr lang="en-US" sz="3600" b="1" dirty="0">
                <a:solidFill>
                  <a:srgbClr val="F2EFCE"/>
                </a:solidFill>
              </a:rPr>
            </a:br>
            <a:endParaRPr lang="en-US" sz="3600" b="1" dirty="0">
              <a:solidFill>
                <a:srgbClr val="F2EFCE"/>
              </a:solidFill>
            </a:endParaRPr>
          </a:p>
        </p:txBody>
      </p:sp>
      <p:sp>
        <p:nvSpPr>
          <p:cNvPr id="4" name="Rectangle 3"/>
          <p:cNvSpPr/>
          <p:nvPr/>
        </p:nvSpPr>
        <p:spPr>
          <a:xfrm>
            <a:off x="4133884" y="4062795"/>
            <a:ext cx="4672154" cy="830997"/>
          </a:xfrm>
          <a:prstGeom prst="rect">
            <a:avLst/>
          </a:prstGeom>
        </p:spPr>
        <p:txBody>
          <a:bodyPr wrap="square">
            <a:spAutoFit/>
          </a:bodyPr>
          <a:lstStyle/>
          <a:p>
            <a:r>
              <a:rPr lang="en-US" sz="2400" b="1" dirty="0" smtClean="0">
                <a:solidFill>
                  <a:schemeClr val="bg1"/>
                </a:solidFill>
              </a:rPr>
              <a:t>Presenter: </a:t>
            </a:r>
            <a:r>
              <a:rPr lang="en-US" sz="2400" dirty="0" smtClean="0">
                <a:solidFill>
                  <a:schemeClr val="bg1"/>
                </a:solidFill>
              </a:rPr>
              <a:t>Colin Hutchison,</a:t>
            </a:r>
          </a:p>
          <a:p>
            <a:r>
              <a:rPr lang="en-US" sz="2400" dirty="0" smtClean="0">
                <a:solidFill>
                  <a:schemeClr val="bg1"/>
                </a:solidFill>
              </a:rPr>
              <a:t>StudentTracker Client Coordinator</a:t>
            </a:r>
            <a:endParaRPr lang="en-US" dirty="0">
              <a:solidFill>
                <a:schemeClr val="bg1"/>
              </a:solidFill>
            </a:endParaRPr>
          </a:p>
        </p:txBody>
      </p:sp>
      <p:sp>
        <p:nvSpPr>
          <p:cNvPr id="12" name="TextBox 11"/>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descr="IconRS-STve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91" y="1964208"/>
            <a:ext cx="2903310" cy="2929584"/>
          </a:xfrm>
          <a:prstGeom prst="rect">
            <a:avLst/>
          </a:prstGeom>
        </p:spPr>
      </p:pic>
    </p:spTree>
    <p:extLst>
      <p:ext uri="{BB962C8B-B14F-4D97-AF65-F5344CB8AC3E}">
        <p14:creationId xmlns:p14="http://schemas.microsoft.com/office/powerpoint/2010/main" val="307594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Diploma Types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4124206"/>
          </a:xfrm>
          <a:prstGeom prst="rect">
            <a:avLst/>
          </a:prstGeom>
          <a:noFill/>
        </p:spPr>
        <p:txBody>
          <a:bodyPr wrap="square" rtlCol="0">
            <a:spAutoFit/>
          </a:bodyPr>
          <a:lstStyle/>
          <a:p>
            <a:pPr marL="285750" indent="-285750">
              <a:spcAft>
                <a:spcPts val="1200"/>
              </a:spcAft>
              <a:buFont typeface="Arial"/>
              <a:buChar char="•"/>
            </a:pPr>
            <a:r>
              <a:rPr lang="en-US" sz="2400" dirty="0" smtClean="0">
                <a:solidFill>
                  <a:srgbClr val="434343"/>
                </a:solidFill>
              </a:rPr>
              <a:t>Endorsed/Advanced Diploma</a:t>
            </a:r>
          </a:p>
          <a:p>
            <a:pPr marL="285750" indent="-285750">
              <a:spcAft>
                <a:spcPts val="1200"/>
              </a:spcAft>
              <a:buFont typeface="Arial"/>
              <a:buChar char="•"/>
            </a:pPr>
            <a:r>
              <a:rPr lang="en-US" sz="2400" dirty="0" smtClean="0">
                <a:solidFill>
                  <a:srgbClr val="434343"/>
                </a:solidFill>
              </a:rPr>
              <a:t>General Education Development (GED) Credential</a:t>
            </a:r>
          </a:p>
          <a:p>
            <a:pPr marL="285750" indent="-285750">
              <a:spcAft>
                <a:spcPts val="1200"/>
              </a:spcAft>
              <a:buFont typeface="Arial"/>
              <a:buChar char="•"/>
            </a:pPr>
            <a:r>
              <a:rPr lang="en-US" sz="2400" dirty="0" smtClean="0">
                <a:solidFill>
                  <a:srgbClr val="434343"/>
                </a:solidFill>
              </a:rPr>
              <a:t>High School Equivalency Credential (other than GED)</a:t>
            </a:r>
          </a:p>
          <a:p>
            <a:pPr marL="285750" indent="-285750">
              <a:spcAft>
                <a:spcPts val="1200"/>
              </a:spcAft>
              <a:buFont typeface="Arial"/>
              <a:buChar char="•"/>
            </a:pPr>
            <a:r>
              <a:rPr lang="en-US" sz="2400" dirty="0" smtClean="0">
                <a:solidFill>
                  <a:srgbClr val="434343"/>
                </a:solidFill>
              </a:rPr>
              <a:t>International Baccalaureate</a:t>
            </a:r>
          </a:p>
          <a:p>
            <a:pPr marL="285750" indent="-285750">
              <a:spcAft>
                <a:spcPts val="1200"/>
              </a:spcAft>
              <a:buFont typeface="Arial"/>
              <a:buChar char="•"/>
            </a:pPr>
            <a:r>
              <a:rPr lang="en-US" sz="2400" dirty="0" smtClean="0">
                <a:solidFill>
                  <a:srgbClr val="434343"/>
                </a:solidFill>
              </a:rPr>
              <a:t>Modified Diploma</a:t>
            </a:r>
          </a:p>
          <a:p>
            <a:pPr marL="285750" indent="-285750">
              <a:spcAft>
                <a:spcPts val="1200"/>
              </a:spcAft>
              <a:buFont typeface="Arial"/>
              <a:buChar char="•"/>
            </a:pPr>
            <a:r>
              <a:rPr lang="en-US" sz="2400" dirty="0" smtClean="0">
                <a:solidFill>
                  <a:srgbClr val="434343"/>
                </a:solidFill>
              </a:rPr>
              <a:t>Regular Diploma</a:t>
            </a:r>
          </a:p>
          <a:p>
            <a:pPr marL="285750" indent="-285750">
              <a:spcAft>
                <a:spcPts val="1200"/>
              </a:spcAft>
              <a:buFont typeface="Arial"/>
              <a:buChar char="•"/>
            </a:pPr>
            <a:r>
              <a:rPr lang="en-US" sz="2400" dirty="0" smtClean="0">
                <a:solidFill>
                  <a:srgbClr val="434343"/>
                </a:solidFill>
              </a:rPr>
              <a:t>Vocational Certificate</a:t>
            </a:r>
          </a:p>
          <a:p>
            <a:pPr marL="285750" indent="-285750">
              <a:spcAft>
                <a:spcPts val="1200"/>
              </a:spcAft>
              <a:buFont typeface="Arial"/>
              <a:buChar char="•"/>
            </a:pPr>
            <a:r>
              <a:rPr lang="en-US" sz="2400" dirty="0" smtClean="0">
                <a:solidFill>
                  <a:srgbClr val="434343"/>
                </a:solidFill>
              </a:rPr>
              <a:t>Other</a:t>
            </a:r>
          </a:p>
        </p:txBody>
      </p:sp>
    </p:spTree>
    <p:extLst>
      <p:ext uri="{BB962C8B-B14F-4D97-AF65-F5344CB8AC3E}">
        <p14:creationId xmlns:p14="http://schemas.microsoft.com/office/powerpoint/2010/main" val="23441912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Additional Data Elements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5" name="Text Placeholder 4"/>
          <p:cNvSpPr>
            <a:spLocks noGrp="1"/>
          </p:cNvSpPr>
          <p:nvPr>
            <p:ph type="body" idx="1"/>
          </p:nvPr>
        </p:nvSpPr>
        <p:spPr>
          <a:xfrm>
            <a:off x="457200" y="1854421"/>
            <a:ext cx="4040188" cy="639762"/>
          </a:xfrm>
        </p:spPr>
        <p:txBody>
          <a:bodyPr/>
          <a:lstStyle/>
          <a:p>
            <a:r>
              <a:rPr lang="en-US" dirty="0" smtClean="0"/>
              <a:t>Academic Data</a:t>
            </a:r>
            <a:endParaRPr lang="en-US" dirty="0"/>
          </a:p>
        </p:txBody>
      </p:sp>
      <p:sp>
        <p:nvSpPr>
          <p:cNvPr id="6" name="Content Placeholder 5"/>
          <p:cNvSpPr>
            <a:spLocks noGrp="1"/>
          </p:cNvSpPr>
          <p:nvPr>
            <p:ph sz="half" idx="2"/>
          </p:nvPr>
        </p:nvSpPr>
        <p:spPr>
          <a:xfrm>
            <a:off x="457200" y="2494183"/>
            <a:ext cx="4040188" cy="3951288"/>
          </a:xfrm>
        </p:spPr>
        <p:txBody>
          <a:bodyPr>
            <a:normAutofit/>
          </a:bodyPr>
          <a:lstStyle/>
          <a:p>
            <a:r>
              <a:rPr lang="en-US" dirty="0" smtClean="0"/>
              <a:t>8</a:t>
            </a:r>
            <a:r>
              <a:rPr lang="en-US" baseline="30000" dirty="0" smtClean="0"/>
              <a:t>th</a:t>
            </a:r>
            <a:r>
              <a:rPr lang="en-US" dirty="0" smtClean="0"/>
              <a:t> Grade State Assessment Result, Math; ELA/Reading</a:t>
            </a:r>
          </a:p>
          <a:p>
            <a:r>
              <a:rPr lang="en-US" dirty="0" smtClean="0"/>
              <a:t>High School Assessment Result, Math; ELA/Reading</a:t>
            </a:r>
          </a:p>
          <a:p>
            <a:r>
              <a:rPr lang="en-US" dirty="0" smtClean="0"/>
              <a:t>Number of Math Semesters Completed</a:t>
            </a:r>
          </a:p>
          <a:p>
            <a:r>
              <a:rPr lang="en-US" dirty="0" smtClean="0"/>
              <a:t>Dual Enrollment Indicator</a:t>
            </a:r>
            <a:endParaRPr lang="en-US" dirty="0"/>
          </a:p>
        </p:txBody>
      </p:sp>
      <p:sp>
        <p:nvSpPr>
          <p:cNvPr id="8" name="Text Placeholder 7"/>
          <p:cNvSpPr>
            <a:spLocks noGrp="1"/>
          </p:cNvSpPr>
          <p:nvPr>
            <p:ph type="body" sz="quarter" idx="3"/>
          </p:nvPr>
        </p:nvSpPr>
        <p:spPr>
          <a:xfrm>
            <a:off x="4645025" y="1854421"/>
            <a:ext cx="4041775" cy="639762"/>
          </a:xfrm>
        </p:spPr>
        <p:txBody>
          <a:bodyPr/>
          <a:lstStyle/>
          <a:p>
            <a:r>
              <a:rPr lang="en-US" dirty="0" smtClean="0"/>
              <a:t>Demographic Data</a:t>
            </a:r>
            <a:endParaRPr lang="en-US" dirty="0"/>
          </a:p>
        </p:txBody>
      </p:sp>
      <p:sp>
        <p:nvSpPr>
          <p:cNvPr id="9" name="Content Placeholder 8"/>
          <p:cNvSpPr>
            <a:spLocks noGrp="1"/>
          </p:cNvSpPr>
          <p:nvPr>
            <p:ph sz="quarter" idx="4"/>
          </p:nvPr>
        </p:nvSpPr>
        <p:spPr>
          <a:xfrm>
            <a:off x="4645025" y="2494183"/>
            <a:ext cx="4041775" cy="3951288"/>
          </a:xfrm>
        </p:spPr>
        <p:txBody>
          <a:bodyPr/>
          <a:lstStyle/>
          <a:p>
            <a:r>
              <a:rPr lang="en-US" dirty="0" smtClean="0"/>
              <a:t>Gender</a:t>
            </a:r>
          </a:p>
          <a:p>
            <a:r>
              <a:rPr lang="en-US" dirty="0" smtClean="0"/>
              <a:t>Ethnicity</a:t>
            </a:r>
          </a:p>
          <a:p>
            <a:r>
              <a:rPr lang="en-US" dirty="0" smtClean="0"/>
              <a:t>Economically Disadvantaged Indicator</a:t>
            </a:r>
          </a:p>
          <a:p>
            <a:r>
              <a:rPr lang="en-US" dirty="0" smtClean="0"/>
              <a:t>English as a Second Language</a:t>
            </a:r>
            <a:endParaRPr lang="en-US" dirty="0"/>
          </a:p>
        </p:txBody>
      </p:sp>
    </p:spTree>
    <p:extLst>
      <p:ext uri="{BB962C8B-B14F-4D97-AF65-F5344CB8AC3E}">
        <p14:creationId xmlns:p14="http://schemas.microsoft.com/office/powerpoint/2010/main" val="15113762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Additional Data Elements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3963"/>
            <a:ext cx="9144000" cy="1964267"/>
          </a:xfrm>
          <a:prstGeom prst="rect">
            <a:avLst/>
          </a:prstGeom>
          <a:ln>
            <a:solidFill>
              <a:sysClr val="windowText" lastClr="000000"/>
            </a:solidFill>
          </a:ln>
        </p:spPr>
      </p:pic>
    </p:spTree>
    <p:extLst>
      <p:ext uri="{BB962C8B-B14F-4D97-AF65-F5344CB8AC3E}">
        <p14:creationId xmlns:p14="http://schemas.microsoft.com/office/powerpoint/2010/main" val="39551405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Ethnicity Codes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198564906"/>
              </p:ext>
            </p:extLst>
          </p:nvPr>
        </p:nvGraphicFramePr>
        <p:xfrm>
          <a:off x="1033272" y="2286000"/>
          <a:ext cx="6947064" cy="3307080"/>
        </p:xfrm>
        <a:graphic>
          <a:graphicData uri="http://schemas.openxmlformats.org/drawingml/2006/table">
            <a:tbl>
              <a:tblPr firstRow="1" bandRow="1"/>
              <a:tblGrid>
                <a:gridCol w="1615044"/>
                <a:gridCol w="5332020"/>
              </a:tblGrid>
              <a:tr h="370840">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pPr algn="ctr"/>
                      <a:r>
                        <a:rPr lang="en-US" sz="2500" dirty="0" smtClean="0">
                          <a:solidFill>
                            <a:srgbClr val="FF0000"/>
                          </a:solidFill>
                          <a:latin typeface="Microsoft Sans Serif" panose="020B0604020202020204" pitchFamily="34" charset="0"/>
                          <a:cs typeface="Microsoft Sans Serif" panose="020B0604020202020204" pitchFamily="34" charset="0"/>
                        </a:rPr>
                        <a:t>AM</a:t>
                      </a:r>
                      <a:endParaRPr lang="en-US" sz="2500"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r>
                        <a:rPr lang="en-US" sz="2500" b="0" dirty="0" smtClean="0">
                          <a:solidFill>
                            <a:schemeClr val="tx1"/>
                          </a:solidFill>
                          <a:latin typeface="Microsoft Sans Serif" panose="020B0604020202020204" pitchFamily="34" charset="0"/>
                          <a:cs typeface="Microsoft Sans Serif" panose="020B0604020202020204" pitchFamily="34" charset="0"/>
                        </a:rPr>
                        <a:t>American Indian / Native Alaskan</a:t>
                      </a:r>
                      <a:endParaRPr lang="en-US" sz="2500" b="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AS</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Asian</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BL</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Black / African American</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HI</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Hispanic / Latino</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PI</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Pacific</a:t>
                      </a:r>
                      <a:r>
                        <a:rPr lang="en-US" sz="2500" baseline="0" dirty="0" smtClean="0">
                          <a:latin typeface="Microsoft Sans Serif" panose="020B0604020202020204" pitchFamily="34" charset="0"/>
                          <a:cs typeface="Microsoft Sans Serif" panose="020B0604020202020204" pitchFamily="34" charset="0"/>
                        </a:rPr>
                        <a:t> Islander / Native Hawaiian</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WH</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White</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MU</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2</a:t>
                      </a:r>
                      <a:r>
                        <a:rPr lang="en-US" sz="2500" baseline="0" dirty="0" smtClean="0">
                          <a:latin typeface="Microsoft Sans Serif" panose="020B0604020202020204" pitchFamily="34" charset="0"/>
                          <a:cs typeface="Microsoft Sans Serif" panose="020B0604020202020204" pitchFamily="34" charset="0"/>
                        </a:rPr>
                        <a:t> or more races</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273840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Assessment Scores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1856737"/>
              </p:ext>
            </p:extLst>
          </p:nvPr>
        </p:nvGraphicFramePr>
        <p:xfrm>
          <a:off x="1036638" y="2283527"/>
          <a:ext cx="6947064" cy="1417320"/>
        </p:xfrm>
        <a:graphic>
          <a:graphicData uri="http://schemas.openxmlformats.org/drawingml/2006/table">
            <a:tbl>
              <a:tblPr firstRow="1" bandRow="1"/>
              <a:tblGrid>
                <a:gridCol w="1615044"/>
                <a:gridCol w="5332020"/>
              </a:tblGrid>
              <a:tr h="370840">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pPr algn="ctr"/>
                      <a:r>
                        <a:rPr lang="en-US" sz="2500" dirty="0" smtClean="0">
                          <a:solidFill>
                            <a:srgbClr val="FF0000"/>
                          </a:solidFill>
                          <a:latin typeface="Microsoft Sans Serif" panose="020B0604020202020204" pitchFamily="34" charset="0"/>
                          <a:cs typeface="Microsoft Sans Serif" panose="020B0604020202020204" pitchFamily="34" charset="0"/>
                        </a:rPr>
                        <a:t>1</a:t>
                      </a:r>
                      <a:endParaRPr lang="en-US" sz="2500"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Lubalin Graph"/>
                        </a:defRPr>
                      </a:lvl1pPr>
                      <a:lvl2pPr marL="457200" algn="l" defTabSz="457200" rtl="0" eaLnBrk="1" latinLnBrk="0" hangingPunct="1">
                        <a:defRPr sz="1800" b="1" kern="1200">
                          <a:solidFill>
                            <a:schemeClr val="lt1"/>
                          </a:solidFill>
                          <a:latin typeface="Lubalin Graph"/>
                        </a:defRPr>
                      </a:lvl2pPr>
                      <a:lvl3pPr marL="914400" algn="l" defTabSz="457200" rtl="0" eaLnBrk="1" latinLnBrk="0" hangingPunct="1">
                        <a:defRPr sz="1800" b="1" kern="1200">
                          <a:solidFill>
                            <a:schemeClr val="lt1"/>
                          </a:solidFill>
                          <a:latin typeface="Lubalin Graph"/>
                        </a:defRPr>
                      </a:lvl3pPr>
                      <a:lvl4pPr marL="1371600" algn="l" defTabSz="457200" rtl="0" eaLnBrk="1" latinLnBrk="0" hangingPunct="1">
                        <a:defRPr sz="1800" b="1" kern="1200">
                          <a:solidFill>
                            <a:schemeClr val="lt1"/>
                          </a:solidFill>
                          <a:latin typeface="Lubalin Graph"/>
                        </a:defRPr>
                      </a:lvl4pPr>
                      <a:lvl5pPr marL="1828800" algn="l" defTabSz="457200" rtl="0" eaLnBrk="1" latinLnBrk="0" hangingPunct="1">
                        <a:defRPr sz="1800" b="1" kern="1200">
                          <a:solidFill>
                            <a:schemeClr val="lt1"/>
                          </a:solidFill>
                          <a:latin typeface="Lubalin Graph"/>
                        </a:defRPr>
                      </a:lvl5pPr>
                      <a:lvl6pPr marL="2286000" algn="l" defTabSz="457200" rtl="0" eaLnBrk="1" latinLnBrk="0" hangingPunct="1">
                        <a:defRPr sz="1800" b="1" kern="1200">
                          <a:solidFill>
                            <a:schemeClr val="lt1"/>
                          </a:solidFill>
                          <a:latin typeface="Lubalin Graph"/>
                        </a:defRPr>
                      </a:lvl6pPr>
                      <a:lvl7pPr marL="2743200" algn="l" defTabSz="457200" rtl="0" eaLnBrk="1" latinLnBrk="0" hangingPunct="1">
                        <a:defRPr sz="1800" b="1" kern="1200">
                          <a:solidFill>
                            <a:schemeClr val="lt1"/>
                          </a:solidFill>
                          <a:latin typeface="Lubalin Graph"/>
                        </a:defRPr>
                      </a:lvl7pPr>
                      <a:lvl8pPr marL="3200400" algn="l" defTabSz="457200" rtl="0" eaLnBrk="1" latinLnBrk="0" hangingPunct="1">
                        <a:defRPr sz="1800" b="1" kern="1200">
                          <a:solidFill>
                            <a:schemeClr val="lt1"/>
                          </a:solidFill>
                          <a:latin typeface="Lubalin Graph"/>
                        </a:defRPr>
                      </a:lvl8pPr>
                      <a:lvl9pPr marL="3657600" algn="l" defTabSz="457200" rtl="0" eaLnBrk="1" latinLnBrk="0" hangingPunct="1">
                        <a:defRPr sz="1800" b="1" kern="1200">
                          <a:solidFill>
                            <a:schemeClr val="lt1"/>
                          </a:solidFill>
                          <a:latin typeface="Lubalin Graph"/>
                        </a:defRPr>
                      </a:lvl9pPr>
                    </a:lstStyle>
                    <a:p>
                      <a:r>
                        <a:rPr lang="en-US" sz="2500" b="0" dirty="0" smtClean="0">
                          <a:solidFill>
                            <a:schemeClr val="tx1"/>
                          </a:solidFill>
                          <a:latin typeface="Microsoft Sans Serif" panose="020B0604020202020204" pitchFamily="34" charset="0"/>
                          <a:cs typeface="Microsoft Sans Serif" panose="020B0604020202020204" pitchFamily="34" charset="0"/>
                        </a:rPr>
                        <a:t>Does not</a:t>
                      </a:r>
                      <a:r>
                        <a:rPr lang="en-US" sz="2500" b="0" baseline="0" dirty="0" smtClean="0">
                          <a:solidFill>
                            <a:schemeClr val="tx1"/>
                          </a:solidFill>
                          <a:latin typeface="Microsoft Sans Serif" panose="020B0604020202020204" pitchFamily="34" charset="0"/>
                          <a:cs typeface="Microsoft Sans Serif" panose="020B0604020202020204" pitchFamily="34" charset="0"/>
                        </a:rPr>
                        <a:t> meet standards</a:t>
                      </a:r>
                      <a:endParaRPr lang="en-US" sz="2500" b="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2</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Proficient / Meets standards</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pPr algn="ctr"/>
                      <a:r>
                        <a:rPr lang="en-US" sz="2500" b="1" dirty="0" smtClean="0">
                          <a:solidFill>
                            <a:srgbClr val="FF0000"/>
                          </a:solidFill>
                          <a:latin typeface="Microsoft Sans Serif" panose="020B0604020202020204" pitchFamily="34" charset="0"/>
                          <a:cs typeface="Microsoft Sans Serif" panose="020B0604020202020204" pitchFamily="34" charset="0"/>
                        </a:rPr>
                        <a:t>3</a:t>
                      </a:r>
                      <a:endParaRPr lang="en-US" sz="2500" b="1" dirty="0">
                        <a:solidFill>
                          <a:srgbClr val="FF0000"/>
                        </a:solidFill>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Lubalin Graph"/>
                        </a:defRPr>
                      </a:lvl1pPr>
                      <a:lvl2pPr marL="457200" algn="l" defTabSz="457200" rtl="0" eaLnBrk="1" latinLnBrk="0" hangingPunct="1">
                        <a:defRPr sz="1800" kern="1200">
                          <a:solidFill>
                            <a:schemeClr val="dk1"/>
                          </a:solidFill>
                          <a:latin typeface="Lubalin Graph"/>
                        </a:defRPr>
                      </a:lvl2pPr>
                      <a:lvl3pPr marL="914400" algn="l" defTabSz="457200" rtl="0" eaLnBrk="1" latinLnBrk="0" hangingPunct="1">
                        <a:defRPr sz="1800" kern="1200">
                          <a:solidFill>
                            <a:schemeClr val="dk1"/>
                          </a:solidFill>
                          <a:latin typeface="Lubalin Graph"/>
                        </a:defRPr>
                      </a:lvl3pPr>
                      <a:lvl4pPr marL="1371600" algn="l" defTabSz="457200" rtl="0" eaLnBrk="1" latinLnBrk="0" hangingPunct="1">
                        <a:defRPr sz="1800" kern="1200">
                          <a:solidFill>
                            <a:schemeClr val="dk1"/>
                          </a:solidFill>
                          <a:latin typeface="Lubalin Graph"/>
                        </a:defRPr>
                      </a:lvl4pPr>
                      <a:lvl5pPr marL="1828800" algn="l" defTabSz="457200" rtl="0" eaLnBrk="1" latinLnBrk="0" hangingPunct="1">
                        <a:defRPr sz="1800" kern="1200">
                          <a:solidFill>
                            <a:schemeClr val="dk1"/>
                          </a:solidFill>
                          <a:latin typeface="Lubalin Graph"/>
                        </a:defRPr>
                      </a:lvl5pPr>
                      <a:lvl6pPr marL="2286000" algn="l" defTabSz="457200" rtl="0" eaLnBrk="1" latinLnBrk="0" hangingPunct="1">
                        <a:defRPr sz="1800" kern="1200">
                          <a:solidFill>
                            <a:schemeClr val="dk1"/>
                          </a:solidFill>
                          <a:latin typeface="Lubalin Graph"/>
                        </a:defRPr>
                      </a:lvl6pPr>
                      <a:lvl7pPr marL="2743200" algn="l" defTabSz="457200" rtl="0" eaLnBrk="1" latinLnBrk="0" hangingPunct="1">
                        <a:defRPr sz="1800" kern="1200">
                          <a:solidFill>
                            <a:schemeClr val="dk1"/>
                          </a:solidFill>
                          <a:latin typeface="Lubalin Graph"/>
                        </a:defRPr>
                      </a:lvl7pPr>
                      <a:lvl8pPr marL="3200400" algn="l" defTabSz="457200" rtl="0" eaLnBrk="1" latinLnBrk="0" hangingPunct="1">
                        <a:defRPr sz="1800" kern="1200">
                          <a:solidFill>
                            <a:schemeClr val="dk1"/>
                          </a:solidFill>
                          <a:latin typeface="Lubalin Graph"/>
                        </a:defRPr>
                      </a:lvl8pPr>
                      <a:lvl9pPr marL="3657600" algn="l" defTabSz="457200" rtl="0" eaLnBrk="1" latinLnBrk="0" hangingPunct="1">
                        <a:defRPr sz="1800" kern="1200">
                          <a:solidFill>
                            <a:schemeClr val="dk1"/>
                          </a:solidFill>
                          <a:latin typeface="Lubalin Graph"/>
                        </a:defRPr>
                      </a:lvl9pPr>
                    </a:lstStyle>
                    <a:p>
                      <a:r>
                        <a:rPr lang="en-US" sz="2500" dirty="0" smtClean="0">
                          <a:latin typeface="Microsoft Sans Serif" panose="020B0604020202020204" pitchFamily="34" charset="0"/>
                          <a:cs typeface="Microsoft Sans Serif" panose="020B0604020202020204" pitchFamily="34" charset="0"/>
                        </a:rPr>
                        <a:t>Advanced / Exceeds standards</a:t>
                      </a:r>
                      <a:endParaRPr lang="en-US" sz="2500" dirty="0">
                        <a:latin typeface="Microsoft Sans Serif" panose="020B0604020202020204" pitchFamily="34" charset="0"/>
                        <a:cs typeface="Microsoft Sans Serif"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97804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Program Code</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7332"/>
            <a:ext cx="9144000" cy="1964267"/>
          </a:xfrm>
          <a:prstGeom prst="rect">
            <a:avLst/>
          </a:prstGeom>
          <a:ln>
            <a:solidFill>
              <a:sysClr val="windowText" lastClr="000000"/>
            </a:solidFill>
          </a:ln>
        </p:spPr>
      </p:pic>
    </p:spTree>
    <p:extLst>
      <p:ext uri="{BB962C8B-B14F-4D97-AF65-F5344CB8AC3E}">
        <p14:creationId xmlns:p14="http://schemas.microsoft.com/office/powerpoint/2010/main" val="13361618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Trailer Row</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3963"/>
            <a:ext cx="9144000" cy="1965885"/>
          </a:xfrm>
          <a:prstGeom prst="rect">
            <a:avLst/>
          </a:prstGeom>
          <a:ln>
            <a:solidFill>
              <a:schemeClr val="tx1"/>
            </a:solidFill>
          </a:ln>
        </p:spPr>
      </p:pic>
      <p:sp>
        <p:nvSpPr>
          <p:cNvPr id="11" name="TextBox 10"/>
          <p:cNvSpPr txBox="1"/>
          <p:nvPr/>
        </p:nvSpPr>
        <p:spPr>
          <a:xfrm>
            <a:off x="0" y="4322213"/>
            <a:ext cx="2417650" cy="400110"/>
          </a:xfrm>
          <a:prstGeom prst="rect">
            <a:avLst/>
          </a:prstGeom>
          <a:noFill/>
        </p:spPr>
        <p:txBody>
          <a:bodyPr wrap="none" rtlCol="0">
            <a:spAutoFit/>
          </a:bodyPr>
          <a:lstStyle/>
          <a:p>
            <a:r>
              <a:rPr lang="en-US" sz="2000" dirty="0" smtClean="0">
                <a:latin typeface="Microsoft Sans Serif" panose="020B0604020202020204" pitchFamily="34" charset="0"/>
                <a:cs typeface="Microsoft Sans Serif" panose="020B0604020202020204" pitchFamily="34" charset="0"/>
              </a:rPr>
              <a:t>- PT3 is capitalized.</a:t>
            </a:r>
            <a:endParaRPr lang="en-US" sz="2000" dirty="0">
              <a:latin typeface="Microsoft Sans Serif" panose="020B0604020202020204" pitchFamily="34" charset="0"/>
              <a:cs typeface="Microsoft Sans Serif" panose="020B0604020202020204" pitchFamily="34" charset="0"/>
            </a:endParaRPr>
          </a:p>
        </p:txBody>
      </p:sp>
      <p:sp>
        <p:nvSpPr>
          <p:cNvPr id="12" name="TextBox 11"/>
          <p:cNvSpPr txBox="1"/>
          <p:nvPr/>
        </p:nvSpPr>
        <p:spPr>
          <a:xfrm>
            <a:off x="0" y="4710448"/>
            <a:ext cx="6742551" cy="400110"/>
          </a:xfrm>
          <a:prstGeom prst="rect">
            <a:avLst/>
          </a:prstGeom>
          <a:noFill/>
        </p:spPr>
        <p:txBody>
          <a:bodyPr wrap="none" rtlCol="0">
            <a:spAutoFit/>
          </a:bodyPr>
          <a:lstStyle/>
          <a:p>
            <a:r>
              <a:rPr lang="en-US" sz="2000" dirty="0" smtClean="0">
                <a:latin typeface="Microsoft Sans Serif" panose="020B0604020202020204" pitchFamily="34" charset="0"/>
                <a:cs typeface="Microsoft Sans Serif" panose="020B0604020202020204" pitchFamily="34" charset="0"/>
              </a:rPr>
              <a:t>- The Record Count reflects the number of rows in the file.</a:t>
            </a:r>
            <a:endParaRPr lang="en-US" sz="20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197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Save As: Text (Tab delimited)</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47256"/>
            <a:ext cx="9144000" cy="3198518"/>
          </a:xfrm>
          <a:prstGeom prst="rect">
            <a:avLst/>
          </a:prstGeom>
          <a:ln>
            <a:solidFill>
              <a:sysClr val="windowText" lastClr="000000"/>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42" y="2247256"/>
            <a:ext cx="8002117" cy="4610744"/>
          </a:xfrm>
          <a:prstGeom prst="rect">
            <a:avLst/>
          </a:prstGeom>
        </p:spPr>
      </p:pic>
      <p:sp>
        <p:nvSpPr>
          <p:cNvPr id="11" name="Rectangle 10"/>
          <p:cNvSpPr/>
          <p:nvPr/>
        </p:nvSpPr>
        <p:spPr>
          <a:xfrm>
            <a:off x="1828801" y="5659393"/>
            <a:ext cx="1068779" cy="225631"/>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232" y="3321946"/>
            <a:ext cx="6887537" cy="1581371"/>
          </a:xfrm>
          <a:prstGeom prst="rect">
            <a:avLst/>
          </a:prstGeom>
          <a:ln>
            <a:solidFill>
              <a:sysClr val="windowText" lastClr="000000"/>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653" y="3383867"/>
            <a:ext cx="8030696" cy="1457529"/>
          </a:xfrm>
          <a:prstGeom prst="rect">
            <a:avLst/>
          </a:prstGeom>
          <a:ln>
            <a:solidFill>
              <a:sysClr val="windowText" lastClr="000000"/>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47256"/>
            <a:ext cx="9144000" cy="3198518"/>
          </a:xfrm>
          <a:prstGeom prst="rect">
            <a:avLst/>
          </a:prstGeom>
          <a:ln>
            <a:solidFill>
              <a:sysClr val="windowText" lastClr="000000"/>
            </a:solidFill>
          </a:ln>
        </p:spPr>
      </p:pic>
    </p:spTree>
    <p:extLst>
      <p:ext uri="{BB962C8B-B14F-4D97-AF65-F5344CB8AC3E}">
        <p14:creationId xmlns:p14="http://schemas.microsoft.com/office/powerpoint/2010/main" val="2542030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Web ID vs. Secure FTP</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Content Placeholder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 y="1596604"/>
            <a:ext cx="8809899" cy="5298518"/>
          </a:xfrm>
          <a:prstGeom prst="rect">
            <a:avLst/>
          </a:prstGeom>
        </p:spPr>
      </p:pic>
      <p:sp>
        <p:nvSpPr>
          <p:cNvPr id="10" name="Rectangle 9"/>
          <p:cNvSpPr/>
          <p:nvPr/>
        </p:nvSpPr>
        <p:spPr>
          <a:xfrm>
            <a:off x="4838700" y="1944457"/>
            <a:ext cx="590550" cy="200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29250" y="1944457"/>
            <a:ext cx="514350" cy="200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92" y="1596604"/>
            <a:ext cx="8809899" cy="53037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2" y="1596604"/>
            <a:ext cx="8809899" cy="529327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 y="1596604"/>
            <a:ext cx="8809899" cy="5298518"/>
          </a:xfrm>
          <a:prstGeom prst="rect">
            <a:avLst/>
          </a:prstGeom>
        </p:spPr>
      </p:pic>
      <p:sp>
        <p:nvSpPr>
          <p:cNvPr id="15" name="Rectangle 14"/>
          <p:cNvSpPr/>
          <p:nvPr/>
        </p:nvSpPr>
        <p:spPr>
          <a:xfrm>
            <a:off x="5429250" y="1944457"/>
            <a:ext cx="514350" cy="200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592" y="1596604"/>
            <a:ext cx="8809899" cy="529851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592" y="1596604"/>
            <a:ext cx="8804659" cy="5298518"/>
          </a:xfrm>
          <a:prstGeom prst="rect">
            <a:avLst/>
          </a:prstGeom>
        </p:spPr>
      </p:pic>
    </p:spTree>
    <p:extLst>
      <p:ext uri="{BB962C8B-B14F-4D97-AF65-F5344CB8AC3E}">
        <p14:creationId xmlns:p14="http://schemas.microsoft.com/office/powerpoint/2010/main" val="623763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Test File</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4478149"/>
          </a:xfrm>
          <a:prstGeom prst="rect">
            <a:avLst/>
          </a:prstGeom>
          <a:noFill/>
        </p:spPr>
        <p:txBody>
          <a:bodyPr wrap="square" rtlCol="0">
            <a:spAutoFit/>
          </a:bodyPr>
          <a:lstStyle/>
          <a:p>
            <a:pPr marL="285750" indent="-285750">
              <a:spcAft>
                <a:spcPts val="600"/>
              </a:spcAft>
              <a:buFont typeface="Arial"/>
              <a:buChar char="•"/>
            </a:pPr>
            <a:r>
              <a:rPr lang="en-US" sz="2400" dirty="0" smtClean="0">
                <a:solidFill>
                  <a:srgbClr val="434343"/>
                </a:solidFill>
              </a:rPr>
              <a:t>Encouraged for new StudentTracker users</a:t>
            </a:r>
          </a:p>
          <a:p>
            <a:pPr marL="285750" indent="-285750">
              <a:spcAft>
                <a:spcPts val="600"/>
              </a:spcAft>
              <a:buFont typeface="Arial"/>
              <a:buChar char="•"/>
            </a:pPr>
            <a:r>
              <a:rPr lang="en-US" sz="2400" dirty="0" smtClean="0">
                <a:solidFill>
                  <a:srgbClr val="434343"/>
                </a:solidFill>
              </a:rPr>
              <a:t>Why?</a:t>
            </a:r>
          </a:p>
          <a:p>
            <a:pPr marL="914400" lvl="1" indent="-457200">
              <a:spcAft>
                <a:spcPts val="600"/>
              </a:spcAft>
              <a:buFont typeface="Courier New" panose="02070309020205020404" pitchFamily="49" charset="0"/>
              <a:buChar char="o"/>
            </a:pPr>
            <a:r>
              <a:rPr lang="en-US" sz="2400" dirty="0" smtClean="0">
                <a:solidFill>
                  <a:srgbClr val="434343"/>
                </a:solidFill>
              </a:rPr>
              <a:t>Helps ensure accurate matching</a:t>
            </a:r>
          </a:p>
          <a:p>
            <a:pPr marL="914400" lvl="1" indent="-457200">
              <a:spcAft>
                <a:spcPts val="600"/>
              </a:spcAft>
              <a:buFont typeface="Courier New" panose="02070309020205020404" pitchFamily="49" charset="0"/>
              <a:buChar char="o"/>
            </a:pPr>
            <a:r>
              <a:rPr lang="en-US" sz="2400" dirty="0" smtClean="0">
                <a:solidFill>
                  <a:srgbClr val="434343"/>
                </a:solidFill>
              </a:rPr>
              <a:t>Decrease report turnaround time</a:t>
            </a:r>
          </a:p>
          <a:p>
            <a:pPr marL="290513" indent="-290513">
              <a:spcAft>
                <a:spcPts val="600"/>
              </a:spcAft>
              <a:buFont typeface="Arial" panose="020B0604020202020204" pitchFamily="34" charset="0"/>
              <a:buChar char="•"/>
            </a:pPr>
            <a:r>
              <a:rPr lang="en-US" sz="2400" dirty="0" smtClean="0">
                <a:solidFill>
                  <a:srgbClr val="434343"/>
                </a:solidFill>
              </a:rPr>
              <a:t>Tips</a:t>
            </a:r>
          </a:p>
          <a:p>
            <a:pPr marL="914400" lvl="1" indent="-457200">
              <a:spcAft>
                <a:spcPts val="600"/>
              </a:spcAft>
              <a:buFont typeface="Courier New" panose="02070309020205020404" pitchFamily="49" charset="0"/>
              <a:buChar char="o"/>
            </a:pPr>
            <a:r>
              <a:rPr lang="en-US" sz="2400" dirty="0" smtClean="0">
                <a:solidFill>
                  <a:srgbClr val="434343"/>
                </a:solidFill>
              </a:rPr>
              <a:t>1000-row limit</a:t>
            </a:r>
          </a:p>
          <a:p>
            <a:pPr marL="914400" lvl="1" indent="-457200">
              <a:spcAft>
                <a:spcPts val="600"/>
              </a:spcAft>
              <a:buFont typeface="Courier New" panose="02070309020205020404" pitchFamily="49" charset="0"/>
              <a:buChar char="o"/>
            </a:pPr>
            <a:r>
              <a:rPr lang="en-US" sz="2400" dirty="0" smtClean="0">
                <a:solidFill>
                  <a:srgbClr val="434343"/>
                </a:solidFill>
              </a:rPr>
              <a:t>Edit Trailer Row</a:t>
            </a:r>
          </a:p>
          <a:p>
            <a:pPr marL="914400" lvl="1" indent="-457200">
              <a:spcAft>
                <a:spcPts val="600"/>
              </a:spcAft>
              <a:buFont typeface="Courier New" panose="02070309020205020404" pitchFamily="49" charset="0"/>
              <a:buChar char="o"/>
            </a:pPr>
            <a:r>
              <a:rPr lang="en-US" sz="2400" dirty="0" smtClean="0">
                <a:solidFill>
                  <a:srgbClr val="434343"/>
                </a:solidFill>
              </a:rPr>
              <a:t>Include “TEST” in the file name</a:t>
            </a:r>
          </a:p>
          <a:p>
            <a:pPr marL="914400" lvl="1" indent="-457200">
              <a:spcAft>
                <a:spcPts val="600"/>
              </a:spcAft>
              <a:buFont typeface="Courier New" panose="02070309020205020404" pitchFamily="49" charset="0"/>
              <a:buChar char="o"/>
            </a:pPr>
            <a:r>
              <a:rPr lang="en-US" sz="2400" dirty="0" smtClean="0">
                <a:solidFill>
                  <a:srgbClr val="434343"/>
                </a:solidFill>
              </a:rPr>
              <a:t>Save as: Text (Tab delimited)</a:t>
            </a:r>
          </a:p>
          <a:p>
            <a:pPr marL="285750" indent="-285750">
              <a:spcAft>
                <a:spcPts val="600"/>
              </a:spcAft>
              <a:buFont typeface="Arial"/>
              <a:buChar char="•"/>
            </a:pPr>
            <a:endParaRPr lang="en-US" sz="2400" dirty="0">
              <a:solidFill>
                <a:srgbClr val="434343"/>
              </a:solidFill>
            </a:endParaRPr>
          </a:p>
        </p:txBody>
      </p:sp>
    </p:spTree>
    <p:extLst>
      <p:ext uri="{BB962C8B-B14F-4D97-AF65-F5344CB8AC3E}">
        <p14:creationId xmlns:p14="http://schemas.microsoft.com/office/powerpoint/2010/main" val="18008933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Agenda</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3816429"/>
          </a:xfrm>
          <a:prstGeom prst="rect">
            <a:avLst/>
          </a:prstGeom>
          <a:noFill/>
        </p:spPr>
        <p:txBody>
          <a:bodyPr wrap="square" rtlCol="0">
            <a:spAutoFit/>
          </a:bodyPr>
          <a:lstStyle/>
          <a:p>
            <a:pPr marL="285750" indent="-285750">
              <a:spcAft>
                <a:spcPts val="1200"/>
              </a:spcAft>
              <a:buFont typeface="Arial"/>
              <a:buChar char="•"/>
            </a:pPr>
            <a:r>
              <a:rPr lang="en-US" sz="3200" dirty="0" smtClean="0">
                <a:solidFill>
                  <a:srgbClr val="434343"/>
                </a:solidFill>
              </a:rPr>
              <a:t>StudentTracker</a:t>
            </a:r>
          </a:p>
          <a:p>
            <a:pPr marL="285750" indent="-285750">
              <a:spcAft>
                <a:spcPts val="1200"/>
              </a:spcAft>
              <a:buFont typeface="Arial"/>
              <a:buChar char="•"/>
            </a:pPr>
            <a:r>
              <a:rPr lang="en-US" sz="3200" dirty="0" smtClean="0">
                <a:solidFill>
                  <a:srgbClr val="434343"/>
                </a:solidFill>
              </a:rPr>
              <a:t>Creating a Graduate File</a:t>
            </a:r>
          </a:p>
          <a:p>
            <a:pPr marL="285750" indent="-285750">
              <a:spcAft>
                <a:spcPts val="1200"/>
              </a:spcAft>
              <a:buFont typeface="Arial"/>
              <a:buChar char="•"/>
            </a:pPr>
            <a:r>
              <a:rPr lang="en-US" sz="3200" dirty="0" smtClean="0">
                <a:solidFill>
                  <a:srgbClr val="434343"/>
                </a:solidFill>
              </a:rPr>
              <a:t>Web ID vs. Secure FTP</a:t>
            </a:r>
          </a:p>
          <a:p>
            <a:pPr marL="285750" indent="-285750">
              <a:spcAft>
                <a:spcPts val="1200"/>
              </a:spcAft>
              <a:buFont typeface="Arial"/>
              <a:buChar char="•"/>
            </a:pPr>
            <a:r>
              <a:rPr lang="en-US" sz="3200" dirty="0" smtClean="0">
                <a:solidFill>
                  <a:srgbClr val="434343"/>
                </a:solidFill>
              </a:rPr>
              <a:t>Testing your File</a:t>
            </a:r>
          </a:p>
          <a:p>
            <a:pPr marL="285750" indent="-285750">
              <a:spcAft>
                <a:spcPts val="1200"/>
              </a:spcAft>
              <a:buFont typeface="Arial"/>
              <a:buChar char="•"/>
            </a:pPr>
            <a:r>
              <a:rPr lang="en-US" sz="3200" dirty="0" smtClean="0">
                <a:solidFill>
                  <a:srgbClr val="434343"/>
                </a:solidFill>
              </a:rPr>
              <a:t>Uploading via FTP</a:t>
            </a:r>
          </a:p>
          <a:p>
            <a:pPr marL="285750" indent="-285750">
              <a:spcAft>
                <a:spcPts val="1200"/>
              </a:spcAft>
              <a:buFont typeface="Arial"/>
              <a:buChar char="•"/>
            </a:pPr>
            <a:r>
              <a:rPr lang="en-US" sz="3200" dirty="0" smtClean="0">
                <a:solidFill>
                  <a:srgbClr val="434343"/>
                </a:solidFill>
              </a:rPr>
              <a:t>NSC Mission Statement</a:t>
            </a:r>
            <a:endParaRPr lang="en-US" sz="3200" dirty="0">
              <a:solidFill>
                <a:srgbClr val="434343"/>
              </a:solidFill>
            </a:endParaRPr>
          </a:p>
        </p:txBody>
      </p:sp>
    </p:spTree>
    <p:extLst>
      <p:ext uri="{BB962C8B-B14F-4D97-AF65-F5344CB8AC3E}">
        <p14:creationId xmlns:p14="http://schemas.microsoft.com/office/powerpoint/2010/main" val="16569395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Submitting your Test File</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91562"/>
            <a:ext cx="9144000" cy="3660903"/>
          </a:xfrm>
          <a:prstGeom prst="rect">
            <a:avLst/>
          </a:prstGeom>
          <a:ln>
            <a:solidFill>
              <a:schemeClr val="tx1"/>
            </a:solidFill>
          </a:ln>
        </p:spPr>
      </p:pic>
      <p:sp>
        <p:nvSpPr>
          <p:cNvPr id="10" name="Rectangle 9"/>
          <p:cNvSpPr/>
          <p:nvPr/>
        </p:nvSpPr>
        <p:spPr>
          <a:xfrm>
            <a:off x="1959429" y="4122013"/>
            <a:ext cx="629392" cy="2404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56638"/>
            <a:ext cx="9144000" cy="4525206"/>
          </a:xfrm>
          <a:prstGeom prst="rect">
            <a:avLst/>
          </a:prstGeom>
          <a:ln>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56638"/>
            <a:ext cx="9144000" cy="4522483"/>
          </a:xfrm>
          <a:prstGeom prst="rect">
            <a:avLst/>
          </a:prstGeom>
          <a:ln>
            <a:solidFill>
              <a:schemeClr val="tx1"/>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6638"/>
            <a:ext cx="9144000" cy="4525206"/>
          </a:xfrm>
          <a:prstGeom prst="rect">
            <a:avLst/>
          </a:prstGeom>
          <a:ln>
            <a:solidFill>
              <a:schemeClr val="tx1"/>
            </a:solidFill>
          </a:ln>
        </p:spPr>
      </p:pic>
      <p:sp>
        <p:nvSpPr>
          <p:cNvPr id="14" name="Rectangle 13"/>
          <p:cNvSpPr/>
          <p:nvPr/>
        </p:nvSpPr>
        <p:spPr>
          <a:xfrm>
            <a:off x="4987636" y="3733097"/>
            <a:ext cx="332509" cy="1425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69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Test File Error Analysis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000" y="1709702"/>
            <a:ext cx="5180001" cy="4866667"/>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982000" y="3566171"/>
            <a:ext cx="428691" cy="301019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0" name="Rectangle 9"/>
          <p:cNvSpPr/>
          <p:nvPr/>
        </p:nvSpPr>
        <p:spPr>
          <a:xfrm>
            <a:off x="2410691" y="3566171"/>
            <a:ext cx="403761" cy="3010198"/>
          </a:xfrm>
          <a:prstGeom prst="rect">
            <a:avLst/>
          </a:prstGeom>
          <a:noFill/>
          <a:ln w="25400" cap="rnd" cmpd="sng" algn="ctr">
            <a:solidFill>
              <a:srgbClr val="FF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1" name="Rectangle 10"/>
          <p:cNvSpPr/>
          <p:nvPr/>
        </p:nvSpPr>
        <p:spPr>
          <a:xfrm>
            <a:off x="2814452" y="3566171"/>
            <a:ext cx="546265" cy="301019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2" name="Rectangle 11"/>
          <p:cNvSpPr/>
          <p:nvPr/>
        </p:nvSpPr>
        <p:spPr>
          <a:xfrm>
            <a:off x="3360717" y="3566171"/>
            <a:ext cx="1662545" cy="301019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3" name="Rectangle 12"/>
          <p:cNvSpPr/>
          <p:nvPr/>
        </p:nvSpPr>
        <p:spPr>
          <a:xfrm>
            <a:off x="5023262" y="3566171"/>
            <a:ext cx="415637" cy="301019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4" name="Rectangle 13"/>
          <p:cNvSpPr/>
          <p:nvPr/>
        </p:nvSpPr>
        <p:spPr>
          <a:xfrm>
            <a:off x="5438899" y="3566171"/>
            <a:ext cx="700644" cy="301019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
        <p:nvSpPr>
          <p:cNvPr id="15" name="Rectangle 14"/>
          <p:cNvSpPr/>
          <p:nvPr/>
        </p:nvSpPr>
        <p:spPr>
          <a:xfrm>
            <a:off x="1982000" y="3031781"/>
            <a:ext cx="345564" cy="178130"/>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Tree>
    <p:extLst>
      <p:ext uri="{BB962C8B-B14F-4D97-AF65-F5344CB8AC3E}">
        <p14:creationId xmlns:p14="http://schemas.microsoft.com/office/powerpoint/2010/main" val="4231221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Printable “Error Analysis”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87" y="1709701"/>
            <a:ext cx="7651429" cy="4878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46287" y="6404373"/>
            <a:ext cx="358119" cy="1834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33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Uploading via FTP</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98400"/>
            <a:ext cx="9144000" cy="5494016"/>
          </a:xfrm>
          <a:prstGeom prst="rect">
            <a:avLst/>
          </a:prstGeom>
          <a:ln>
            <a:solidFill>
              <a:schemeClr val="tx1"/>
            </a:solidFill>
          </a:ln>
        </p:spPr>
      </p:pic>
      <p:sp>
        <p:nvSpPr>
          <p:cNvPr id="9" name="Rectangle 8"/>
          <p:cNvSpPr/>
          <p:nvPr/>
        </p:nvSpPr>
        <p:spPr>
          <a:xfrm>
            <a:off x="1971304" y="3929882"/>
            <a:ext cx="1033153" cy="1306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98400"/>
            <a:ext cx="9144000" cy="5499455"/>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98400"/>
            <a:ext cx="9144000" cy="5502728"/>
          </a:xfrm>
          <a:prstGeom prst="rect">
            <a:avLst/>
          </a:prstGeom>
          <a:ln>
            <a:solidFill>
              <a:schemeClr val="tx1"/>
            </a:solidFill>
          </a:ln>
        </p:spPr>
      </p:pic>
      <p:sp>
        <p:nvSpPr>
          <p:cNvPr id="12" name="Rectangle 11"/>
          <p:cNvSpPr/>
          <p:nvPr/>
        </p:nvSpPr>
        <p:spPr>
          <a:xfrm>
            <a:off x="2375065" y="4345408"/>
            <a:ext cx="463138" cy="2019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941" y="1598400"/>
            <a:ext cx="8002117" cy="5001323"/>
          </a:xfrm>
          <a:prstGeom prst="rect">
            <a:avLst/>
          </a:prstGeom>
          <a:ln>
            <a:solidFill>
              <a:schemeClr val="tx1"/>
            </a:solidFill>
          </a:ln>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r="29375" b="36458"/>
          <a:stretch>
            <a:fillRect/>
          </a:stretch>
        </p:blipFill>
        <p:spPr bwMode="auto">
          <a:xfrm>
            <a:off x="0" y="1598399"/>
            <a:ext cx="9144000" cy="4936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2090057" y="5936812"/>
            <a:ext cx="2481942" cy="3562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rcRect l="10938" t="17708" r="54375" b="45833"/>
          <a:stretch>
            <a:fillRect/>
          </a:stretch>
        </p:blipFill>
        <p:spPr bwMode="auto">
          <a:xfrm>
            <a:off x="1400221" y="1598400"/>
            <a:ext cx="6343559" cy="40005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60769" y="2124833"/>
            <a:ext cx="1033153" cy="3562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133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5" grpId="0" animBg="1"/>
      <p:bldP spid="15" grpId="1"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noProof="0" dirty="0" smtClean="0">
                <a:solidFill>
                  <a:srgbClr val="434343"/>
                </a:solidFill>
                <a:latin typeface="Calibri"/>
                <a:ea typeface="+mj-ea"/>
                <a:cs typeface="Calibri"/>
              </a:rPr>
              <a:t>FTP Logs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06932"/>
            <a:ext cx="9144000" cy="2975472"/>
          </a:xfrm>
          <a:prstGeom prst="rect">
            <a:avLst/>
          </a:prstGeom>
          <a:ln>
            <a:solidFill>
              <a:sysClr val="windowText" lastClr="000000"/>
            </a:solidFill>
          </a:ln>
        </p:spPr>
      </p:pic>
      <p:sp>
        <p:nvSpPr>
          <p:cNvPr id="9" name="Rectangle 8"/>
          <p:cNvSpPr/>
          <p:nvPr/>
        </p:nvSpPr>
        <p:spPr>
          <a:xfrm>
            <a:off x="0" y="3060877"/>
            <a:ext cx="403761" cy="106878"/>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06932"/>
            <a:ext cx="9144000" cy="4295308"/>
          </a:xfrm>
          <a:prstGeom prst="rect">
            <a:avLst/>
          </a:prstGeom>
          <a:ln>
            <a:solidFill>
              <a:sysClr val="windowText" lastClr="000000"/>
            </a:solidFill>
          </a:ln>
        </p:spPr>
      </p:pic>
      <p:sp>
        <p:nvSpPr>
          <p:cNvPr id="11" name="Rectangle 10"/>
          <p:cNvSpPr/>
          <p:nvPr/>
        </p:nvSpPr>
        <p:spPr>
          <a:xfrm>
            <a:off x="1840675" y="4723422"/>
            <a:ext cx="4857008" cy="926276"/>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Tree>
    <p:extLst>
      <p:ext uri="{BB962C8B-B14F-4D97-AF65-F5344CB8AC3E}">
        <p14:creationId xmlns:p14="http://schemas.microsoft.com/office/powerpoint/2010/main" val="3292618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B2333"/>
        </a:solidFill>
        <a:effectLst/>
      </p:bgPr>
    </p:bg>
    <p:spTree>
      <p:nvGrpSpPr>
        <p:cNvPr id="1" name=""/>
        <p:cNvGrpSpPr/>
        <p:nvPr/>
      </p:nvGrpSpPr>
      <p:grpSpPr>
        <a:xfrm>
          <a:off x="0" y="0"/>
          <a:ext cx="0" cy="0"/>
          <a:chOff x="0" y="0"/>
          <a:chExt cx="0" cy="0"/>
        </a:xfrm>
      </p:grpSpPr>
      <p:pic>
        <p:nvPicPr>
          <p:cNvPr id="6" name="Picture 5" descr="Icon_Flower-150dpi.pn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rot="20397192">
            <a:off x="5427540" y="-346601"/>
            <a:ext cx="3921799" cy="3921799"/>
          </a:xfrm>
          <a:prstGeom prst="rect">
            <a:avLst/>
          </a:prstGeom>
        </p:spPr>
      </p:pic>
      <p:sp>
        <p:nvSpPr>
          <p:cNvPr id="7" name="TextBox 6"/>
          <p:cNvSpPr txBox="1"/>
          <p:nvPr/>
        </p:nvSpPr>
        <p:spPr>
          <a:xfrm>
            <a:off x="622055" y="2859841"/>
            <a:ext cx="8302713" cy="713016"/>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4400" b="1" dirty="0" smtClean="0">
                <a:solidFill>
                  <a:srgbClr val="F2EFCE"/>
                </a:solidFill>
              </a:rPr>
              <a:t>QUESTIONS?</a:t>
            </a:r>
            <a:endParaRPr lang="en-US" sz="4400" b="1" dirty="0">
              <a:solidFill>
                <a:srgbClr val="F2EFCE"/>
              </a:solidFill>
            </a:endParaRPr>
          </a:p>
        </p:txBody>
      </p:sp>
      <p:sp>
        <p:nvSpPr>
          <p:cNvPr id="9" name="Title 5"/>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1">
                    <a:alpha val="0"/>
                  </a:schemeClr>
                </a:solidFill>
              </a:rPr>
              <a:t>Getting Started: Review Your Pending Queue</a:t>
            </a:r>
            <a:endParaRPr lang="en-US" dirty="0">
              <a:solidFill>
                <a:schemeClr val="tx1">
                  <a:alpha val="0"/>
                </a:schemeClr>
              </a:solidFill>
            </a:endParaRPr>
          </a:p>
        </p:txBody>
      </p:sp>
      <p:cxnSp>
        <p:nvCxnSpPr>
          <p:cNvPr id="10" name="Straight Connector 9"/>
          <p:cNvCxnSpPr/>
          <p:nvPr/>
        </p:nvCxnSpPr>
        <p:spPr>
          <a:xfrm>
            <a:off x="699812" y="3784320"/>
            <a:ext cx="7559702" cy="0"/>
          </a:xfrm>
          <a:prstGeom prst="line">
            <a:avLst/>
          </a:prstGeom>
          <a:ln>
            <a:solidFill>
              <a:srgbClr val="C1C1C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57" y="6566400"/>
            <a:ext cx="2651537" cy="215444"/>
          </a:xfrm>
          <a:prstGeom prst="rect">
            <a:avLst/>
          </a:prstGeom>
          <a:noFill/>
        </p:spPr>
        <p:txBody>
          <a:bodyPr wrap="none" rtlCol="0">
            <a:spAutoFit/>
          </a:bodyPr>
          <a:lstStyle/>
          <a:p>
            <a:r>
              <a:rPr lang="en-US" sz="800" dirty="0" smtClean="0">
                <a:solidFill>
                  <a:srgbClr val="7E7E7E"/>
                </a:solidFill>
              </a:rPr>
              <a:t>©2015 National Student Clearinghouse. All rights reserved.</a:t>
            </a:r>
            <a:endParaRPr lang="en-US" sz="800" dirty="0">
              <a:solidFill>
                <a:srgbClr val="7E7E7E"/>
              </a:solidFill>
            </a:endParaRPr>
          </a:p>
        </p:txBody>
      </p:sp>
    </p:spTree>
    <p:extLst>
      <p:ext uri="{BB962C8B-B14F-4D97-AF65-F5344CB8AC3E}">
        <p14:creationId xmlns:p14="http://schemas.microsoft.com/office/powerpoint/2010/main" val="188766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Contact Information</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64948013"/>
              </p:ext>
            </p:extLst>
          </p:nvPr>
        </p:nvGraphicFramePr>
        <p:xfrm>
          <a:off x="332510" y="2283527"/>
          <a:ext cx="8526483" cy="1889760"/>
        </p:xfrm>
        <a:graphic>
          <a:graphicData uri="http://schemas.openxmlformats.org/drawingml/2006/table">
            <a:tbl>
              <a:tblPr firstRow="1">
                <a:tableStyleId>{5C22544A-7EE6-4342-B048-85BDC9FD1C3A}</a:tableStyleId>
              </a:tblPr>
              <a:tblGrid>
                <a:gridCol w="1982225"/>
                <a:gridCol w="6544258"/>
              </a:tblGrid>
              <a:tr h="370840">
                <a:tc>
                  <a:txBody>
                    <a:bodyPr/>
                    <a:lstStyle/>
                    <a:p>
                      <a:pPr algn="just"/>
                      <a:r>
                        <a:rPr lang="en-US" sz="2500" u="none" dirty="0" smtClean="0">
                          <a:solidFill>
                            <a:srgbClr val="002060"/>
                          </a:solidFill>
                          <a:latin typeface="Microsoft Sans Serif" panose="020B0604020202020204" pitchFamily="34" charset="0"/>
                          <a:cs typeface="Microsoft Sans Serif" panose="020B0604020202020204" pitchFamily="34" charset="0"/>
                        </a:rPr>
                        <a:t>E-Mail</a:t>
                      </a:r>
                      <a:endParaRPr lang="en-US" sz="2500" u="none" dirty="0">
                        <a:solidFill>
                          <a:srgbClr val="002060"/>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b="0" u="none" dirty="0" smtClean="0">
                          <a:solidFill>
                            <a:schemeClr val="tx1"/>
                          </a:solidFill>
                          <a:latin typeface="Microsoft Sans Serif" panose="020B0604020202020204" pitchFamily="34" charset="0"/>
                          <a:cs typeface="Microsoft Sans Serif" panose="020B0604020202020204" pitchFamily="34" charset="0"/>
                        </a:rPr>
                        <a:t>StudentTracker@studentclearinghouse.org</a:t>
                      </a:r>
                      <a:endParaRPr lang="en-US" sz="2500" b="0"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just"/>
                      <a:r>
                        <a:rPr lang="en-US" sz="2500" b="1" u="none" dirty="0" smtClean="0">
                          <a:solidFill>
                            <a:srgbClr val="002060"/>
                          </a:solidFill>
                          <a:latin typeface="Microsoft Sans Serif" panose="020B0604020202020204" pitchFamily="34" charset="0"/>
                          <a:cs typeface="Microsoft Sans Serif" panose="020B0604020202020204" pitchFamily="34" charset="0"/>
                        </a:rPr>
                        <a:t>Phone</a:t>
                      </a:r>
                      <a:endParaRPr lang="en-US" sz="2500" b="1" u="none" dirty="0">
                        <a:solidFill>
                          <a:srgbClr val="002060"/>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u="none" dirty="0" smtClean="0">
                          <a:solidFill>
                            <a:schemeClr val="tx1"/>
                          </a:solidFill>
                          <a:latin typeface="Microsoft Sans Serif" panose="020B0604020202020204" pitchFamily="34" charset="0"/>
                          <a:cs typeface="Microsoft Sans Serif" panose="020B0604020202020204" pitchFamily="34" charset="0"/>
                        </a:rPr>
                        <a:t>703-742-4211</a:t>
                      </a:r>
                      <a:endParaRPr lang="en-US" sz="2500"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just"/>
                      <a:r>
                        <a:rPr lang="en-US" sz="2500" b="1" u="none" dirty="0" smtClean="0">
                          <a:solidFill>
                            <a:srgbClr val="002060"/>
                          </a:solidFill>
                          <a:latin typeface="Microsoft Sans Serif" panose="020B0604020202020204" pitchFamily="34" charset="0"/>
                          <a:cs typeface="Microsoft Sans Serif" panose="020B0604020202020204" pitchFamily="34" charset="0"/>
                        </a:rPr>
                        <a:t>Website</a:t>
                      </a:r>
                      <a:endParaRPr lang="en-US" sz="2500" b="1" u="none" dirty="0">
                        <a:solidFill>
                          <a:srgbClr val="002060"/>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u="none" dirty="0" smtClean="0">
                          <a:solidFill>
                            <a:schemeClr val="tx1"/>
                          </a:solidFill>
                          <a:latin typeface="Microsoft Sans Serif" panose="020B0604020202020204" pitchFamily="34" charset="0"/>
                          <a:cs typeface="Microsoft Sans Serif" panose="020B0604020202020204" pitchFamily="34" charset="0"/>
                        </a:rPr>
                        <a:t>www.studentclearinghouse.org/highschools</a:t>
                      </a:r>
                      <a:endParaRPr lang="en-US" sz="2500"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just"/>
                      <a:r>
                        <a:rPr lang="en-US" sz="2500" b="1" u="none" dirty="0" smtClean="0">
                          <a:solidFill>
                            <a:srgbClr val="002060"/>
                          </a:solidFill>
                          <a:latin typeface="Microsoft Sans Serif" panose="020B0604020202020204" pitchFamily="34" charset="0"/>
                          <a:cs typeface="Microsoft Sans Serif" panose="020B0604020202020204" pitchFamily="34" charset="0"/>
                        </a:rPr>
                        <a:t>Webinars</a:t>
                      </a:r>
                      <a:endParaRPr lang="en-US" sz="2500" b="1" u="none" dirty="0">
                        <a:solidFill>
                          <a:srgbClr val="002060"/>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u="none" dirty="0" smtClean="0">
                          <a:solidFill>
                            <a:schemeClr val="tx1"/>
                          </a:solidFill>
                          <a:latin typeface="Microsoft Sans Serif" panose="020B0604020202020204" pitchFamily="34" charset="0"/>
                          <a:cs typeface="Microsoft Sans Serif" panose="020B0604020202020204" pitchFamily="34" charset="0"/>
                        </a:rPr>
                        <a:t>www.studentclearinghouse.info/webinars</a:t>
                      </a:r>
                      <a:endParaRPr lang="en-US" sz="2500" u="none"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329610" y="4489745"/>
            <a:ext cx="8559210" cy="923330"/>
          </a:xfrm>
          <a:prstGeom prst="rect">
            <a:avLst/>
          </a:prstGeom>
          <a:noFill/>
        </p:spPr>
        <p:txBody>
          <a:bodyPr wrap="square" rtlCol="0">
            <a:spAutoFit/>
          </a:bodyPr>
          <a:lstStyle/>
          <a:p>
            <a:r>
              <a:rPr lang="en-US" dirty="0"/>
              <a:t>If you are interested in learning more about the National Student Clearinghouse </a:t>
            </a:r>
            <a:r>
              <a:rPr lang="en-US" dirty="0" smtClean="0"/>
              <a:t>Mission Statement </a:t>
            </a:r>
            <a:r>
              <a:rPr lang="en-US" dirty="0"/>
              <a:t>please continue to the following slide. If you have any questions please contact us. </a:t>
            </a:r>
          </a:p>
        </p:txBody>
      </p:sp>
    </p:spTree>
    <p:extLst>
      <p:ext uri="{BB962C8B-B14F-4D97-AF65-F5344CB8AC3E}">
        <p14:creationId xmlns:p14="http://schemas.microsoft.com/office/powerpoint/2010/main" val="37027845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lang="en-US" sz="4000" b="1" dirty="0" smtClean="0">
                <a:solidFill>
                  <a:srgbClr val="434343"/>
                </a:solidFill>
                <a:latin typeface="Calibri"/>
                <a:ea typeface="+mj-ea"/>
                <a:cs typeface="Calibri"/>
              </a:rPr>
              <a:t>NSC Mission Statement</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2062103"/>
          </a:xfrm>
          <a:prstGeom prst="rect">
            <a:avLst/>
          </a:prstGeom>
          <a:noFill/>
        </p:spPr>
        <p:txBody>
          <a:bodyPr wrap="square" rtlCol="0">
            <a:spAutoFit/>
          </a:bodyPr>
          <a:lstStyle/>
          <a:p>
            <a:pPr>
              <a:spcAft>
                <a:spcPts val="1200"/>
              </a:spcAft>
            </a:pPr>
            <a:r>
              <a:rPr lang="en-US" sz="3200" dirty="0" smtClean="0">
                <a:solidFill>
                  <a:srgbClr val="434343"/>
                </a:solidFill>
              </a:rPr>
              <a:t>To serve the education community by facilitating the exchange and understanding of student enrollment, performance and related information.</a:t>
            </a:r>
            <a:endParaRPr lang="en-US" sz="3200" dirty="0">
              <a:solidFill>
                <a:srgbClr val="434343"/>
              </a:solidFill>
            </a:endParaRPr>
          </a:p>
        </p:txBody>
      </p:sp>
    </p:spTree>
    <p:extLst>
      <p:ext uri="{BB962C8B-B14F-4D97-AF65-F5344CB8AC3E}">
        <p14:creationId xmlns:p14="http://schemas.microsoft.com/office/powerpoint/2010/main" val="22675393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8"/>
          <p:cNvSpPr txBox="1">
            <a:spLocks/>
          </p:cNvSpPr>
          <p:nvPr/>
        </p:nvSpPr>
        <p:spPr>
          <a:xfrm>
            <a:off x="639335" y="2395109"/>
            <a:ext cx="8229600" cy="3580763"/>
          </a:xfrm>
          <a:prstGeom prst="rect">
            <a:avLst/>
          </a:prstGeom>
        </p:spPr>
        <p:txBody>
          <a:bodyPr vert="horz" lIns="91440" tIns="45720" rIns="91440" bIns="45720" rtlCol="0" anchor="t">
            <a:norm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pitchFamily="34" charset="0"/>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0513" indent="-290513">
              <a:buClr>
                <a:prstClr val="black"/>
              </a:buClr>
              <a:defRPr/>
            </a:pPr>
            <a:r>
              <a:rPr lang="en-US" dirty="0" smtClean="0">
                <a:solidFill>
                  <a:srgbClr val="F2F2F2">
                    <a:lumMod val="25000"/>
                  </a:srgbClr>
                </a:solidFill>
              </a:rPr>
              <a:t>Reliable, non-survey-based reports</a:t>
            </a:r>
          </a:p>
          <a:p>
            <a:pPr marL="290513" indent="-290513">
              <a:spcAft>
                <a:spcPts val="0"/>
              </a:spcAft>
              <a:buClr>
                <a:prstClr val="black"/>
              </a:buClr>
              <a:buNone/>
              <a:tabLst>
                <a:tab pos="2627313" algn="r"/>
                <a:tab pos="4165600" algn="r"/>
              </a:tabLst>
              <a:defRPr/>
            </a:pPr>
            <a:r>
              <a:rPr lang="en-US" dirty="0" smtClean="0">
                <a:solidFill>
                  <a:srgbClr val="F2F2F2">
                    <a:lumMod val="25000"/>
                  </a:srgbClr>
                </a:solidFill>
              </a:rPr>
              <a:t>	</a:t>
            </a:r>
            <a:r>
              <a:rPr lang="en-US" dirty="0" smtClean="0">
                <a:solidFill>
                  <a:srgbClr val="F2F2F2">
                    <a:lumMod val="25000"/>
                  </a:srgbClr>
                </a:solidFill>
              </a:rPr>
              <a:t>		</a:t>
            </a:r>
            <a:r>
              <a:rPr lang="en-US" dirty="0" smtClean="0">
                <a:solidFill>
                  <a:srgbClr val="F2F2F2">
                    <a:lumMod val="25000"/>
                  </a:srgbClr>
                </a:solidFill>
              </a:rPr>
              <a:t>Enrollment</a:t>
            </a:r>
            <a:endParaRPr lang="en-US" dirty="0">
              <a:solidFill>
                <a:srgbClr val="F2F2F2">
                  <a:lumMod val="25000"/>
                </a:srgbClr>
              </a:solidFill>
            </a:endParaRPr>
          </a:p>
          <a:p>
            <a:pPr marL="290513" lvl="1" indent="-290513">
              <a:buClr>
                <a:prstClr val="black"/>
              </a:buClr>
              <a:buNone/>
              <a:tabLst>
                <a:tab pos="2627313" algn="r"/>
                <a:tab pos="4165600" algn="r"/>
              </a:tabLst>
              <a:defRPr/>
            </a:pPr>
            <a:r>
              <a:rPr lang="en-US" dirty="0">
                <a:solidFill>
                  <a:srgbClr val="F2F2F2">
                    <a:lumMod val="25000"/>
                  </a:srgbClr>
                </a:solidFill>
              </a:rPr>
              <a:t>		+	Persistence</a:t>
            </a:r>
          </a:p>
          <a:p>
            <a:pPr marL="290513" indent="-290513">
              <a:spcBef>
                <a:spcPts val="300"/>
              </a:spcBef>
              <a:spcAft>
                <a:spcPts val="0"/>
              </a:spcAft>
              <a:buClr>
                <a:prstClr val="black"/>
              </a:buClr>
              <a:buNone/>
              <a:tabLst>
                <a:tab pos="2627313" algn="r"/>
                <a:tab pos="4165600" algn="r"/>
              </a:tabLst>
              <a:defRPr/>
            </a:pPr>
            <a:r>
              <a:rPr lang="en-US" dirty="0">
                <a:solidFill>
                  <a:srgbClr val="F2F2F2">
                    <a:lumMod val="25000"/>
                  </a:srgbClr>
                </a:solidFill>
              </a:rPr>
              <a:t>	</a:t>
            </a:r>
            <a:r>
              <a:rPr lang="en-US" dirty="0" smtClean="0">
                <a:solidFill>
                  <a:srgbClr val="F2F2F2">
                    <a:lumMod val="25000"/>
                  </a:srgbClr>
                </a:solidFill>
              </a:rPr>
              <a:t>	+ </a:t>
            </a:r>
            <a:r>
              <a:rPr lang="en-US" dirty="0">
                <a:solidFill>
                  <a:srgbClr val="F2F2F2">
                    <a:lumMod val="25000"/>
                  </a:srgbClr>
                </a:solidFill>
              </a:rPr>
              <a:t>	Completion</a:t>
            </a:r>
          </a:p>
          <a:p>
            <a:pPr marL="290513" indent="-290513">
              <a:spcBef>
                <a:spcPts val="1200"/>
              </a:spcBef>
              <a:buClr>
                <a:prstClr val="black"/>
              </a:buClr>
              <a:buNone/>
              <a:tabLst>
                <a:tab pos="4165600" algn="r"/>
              </a:tabLst>
              <a:defRPr/>
            </a:pPr>
            <a:r>
              <a:rPr lang="en-US" dirty="0">
                <a:solidFill>
                  <a:srgbClr val="F2F2F2">
                    <a:lumMod val="25000"/>
                  </a:srgbClr>
                </a:solidFill>
              </a:rPr>
              <a:t>	</a:t>
            </a:r>
            <a:r>
              <a:rPr lang="en-US" dirty="0" smtClean="0">
                <a:solidFill>
                  <a:srgbClr val="F2F2F2">
                    <a:lumMod val="25000"/>
                  </a:srgbClr>
                </a:solidFill>
              </a:rPr>
              <a:t>	Education </a:t>
            </a:r>
            <a:r>
              <a:rPr lang="en-US" dirty="0">
                <a:solidFill>
                  <a:srgbClr val="F2F2F2">
                    <a:lumMod val="25000"/>
                  </a:srgbClr>
                </a:solidFill>
              </a:rPr>
              <a:t>Preparedness</a:t>
            </a:r>
          </a:p>
          <a:p>
            <a:pPr marL="290513" indent="-290513">
              <a:spcAft>
                <a:spcPts val="0"/>
              </a:spcAft>
              <a:buClr>
                <a:prstClr val="black"/>
              </a:buClr>
              <a:tabLst>
                <a:tab pos="2293938" algn="r"/>
                <a:tab pos="4165600" algn="r"/>
              </a:tabLst>
              <a:defRPr/>
            </a:pPr>
            <a:r>
              <a:rPr lang="en-US" dirty="0" smtClean="0">
                <a:solidFill>
                  <a:srgbClr val="F2F2F2">
                    <a:lumMod val="25000"/>
                  </a:srgbClr>
                </a:solidFill>
              </a:rPr>
              <a:t>	Most </a:t>
            </a:r>
            <a:r>
              <a:rPr lang="en-US" dirty="0" smtClean="0">
                <a:solidFill>
                  <a:srgbClr val="F2F2F2">
                    <a:lumMod val="25000"/>
                  </a:srgbClr>
                </a:solidFill>
              </a:rPr>
              <a:t>commonly attended post-secondary institutions</a:t>
            </a:r>
          </a:p>
          <a:p>
            <a:pPr marL="290513" indent="-290513">
              <a:buClr>
                <a:prstClr val="black"/>
              </a:buClr>
              <a:defRPr/>
            </a:pPr>
            <a:r>
              <a:rPr lang="en-US" dirty="0" smtClean="0">
                <a:solidFill>
                  <a:srgbClr val="F2F2F2">
                    <a:lumMod val="25000"/>
                  </a:srgbClr>
                </a:solidFill>
              </a:rPr>
              <a:t>Academic and Demographic identifiers</a:t>
            </a:r>
            <a:endParaRPr lang="en-US" dirty="0">
              <a:solidFill>
                <a:srgbClr val="F2F2F2">
                  <a:lumMod val="25000"/>
                </a:srgbClr>
              </a:solidFill>
            </a:endParaRPr>
          </a:p>
        </p:txBody>
      </p:sp>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a:lnSpc>
                <a:spcPct val="80000"/>
              </a:lnSpc>
              <a:spcBef>
                <a:spcPct val="0"/>
              </a:spcBef>
              <a:defRPr/>
            </a:pPr>
            <a:r>
              <a:rPr lang="en-US" sz="4000" b="1" dirty="0" smtClean="0">
                <a:solidFill>
                  <a:srgbClr val="434343"/>
                </a:solidFill>
                <a:cs typeface="Calibri"/>
              </a:rPr>
              <a:t>What is StudentTracker?</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prstClr val="white">
                    <a:lumMod val="75000"/>
                  </a:prstClr>
                </a:solidFill>
              </a:rPr>
              <a:t>©2015 National Student Clearinghouse. All rights reserved.</a:t>
            </a:r>
            <a:endParaRPr lang="en-US" sz="800" dirty="0">
              <a:solidFill>
                <a:prstClr val="white">
                  <a:lumMod val="75000"/>
                </a:prstClr>
              </a:solidFill>
            </a:endParaRPr>
          </a:p>
        </p:txBody>
      </p:sp>
      <p:sp>
        <p:nvSpPr>
          <p:cNvPr id="12" name="TextBox 11"/>
          <p:cNvSpPr txBox="1"/>
          <p:nvPr/>
        </p:nvSpPr>
        <p:spPr>
          <a:xfrm>
            <a:off x="639335" y="5975872"/>
            <a:ext cx="8229600" cy="400110"/>
          </a:xfrm>
          <a:prstGeom prst="rect">
            <a:avLst/>
          </a:prstGeom>
          <a:noFill/>
        </p:spPr>
        <p:txBody>
          <a:bodyPr wrap="square" numCol="2" rtlCol="0">
            <a:spAutoFit/>
          </a:bodyPr>
          <a:lstStyle/>
          <a:p>
            <a:pPr algn="ctr"/>
            <a:r>
              <a:rPr lang="en-US" sz="2000" dirty="0" smtClean="0">
                <a:solidFill>
                  <a:srgbClr val="003144"/>
                </a:solidFill>
                <a:latin typeface="Arial"/>
                <a:hlinkClick r:id="rId4"/>
              </a:rPr>
              <a:t>Case Studies</a:t>
            </a:r>
            <a:endParaRPr lang="en-US" sz="2000" dirty="0" smtClean="0">
              <a:solidFill>
                <a:srgbClr val="003144"/>
              </a:solidFill>
              <a:latin typeface="Arial"/>
            </a:endParaRPr>
          </a:p>
          <a:p>
            <a:pPr algn="ctr"/>
            <a:r>
              <a:rPr lang="en-US" sz="2000" dirty="0" smtClean="0">
                <a:solidFill>
                  <a:srgbClr val="003144"/>
                </a:solidFill>
                <a:latin typeface="Arial"/>
                <a:hlinkClick r:id="rId5"/>
              </a:rPr>
              <a:t>Testimonials</a:t>
            </a:r>
            <a:endParaRPr lang="en-US" sz="2000" dirty="0">
              <a:solidFill>
                <a:srgbClr val="003144"/>
              </a:solidFill>
              <a:latin typeface="Arial"/>
            </a:endParaRPr>
          </a:p>
        </p:txBody>
      </p:sp>
      <p:cxnSp>
        <p:nvCxnSpPr>
          <p:cNvPr id="13" name="Straight Connector 12"/>
          <p:cNvCxnSpPr/>
          <p:nvPr/>
        </p:nvCxnSpPr>
        <p:spPr>
          <a:xfrm>
            <a:off x="1783080" y="4133589"/>
            <a:ext cx="3246120" cy="2053"/>
          </a:xfrm>
          <a:prstGeom prst="line">
            <a:avLst/>
          </a:prstGeom>
          <a:noFill/>
          <a:ln w="25400" cap="flat" cmpd="sng" algn="ctr">
            <a:solidFill>
              <a:srgbClr val="F2F2F2">
                <a:lumMod val="25000"/>
              </a:srgbClr>
            </a:solidFill>
            <a:prstDash val="solid"/>
          </a:ln>
          <a:effectLst/>
        </p:spPr>
      </p:cxnSp>
      <p:sp>
        <p:nvSpPr>
          <p:cNvPr id="4" name="Right Brace 3"/>
          <p:cNvSpPr/>
          <p:nvPr/>
        </p:nvSpPr>
        <p:spPr>
          <a:xfrm>
            <a:off x="5029200" y="2983182"/>
            <a:ext cx="325699" cy="153076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354899" y="3568489"/>
            <a:ext cx="2008883"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Post-Secondary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900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fade">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fade">
                                      <p:cBhvr>
                                        <p:cTn id="46" dur="500"/>
                                        <p:tgtEl>
                                          <p:spTgt spid="1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Completed Graduate File (Excel)</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17" name="TextBox 16"/>
          <p:cNvSpPr txBox="1"/>
          <p:nvPr/>
        </p:nvSpPr>
        <p:spPr>
          <a:xfrm>
            <a:off x="0" y="4300869"/>
            <a:ext cx="9144000" cy="400110"/>
          </a:xfrm>
          <a:prstGeom prst="rect">
            <a:avLst/>
          </a:prstGeom>
          <a:noFill/>
        </p:spPr>
        <p:txBody>
          <a:bodyPr wrap="square" rtlCol="0">
            <a:spAutoFit/>
          </a:bodyPr>
          <a:lstStyle/>
          <a:p>
            <a:pPr defTabSz="914400"/>
            <a:r>
              <a:rPr lang="en-US" sz="2000" b="1" dirty="0" smtClean="0">
                <a:solidFill>
                  <a:srgbClr val="FF0000"/>
                </a:solidFill>
                <a:latin typeface="Microsoft Sans Serif" panose="020B0604020202020204" pitchFamily="34" charset="0"/>
                <a:cs typeface="Microsoft Sans Serif" panose="020B0604020202020204" pitchFamily="34" charset="0"/>
              </a:rPr>
              <a:t>HEADER</a:t>
            </a:r>
            <a:r>
              <a:rPr lang="en-US" sz="2000" b="1" dirty="0" smtClean="0">
                <a:solidFill>
                  <a:prstClr val="black"/>
                </a:solidFill>
                <a:latin typeface="Microsoft Sans Serif" panose="020B0604020202020204" pitchFamily="34" charset="0"/>
                <a:cs typeface="Microsoft Sans Serif" panose="020B0604020202020204" pitchFamily="34" charset="0"/>
              </a:rPr>
              <a:t> = </a:t>
            </a:r>
            <a:r>
              <a:rPr lang="en-US" sz="2000" dirty="0" smtClean="0">
                <a:solidFill>
                  <a:prstClr val="black"/>
                </a:solidFill>
                <a:latin typeface="Microsoft Sans Serif" panose="020B0604020202020204" pitchFamily="34" charset="0"/>
                <a:cs typeface="Microsoft Sans Serif" panose="020B0604020202020204" pitchFamily="34" charset="0"/>
              </a:rPr>
              <a:t>The first row in the file.</a:t>
            </a:r>
            <a:endParaRPr lang="en-US" sz="2000" b="1" dirty="0">
              <a:solidFill>
                <a:prstClr val="black"/>
              </a:solidFill>
              <a:latin typeface="Microsoft Sans Serif" panose="020B0604020202020204" pitchFamily="34" charset="0"/>
              <a:cs typeface="Microsoft Sans Serif" panose="020B0604020202020204" pitchFamily="34" charset="0"/>
            </a:endParaRPr>
          </a:p>
        </p:txBody>
      </p:sp>
      <p:sp>
        <p:nvSpPr>
          <p:cNvPr id="19" name="TextBox 18"/>
          <p:cNvSpPr txBox="1"/>
          <p:nvPr/>
        </p:nvSpPr>
        <p:spPr>
          <a:xfrm>
            <a:off x="0" y="4702176"/>
            <a:ext cx="9143999" cy="400110"/>
          </a:xfrm>
          <a:prstGeom prst="rect">
            <a:avLst/>
          </a:prstGeom>
          <a:noFill/>
        </p:spPr>
        <p:txBody>
          <a:bodyPr wrap="square" rtlCol="0">
            <a:spAutoFit/>
          </a:bodyPr>
          <a:lstStyle/>
          <a:p>
            <a:pPr defTabSz="914400"/>
            <a:r>
              <a:rPr lang="en-US" sz="2000" b="1" dirty="0" smtClean="0">
                <a:solidFill>
                  <a:srgbClr val="7030A0"/>
                </a:solidFill>
                <a:latin typeface="Microsoft Sans Serif" panose="020B0604020202020204" pitchFamily="34" charset="0"/>
                <a:cs typeface="Microsoft Sans Serif" panose="020B0604020202020204" pitchFamily="34" charset="0"/>
              </a:rPr>
              <a:t>STUDENT DETAIL ROWS</a:t>
            </a:r>
            <a:r>
              <a:rPr lang="en-US" sz="2000" dirty="0" smtClean="0">
                <a:solidFill>
                  <a:srgbClr val="7030A0"/>
                </a:solidFill>
                <a:latin typeface="Microsoft Sans Serif" panose="020B0604020202020204" pitchFamily="34" charset="0"/>
                <a:cs typeface="Microsoft Sans Serif" panose="020B0604020202020204" pitchFamily="34" charset="0"/>
              </a:rPr>
              <a:t> </a:t>
            </a:r>
            <a:r>
              <a:rPr lang="en-US" sz="2000" dirty="0" smtClean="0">
                <a:solidFill>
                  <a:prstClr val="black"/>
                </a:solidFill>
                <a:latin typeface="Microsoft Sans Serif" panose="020B0604020202020204" pitchFamily="34" charset="0"/>
                <a:cs typeface="Microsoft Sans Serif" panose="020B0604020202020204" pitchFamily="34" charset="0"/>
              </a:rPr>
              <a:t>= Between the Header and Trailer.</a:t>
            </a:r>
            <a:endParaRPr lang="en-US" sz="2000" b="1" dirty="0">
              <a:solidFill>
                <a:prstClr val="black"/>
              </a:solidFill>
              <a:latin typeface="Microsoft Sans Serif" panose="020B0604020202020204" pitchFamily="34" charset="0"/>
              <a:cs typeface="Microsoft Sans Serif" panose="020B0604020202020204" pitchFamily="34" charset="0"/>
            </a:endParaRPr>
          </a:p>
        </p:txBody>
      </p:sp>
      <p:sp>
        <p:nvSpPr>
          <p:cNvPr id="20" name="TextBox 19"/>
          <p:cNvSpPr txBox="1"/>
          <p:nvPr/>
        </p:nvSpPr>
        <p:spPr>
          <a:xfrm>
            <a:off x="0" y="5102286"/>
            <a:ext cx="9143999" cy="400110"/>
          </a:xfrm>
          <a:prstGeom prst="rect">
            <a:avLst/>
          </a:prstGeom>
          <a:noFill/>
        </p:spPr>
        <p:txBody>
          <a:bodyPr wrap="square" rtlCol="0">
            <a:spAutoFit/>
          </a:bodyPr>
          <a:lstStyle/>
          <a:p>
            <a:pPr defTabSz="914400"/>
            <a:r>
              <a:rPr lang="en-US" sz="2000" b="1" dirty="0" smtClean="0">
                <a:solidFill>
                  <a:srgbClr val="00B050"/>
                </a:solidFill>
                <a:latin typeface="Microsoft Sans Serif" panose="020B0604020202020204" pitchFamily="34" charset="0"/>
                <a:cs typeface="Microsoft Sans Serif" panose="020B0604020202020204" pitchFamily="34" charset="0"/>
              </a:rPr>
              <a:t>TRAILER</a:t>
            </a:r>
            <a:r>
              <a:rPr lang="en-US" sz="2000" dirty="0" smtClean="0">
                <a:solidFill>
                  <a:prstClr val="black"/>
                </a:solidFill>
                <a:latin typeface="Microsoft Sans Serif" panose="020B0604020202020204" pitchFamily="34" charset="0"/>
                <a:cs typeface="Microsoft Sans Serif" panose="020B0604020202020204" pitchFamily="34" charset="0"/>
              </a:rPr>
              <a:t> = The last row in the file.</a:t>
            </a:r>
            <a:endParaRPr lang="en-US" sz="2000" dirty="0">
              <a:solidFill>
                <a:prstClr val="black"/>
              </a:solidFill>
              <a:latin typeface="Microsoft Sans Serif" panose="020B0604020202020204" pitchFamily="34" charset="0"/>
              <a:cs typeface="Microsoft Sans Serif" panose="020B0604020202020204" pitchFamily="34" charset="0"/>
            </a:endParaRPr>
          </a:p>
        </p:txBody>
      </p:sp>
      <p:sp>
        <p:nvSpPr>
          <p:cNvPr id="21" name="TextBox 20"/>
          <p:cNvSpPr txBox="1"/>
          <p:nvPr/>
        </p:nvSpPr>
        <p:spPr>
          <a:xfrm>
            <a:off x="-1" y="5662350"/>
            <a:ext cx="2880917" cy="400110"/>
          </a:xfrm>
          <a:prstGeom prst="rect">
            <a:avLst/>
          </a:prstGeom>
          <a:noFill/>
          <a:ln w="25400">
            <a:solidFill>
              <a:srgbClr val="FF0000"/>
            </a:solidFill>
          </a:ln>
        </p:spPr>
        <p:txBody>
          <a:bodyPr wrap="none" rtlCol="0">
            <a:spAutoFit/>
          </a:bodyPr>
          <a:lstStyle/>
          <a:p>
            <a:pPr defTabSz="914400"/>
            <a:r>
              <a:rPr lang="en-US" sz="2000" b="1" dirty="0" smtClean="0">
                <a:solidFill>
                  <a:prstClr val="black"/>
                </a:solidFill>
                <a:latin typeface="Microsoft Sans Serif" panose="020B0604020202020204" pitchFamily="34" charset="0"/>
                <a:cs typeface="Microsoft Sans Serif" panose="020B0604020202020204" pitchFamily="34" charset="0"/>
              </a:rPr>
              <a:t>ALWAYS REMEMBER:</a:t>
            </a:r>
            <a:endParaRPr lang="en-US" sz="2000" b="1" dirty="0">
              <a:solidFill>
                <a:prstClr val="black"/>
              </a:solidFill>
              <a:latin typeface="Microsoft Sans Serif" panose="020B0604020202020204" pitchFamily="34" charset="0"/>
              <a:cs typeface="Microsoft Sans Serif" panose="020B0604020202020204" pitchFamily="34" charset="0"/>
            </a:endParaRPr>
          </a:p>
        </p:txBody>
      </p:sp>
      <p:sp>
        <p:nvSpPr>
          <p:cNvPr id="23" name="TextBox 22"/>
          <p:cNvSpPr txBox="1"/>
          <p:nvPr/>
        </p:nvSpPr>
        <p:spPr>
          <a:xfrm>
            <a:off x="3002575" y="5662350"/>
            <a:ext cx="6141425"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Column A text (PH3, PD3, PT3) always capitalized.</a:t>
            </a:r>
            <a:endParaRPr lang="en-US" sz="2000" dirty="0">
              <a:solidFill>
                <a:prstClr val="black"/>
              </a:solidFill>
              <a:latin typeface="Microsoft Sans Serif" panose="020B0604020202020204" pitchFamily="34" charset="0"/>
              <a:cs typeface="Microsoft Sans Serif" panose="020B0604020202020204" pitchFamily="34" charset="0"/>
            </a:endParaRPr>
          </a:p>
        </p:txBody>
      </p:sp>
      <p:sp>
        <p:nvSpPr>
          <p:cNvPr id="24" name="TextBox 23"/>
          <p:cNvSpPr txBox="1"/>
          <p:nvPr/>
        </p:nvSpPr>
        <p:spPr>
          <a:xfrm>
            <a:off x="3002575" y="6062460"/>
            <a:ext cx="4447051"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All dates are in </a:t>
            </a:r>
            <a:r>
              <a:rPr lang="en-US" sz="2000" b="1" dirty="0" smtClean="0">
                <a:solidFill>
                  <a:srgbClr val="FF0000"/>
                </a:solidFill>
                <a:latin typeface="Microsoft Sans Serif" panose="020B0604020202020204" pitchFamily="34" charset="0"/>
                <a:cs typeface="Microsoft Sans Serif" panose="020B0604020202020204" pitchFamily="34" charset="0"/>
              </a:rPr>
              <a:t>YYYYMMDD</a:t>
            </a:r>
            <a:r>
              <a:rPr lang="en-US" sz="2000" dirty="0" smtClean="0">
                <a:solidFill>
                  <a:prstClr val="black"/>
                </a:solidFill>
                <a:latin typeface="Microsoft Sans Serif" panose="020B0604020202020204" pitchFamily="34" charset="0"/>
                <a:cs typeface="Microsoft Sans Serif" panose="020B0604020202020204" pitchFamily="34" charset="0"/>
              </a:rPr>
              <a:t> format.</a:t>
            </a:r>
            <a:endParaRPr lang="en-US" sz="2000" dirty="0">
              <a:solidFill>
                <a:prstClr val="black"/>
              </a:solidFill>
              <a:latin typeface="Microsoft Sans Serif" panose="020B0604020202020204" pitchFamily="34" charset="0"/>
              <a:cs typeface="Microsoft Sans Serif" panose="020B0604020202020204" pitchFamily="34" charset="0"/>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5668"/>
            <a:ext cx="9144000" cy="1965885"/>
          </a:xfrm>
          <a:prstGeom prst="rect">
            <a:avLst/>
          </a:prstGeom>
          <a:ln>
            <a:solidFill>
              <a:sysClr val="windowText" lastClr="000000"/>
            </a:solidFill>
          </a:ln>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76430"/>
            <a:ext cx="9144000" cy="1965885"/>
          </a:xfrm>
          <a:prstGeom prst="rect">
            <a:avLst/>
          </a:prstGeom>
          <a:ln>
            <a:solidFill>
              <a:sysClr val="windowText" lastClr="000000"/>
            </a:solidFill>
          </a:ln>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76431"/>
            <a:ext cx="9144000" cy="1965885"/>
          </a:xfrm>
          <a:prstGeom prst="rect">
            <a:avLst/>
          </a:prstGeom>
          <a:ln>
            <a:solidFill>
              <a:sysClr val="windowText" lastClr="000000"/>
            </a:solidFill>
          </a:ln>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76431"/>
            <a:ext cx="9144000" cy="1965885"/>
          </a:xfrm>
          <a:prstGeom prst="rect">
            <a:avLst/>
          </a:prstGeom>
          <a:ln>
            <a:solidFill>
              <a:sysClr val="windowText" lastClr="000000"/>
            </a:solidFill>
          </a:ln>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276431"/>
            <a:ext cx="9144000" cy="1965885"/>
          </a:xfrm>
          <a:prstGeom prst="rect">
            <a:avLst/>
          </a:prstGeom>
          <a:ln>
            <a:solidFill>
              <a:sysClr val="windowText" lastClr="000000"/>
            </a:solidFill>
          </a:ln>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76431"/>
            <a:ext cx="9144000" cy="1965885"/>
          </a:xfrm>
          <a:prstGeom prst="rect">
            <a:avLst/>
          </a:prstGeom>
          <a:ln>
            <a:solidFill>
              <a:sysClr val="windowText" lastClr="000000"/>
            </a:solidFill>
          </a:ln>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2276429"/>
            <a:ext cx="9144000" cy="1965885"/>
          </a:xfrm>
          <a:prstGeom prst="rect">
            <a:avLst/>
          </a:prstGeom>
          <a:ln>
            <a:solidFill>
              <a:sysClr val="windowText" lastClr="000000"/>
            </a:solidFill>
          </a:ln>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2283963"/>
            <a:ext cx="9144000" cy="1958353"/>
          </a:xfrm>
          <a:prstGeom prst="rect">
            <a:avLst/>
          </a:prstGeom>
          <a:ln>
            <a:solidFill>
              <a:sysClr val="windowText" lastClr="000000"/>
            </a:solidFill>
          </a:ln>
        </p:spPr>
      </p:pic>
    </p:spTree>
    <p:extLst>
      <p:ext uri="{BB962C8B-B14F-4D97-AF65-F5344CB8AC3E}">
        <p14:creationId xmlns:p14="http://schemas.microsoft.com/office/powerpoint/2010/main" val="2972720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Header Row</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3963"/>
            <a:ext cx="9144000" cy="1965885"/>
          </a:xfrm>
          <a:prstGeom prst="rect">
            <a:avLst/>
          </a:prstGeom>
          <a:ln>
            <a:solidFill>
              <a:sysClr val="windowText" lastClr="000000"/>
            </a:solidFill>
          </a:ln>
        </p:spPr>
      </p:pic>
      <p:sp>
        <p:nvSpPr>
          <p:cNvPr id="10" name="TextBox 9"/>
          <p:cNvSpPr txBox="1"/>
          <p:nvPr/>
        </p:nvSpPr>
        <p:spPr>
          <a:xfrm>
            <a:off x="0" y="4316169"/>
            <a:ext cx="3300904"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PH3 is always capitalized.</a:t>
            </a:r>
            <a:endParaRPr lang="en-US" sz="2000" dirty="0">
              <a:solidFill>
                <a:prstClr val="black"/>
              </a:solidFill>
              <a:latin typeface="Microsoft Sans Serif" panose="020B0604020202020204" pitchFamily="34" charset="0"/>
              <a:cs typeface="Microsoft Sans Serif" panose="020B0604020202020204" pitchFamily="34" charset="0"/>
            </a:endParaRPr>
          </a:p>
        </p:txBody>
      </p:sp>
      <p:sp>
        <p:nvSpPr>
          <p:cNvPr id="11" name="TextBox 10"/>
          <p:cNvSpPr txBox="1"/>
          <p:nvPr/>
        </p:nvSpPr>
        <p:spPr>
          <a:xfrm>
            <a:off x="0" y="4716279"/>
            <a:ext cx="4447051"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All dates are in YYYYMMDD format.</a:t>
            </a:r>
            <a:endParaRPr lang="en-US" sz="2000" dirty="0">
              <a:solidFill>
                <a:prstClr val="black"/>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574715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Student Detail Rows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9" name="TextBox 8"/>
          <p:cNvSpPr txBox="1"/>
          <p:nvPr/>
        </p:nvSpPr>
        <p:spPr>
          <a:xfrm>
            <a:off x="0" y="4316169"/>
            <a:ext cx="3300904"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PD3 is always capitalized.</a:t>
            </a:r>
            <a:endParaRPr lang="en-US" sz="2000" dirty="0">
              <a:solidFill>
                <a:prstClr val="black"/>
              </a:solidFill>
              <a:latin typeface="Microsoft Sans Serif" panose="020B0604020202020204" pitchFamily="34" charset="0"/>
              <a:cs typeface="Microsoft Sans Serif"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3963"/>
            <a:ext cx="9144000" cy="1965885"/>
          </a:xfrm>
          <a:prstGeom prst="rect">
            <a:avLst/>
          </a:prstGeom>
          <a:ln>
            <a:solidFill>
              <a:sysClr val="windowText" lastClr="000000"/>
            </a:solidFill>
          </a:ln>
        </p:spPr>
      </p:pic>
      <p:sp>
        <p:nvSpPr>
          <p:cNvPr id="11" name="TextBox 10"/>
          <p:cNvSpPr txBox="1"/>
          <p:nvPr/>
        </p:nvSpPr>
        <p:spPr>
          <a:xfrm>
            <a:off x="0" y="4716279"/>
            <a:ext cx="4447051" cy="400110"/>
          </a:xfrm>
          <a:prstGeom prst="rect">
            <a:avLst/>
          </a:prstGeom>
          <a:noFill/>
        </p:spPr>
        <p:txBody>
          <a:bodyPr wrap="none" rtlCol="0">
            <a:spAutoFit/>
          </a:bodyPr>
          <a:lstStyle/>
          <a:p>
            <a:pPr defTabSz="914400"/>
            <a:r>
              <a:rPr lang="en-US" sz="2000" dirty="0" smtClean="0">
                <a:solidFill>
                  <a:prstClr val="black"/>
                </a:solidFill>
                <a:latin typeface="Microsoft Sans Serif" panose="020B0604020202020204" pitchFamily="34" charset="0"/>
                <a:cs typeface="Microsoft Sans Serif" panose="020B0604020202020204" pitchFamily="34" charset="0"/>
              </a:rPr>
              <a:t>- All dates are in YYYYMMDD format.</a:t>
            </a:r>
            <a:endParaRPr lang="en-US" sz="2000" dirty="0">
              <a:solidFill>
                <a:prstClr val="black"/>
              </a:solidFill>
              <a:latin typeface="Microsoft Sans Serif" panose="020B0604020202020204" pitchFamily="34" charset="0"/>
              <a:cs typeface="Microsoft Sans Serif" panose="020B0604020202020204" pitchFamily="34" charset="0"/>
            </a:endParaRPr>
          </a:p>
        </p:txBody>
      </p:sp>
      <p:sp>
        <p:nvSpPr>
          <p:cNvPr id="12" name="TextBox 11"/>
          <p:cNvSpPr txBox="1"/>
          <p:nvPr/>
        </p:nvSpPr>
        <p:spPr>
          <a:xfrm>
            <a:off x="0" y="5116389"/>
            <a:ext cx="9144000" cy="1292662"/>
          </a:xfrm>
          <a:prstGeom prst="rect">
            <a:avLst/>
          </a:prstGeom>
          <a:noFill/>
        </p:spPr>
        <p:txBody>
          <a:bodyPr wrap="square" rtlCol="0">
            <a:spAutoFit/>
          </a:bodyPr>
          <a:lstStyle/>
          <a:p>
            <a:pPr algn="just" defTabSz="914400"/>
            <a:r>
              <a:rPr lang="en-US" sz="2000" dirty="0" smtClean="0">
                <a:solidFill>
                  <a:prstClr val="black"/>
                </a:solidFill>
                <a:latin typeface="Microsoft Sans Serif" panose="020B0604020202020204" pitchFamily="34" charset="0"/>
                <a:cs typeface="Microsoft Sans Serif" panose="020B0604020202020204" pitchFamily="34" charset="0"/>
              </a:rPr>
              <a:t>- Column J is the Student ID field. This is an optional field; it is there to help you better identify your students in the detail report. Our system does not match using Student IDs.</a:t>
            </a:r>
            <a:endParaRPr lang="en-US" sz="2000" dirty="0">
              <a:solidFill>
                <a:prstClr val="black"/>
              </a:solidFill>
              <a:latin typeface="Microsoft Sans Serif" panose="020B0604020202020204" pitchFamily="34" charset="0"/>
              <a:cs typeface="Microsoft Sans Serif" panose="020B0604020202020204" pitchFamily="34" charset="0"/>
            </a:endParaRPr>
          </a:p>
          <a:p>
            <a:pPr defTabSz="914400"/>
            <a:endParaRPr lang="en-US" dirty="0">
              <a:solidFill>
                <a:prstClr val="black"/>
              </a:solidFill>
              <a:latin typeface="Lubalin Graph"/>
            </a:endParaRPr>
          </a:p>
        </p:txBody>
      </p:sp>
      <p:sp>
        <p:nvSpPr>
          <p:cNvPr id="13" name="Rectangle 12"/>
          <p:cNvSpPr/>
          <p:nvPr/>
        </p:nvSpPr>
        <p:spPr>
          <a:xfrm>
            <a:off x="4622105" y="2283964"/>
            <a:ext cx="162838" cy="1799521"/>
          </a:xfrm>
          <a:prstGeom prst="rect">
            <a:avLst/>
          </a:prstGeom>
          <a:noFill/>
          <a:ln w="2540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balin Graph"/>
              <a:ea typeface="+mn-ea"/>
              <a:cs typeface="+mn-cs"/>
            </a:endParaRPr>
          </a:p>
        </p:txBody>
      </p:sp>
    </p:spTree>
    <p:extLst>
      <p:ext uri="{BB962C8B-B14F-4D97-AF65-F5344CB8AC3E}">
        <p14:creationId xmlns:p14="http://schemas.microsoft.com/office/powerpoint/2010/main" val="2613095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Required Data Elements</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sp>
        <p:nvSpPr>
          <p:cNvPr id="4" name="TextBox 3"/>
          <p:cNvSpPr txBox="1"/>
          <p:nvPr/>
        </p:nvSpPr>
        <p:spPr>
          <a:xfrm>
            <a:off x="639335" y="2393280"/>
            <a:ext cx="7810252" cy="3631763"/>
          </a:xfrm>
          <a:prstGeom prst="rect">
            <a:avLst/>
          </a:prstGeom>
          <a:noFill/>
        </p:spPr>
        <p:txBody>
          <a:bodyPr wrap="square" numCol="2" rtlCol="0">
            <a:spAutoFit/>
          </a:bodyPr>
          <a:lstStyle/>
          <a:p>
            <a:pPr marL="285750" indent="-285750">
              <a:spcAft>
                <a:spcPts val="1200"/>
              </a:spcAft>
              <a:buFont typeface="Arial"/>
              <a:buChar char="•"/>
            </a:pPr>
            <a:r>
              <a:rPr lang="en-US" sz="3600" dirty="0" smtClean="0">
                <a:solidFill>
                  <a:srgbClr val="434343"/>
                </a:solidFill>
              </a:rPr>
              <a:t>First Name</a:t>
            </a:r>
          </a:p>
          <a:p>
            <a:pPr marL="285750" indent="-285750">
              <a:spcAft>
                <a:spcPts val="1200"/>
              </a:spcAft>
              <a:buFont typeface="Arial"/>
              <a:buChar char="•"/>
            </a:pPr>
            <a:r>
              <a:rPr lang="en-US" sz="3600" dirty="0" smtClean="0">
                <a:solidFill>
                  <a:srgbClr val="434343"/>
                </a:solidFill>
              </a:rPr>
              <a:t>Last Name</a:t>
            </a:r>
          </a:p>
          <a:p>
            <a:pPr marL="285750" indent="-285750">
              <a:spcAft>
                <a:spcPts val="1200"/>
              </a:spcAft>
              <a:buFont typeface="Arial"/>
              <a:buChar char="•"/>
            </a:pPr>
            <a:r>
              <a:rPr lang="en-US" sz="3600" dirty="0" smtClean="0">
                <a:solidFill>
                  <a:srgbClr val="434343"/>
                </a:solidFill>
              </a:rPr>
              <a:t>Date of Birth</a:t>
            </a:r>
          </a:p>
          <a:p>
            <a:pPr marL="285750" indent="-285750">
              <a:spcAft>
                <a:spcPts val="1200"/>
              </a:spcAft>
              <a:buFont typeface="Arial"/>
              <a:buChar char="•"/>
            </a:pPr>
            <a:r>
              <a:rPr lang="en-US" sz="3600" dirty="0" smtClean="0">
                <a:solidFill>
                  <a:srgbClr val="434343"/>
                </a:solidFill>
              </a:rPr>
              <a:t>Diploma Type</a:t>
            </a:r>
          </a:p>
          <a:p>
            <a:pPr marL="285750" indent="-285750">
              <a:spcAft>
                <a:spcPts val="1200"/>
              </a:spcAft>
              <a:buFont typeface="Arial"/>
              <a:buChar char="•"/>
            </a:pPr>
            <a:r>
              <a:rPr lang="en-US" sz="3600" dirty="0" smtClean="0">
                <a:solidFill>
                  <a:srgbClr val="434343"/>
                </a:solidFill>
              </a:rPr>
              <a:t>Graduation Date</a:t>
            </a:r>
          </a:p>
          <a:p>
            <a:pPr marL="285750" indent="-285750">
              <a:spcAft>
                <a:spcPts val="1200"/>
              </a:spcAft>
              <a:buFont typeface="Arial"/>
              <a:buChar char="•"/>
            </a:pPr>
            <a:r>
              <a:rPr lang="en-US" sz="3600" dirty="0" smtClean="0">
                <a:solidFill>
                  <a:srgbClr val="434343"/>
                </a:solidFill>
              </a:rPr>
              <a:t>FERPA Block</a:t>
            </a:r>
          </a:p>
          <a:p>
            <a:pPr marL="285750" indent="-285750">
              <a:spcAft>
                <a:spcPts val="1200"/>
              </a:spcAft>
              <a:buFont typeface="Arial"/>
              <a:buChar char="•"/>
            </a:pPr>
            <a:r>
              <a:rPr lang="en-US" sz="3600" dirty="0" smtClean="0">
                <a:solidFill>
                  <a:srgbClr val="434343"/>
                </a:solidFill>
              </a:rPr>
              <a:t>High School Name</a:t>
            </a:r>
          </a:p>
          <a:p>
            <a:pPr marL="285750" indent="-285750">
              <a:spcAft>
                <a:spcPts val="1200"/>
              </a:spcAft>
              <a:buFont typeface="Arial"/>
              <a:buChar char="•"/>
            </a:pPr>
            <a:r>
              <a:rPr lang="en-US" sz="3600" dirty="0" smtClean="0">
                <a:solidFill>
                  <a:srgbClr val="434343"/>
                </a:solidFill>
              </a:rPr>
              <a:t>ACT Code</a:t>
            </a:r>
          </a:p>
          <a:p>
            <a:pPr marL="285750" indent="-285750">
              <a:spcAft>
                <a:spcPts val="1200"/>
              </a:spcAft>
              <a:buFont typeface="Arial"/>
              <a:buChar char="•"/>
            </a:pPr>
            <a:r>
              <a:rPr lang="en-US" sz="3600" b="1" dirty="0" smtClean="0">
                <a:solidFill>
                  <a:srgbClr val="434343"/>
                </a:solidFill>
              </a:rPr>
              <a:t>ED (in Column AB)</a:t>
            </a:r>
            <a:endParaRPr lang="en-US" sz="3600" b="1" dirty="0">
              <a:solidFill>
                <a:srgbClr val="434343"/>
              </a:solidFill>
            </a:endParaRPr>
          </a:p>
        </p:txBody>
      </p:sp>
    </p:spTree>
    <p:extLst>
      <p:ext uri="{BB962C8B-B14F-4D97-AF65-F5344CB8AC3E}">
        <p14:creationId xmlns:p14="http://schemas.microsoft.com/office/powerpoint/2010/main" val="15147467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Require</a:t>
            </a:r>
            <a:r>
              <a:rPr lang="en-US" sz="4000" b="1" dirty="0" smtClean="0">
                <a:solidFill>
                  <a:srgbClr val="434343"/>
                </a:solidFill>
                <a:latin typeface="Calibri"/>
                <a:ea typeface="+mj-ea"/>
                <a:cs typeface="Calibri"/>
              </a:rPr>
              <a:t>d Data Elements</a:t>
            </a:r>
            <a:endParaRPr kumimoji="0" lang="en-US" sz="4000" b="1" i="0" u="none" strike="noStrike" kern="1200" cap="none" spc="0" normalizeH="0" baseline="0" noProof="0" dirty="0" smtClean="0">
              <a:ln>
                <a:noFill/>
              </a:ln>
              <a:solidFill>
                <a:srgbClr val="434343"/>
              </a:solidFill>
              <a:uLnTx/>
              <a:uFillTx/>
              <a:latin typeface="Calibri"/>
              <a:ea typeface="+mj-ea"/>
              <a:cs typeface="Calibri"/>
            </a:endParaRP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3963"/>
            <a:ext cx="9144000" cy="1964267"/>
          </a:xfrm>
          <a:prstGeom prst="rect">
            <a:avLst/>
          </a:prstGeom>
          <a:ln>
            <a:solidFill>
              <a:sysClr val="windowText" lastClr="000000"/>
            </a:solidFill>
          </a:ln>
        </p:spPr>
      </p:pic>
    </p:spTree>
    <p:extLst>
      <p:ext uri="{BB962C8B-B14F-4D97-AF65-F5344CB8AC3E}">
        <p14:creationId xmlns:p14="http://schemas.microsoft.com/office/powerpoint/2010/main" val="17491146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98400"/>
          </a:xfrm>
          <a:prstGeom prst="rect">
            <a:avLst/>
          </a:prstGeom>
          <a:gradFill flip="none" rotWithShape="1">
            <a:gsLst>
              <a:gs pos="0">
                <a:srgbClr val="F2EFCE"/>
              </a:gs>
              <a:gs pos="100000">
                <a:srgbClr val="DED9A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7"/>
          <p:cNvSpPr txBox="1">
            <a:spLocks noChangeArrowheads="1"/>
          </p:cNvSpPr>
          <p:nvPr/>
        </p:nvSpPr>
        <p:spPr>
          <a:xfrm>
            <a:off x="1848887" y="347163"/>
            <a:ext cx="7035923" cy="1087077"/>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434343"/>
                </a:solidFill>
                <a:uLnTx/>
                <a:uFillTx/>
                <a:latin typeface="Calibri"/>
                <a:ea typeface="+mj-ea"/>
                <a:cs typeface="Calibri"/>
              </a:rPr>
              <a:t>Proper Date Format</a:t>
            </a:r>
          </a:p>
        </p:txBody>
      </p:sp>
      <p:pic>
        <p:nvPicPr>
          <p:cNvPr id="2" name="Picture 1" descr="ResearchSrv-icononly.png"/>
          <p:cNvPicPr>
            <a:picLocks noChangeAspect="1"/>
          </p:cNvPicPr>
          <p:nvPr/>
        </p:nvPicPr>
        <p:blipFill rotWithShape="1">
          <a:blip r:embed="rId3">
            <a:alphaModFix amt="18000"/>
            <a:extLst>
              <a:ext uri="{28A0092B-C50C-407E-A947-70E740481C1C}">
                <a14:useLocalDpi xmlns:a14="http://schemas.microsoft.com/office/drawing/2010/main" val="0"/>
              </a:ext>
            </a:extLst>
          </a:blip>
          <a:srcRect l="10169" t="10557"/>
          <a:stretch/>
        </p:blipFill>
        <p:spPr>
          <a:xfrm>
            <a:off x="0" y="0"/>
            <a:ext cx="1578883" cy="1936800"/>
          </a:xfrm>
          <a:prstGeom prst="rect">
            <a:avLst/>
          </a:prstGeom>
        </p:spPr>
      </p:pic>
      <p:sp>
        <p:nvSpPr>
          <p:cNvPr id="7" name="TextBox 6"/>
          <p:cNvSpPr txBox="1"/>
          <p:nvPr/>
        </p:nvSpPr>
        <p:spPr>
          <a:xfrm>
            <a:off x="77757" y="6566400"/>
            <a:ext cx="2651537" cy="215444"/>
          </a:xfrm>
          <a:prstGeom prst="rect">
            <a:avLst/>
          </a:prstGeom>
          <a:noFill/>
        </p:spPr>
        <p:txBody>
          <a:bodyPr wrap="none" rtlCol="0">
            <a:spAutoFit/>
          </a:bodyPr>
          <a:lstStyle/>
          <a:p>
            <a:r>
              <a:rPr lang="en-US" sz="800" dirty="0" smtClean="0">
                <a:solidFill>
                  <a:schemeClr val="bg1">
                    <a:lumMod val="75000"/>
                  </a:schemeClr>
                </a:solidFill>
              </a:rPr>
              <a:t>©2015 National Student Clearinghouse. All rights reserved.</a:t>
            </a:r>
            <a:endParaRPr lang="en-US" sz="800" dirty="0">
              <a:solidFill>
                <a:schemeClr val="bg1">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283963"/>
            <a:ext cx="9144000" cy="1946643"/>
          </a:xfrm>
          <a:prstGeom prst="rect">
            <a:avLst/>
          </a:prstGeom>
          <a:ln>
            <a:solidFill>
              <a:sysClr val="windowText" lastClr="000000"/>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2283963"/>
            <a:ext cx="9144000" cy="1946643"/>
          </a:xfrm>
          <a:prstGeom prst="rect">
            <a:avLst/>
          </a:prstGeom>
          <a:ln>
            <a:solidFill>
              <a:sysClr val="windowText" lastClr="000000"/>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4606" y="2283963"/>
            <a:ext cx="1914792" cy="3581900"/>
          </a:xfrm>
          <a:prstGeom prst="rect">
            <a:avLst/>
          </a:prstGeom>
          <a:ln>
            <a:solidFill>
              <a:sysClr val="windowText" lastClr="000000"/>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6102" y="2283963"/>
            <a:ext cx="4991797" cy="4486902"/>
          </a:xfrm>
          <a:prstGeom prst="rect">
            <a:avLst/>
          </a:prstGeom>
          <a:ln>
            <a:solidFill>
              <a:sysClr val="windowText" lastClr="000000"/>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283963"/>
            <a:ext cx="9144000" cy="1964267"/>
          </a:xfrm>
          <a:prstGeom prst="rect">
            <a:avLst/>
          </a:prstGeom>
          <a:ln>
            <a:solidFill>
              <a:sysClr val="windowText" lastClr="000000"/>
            </a:solidFill>
          </a:ln>
        </p:spPr>
      </p:pic>
    </p:spTree>
    <p:extLst>
      <p:ext uri="{BB962C8B-B14F-4D97-AF65-F5344CB8AC3E}">
        <p14:creationId xmlns:p14="http://schemas.microsoft.com/office/powerpoint/2010/main" val="2356738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1101</TotalTime>
  <Words>2640</Words>
  <Application>Microsoft Office PowerPoint</Application>
  <PresentationFormat>On-screen Show (4:3)</PresentationFormat>
  <Paragraphs>271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Lubalin Graph</vt:lpstr>
      <vt:lpstr>Microsoft Sans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Student Clearinghouse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Duclos</dc:creator>
  <cp:lastModifiedBy>Colin Hutchison</cp:lastModifiedBy>
  <cp:revision>63</cp:revision>
  <cp:lastPrinted>2015-08-13T17:40:51Z</cp:lastPrinted>
  <dcterms:created xsi:type="dcterms:W3CDTF">2014-06-23T00:33:18Z</dcterms:created>
  <dcterms:modified xsi:type="dcterms:W3CDTF">2015-08-27T14:19:15Z</dcterms:modified>
</cp:coreProperties>
</file>