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9" r:id="rId4"/>
    <p:sldId id="266" r:id="rId5"/>
    <p:sldId id="258" r:id="rId6"/>
    <p:sldId id="267" r:id="rId7"/>
    <p:sldId id="263" r:id="rId8"/>
    <p:sldId id="268" r:id="rId9"/>
    <p:sldId id="264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1" autoAdjust="0"/>
    <p:restoredTop sz="94674"/>
  </p:normalViewPr>
  <p:slideViewPr>
    <p:cSldViewPr snapToGrid="0" snapToObjects="1">
      <p:cViewPr>
        <p:scale>
          <a:sx n="66" d="100"/>
          <a:sy n="66" d="100"/>
        </p:scale>
        <p:origin x="3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61CFE-DDC1-4454-B2EB-C8BB74228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79323-A1B2-4D80-8842-69DEA1AA4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79323-A1B2-4D80-8842-69DEA1AA4F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A89E-9B74-4249-9CFB-36D028485C4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EAF3-54E8-1D45-8911-6FA5D30FF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2BE252-017D-4394-A438-9476F022CA4A}"/>
              </a:ext>
            </a:extLst>
          </p:cNvPr>
          <p:cNvSpPr txBox="1"/>
          <p:nvPr/>
        </p:nvSpPr>
        <p:spPr>
          <a:xfrm>
            <a:off x="859054" y="4750289"/>
            <a:ext cx="1047389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A32F-3FBB-4CC3-AC45-1486E148B6B5}"/>
              </a:ext>
            </a:extLst>
          </p:cNvPr>
          <p:cNvSpPr txBox="1"/>
          <p:nvPr/>
        </p:nvSpPr>
        <p:spPr>
          <a:xfrm>
            <a:off x="864668" y="3859730"/>
            <a:ext cx="10473892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70F2B-A903-44B6-8D88-E87BBA7444A6}"/>
              </a:ext>
            </a:extLst>
          </p:cNvPr>
          <p:cNvSpPr txBox="1"/>
          <p:nvPr/>
        </p:nvSpPr>
        <p:spPr>
          <a:xfrm>
            <a:off x="853440" y="4483766"/>
            <a:ext cx="10473892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Arial Black" panose="020B0A04020102020204" pitchFamily="34" charset="0"/>
              </a:rPr>
              <a:t>Student Voices Panel</a:t>
            </a:r>
          </a:p>
        </p:txBody>
      </p:sp>
    </p:spTree>
    <p:extLst>
      <p:ext uri="{BB962C8B-B14F-4D97-AF65-F5344CB8AC3E}">
        <p14:creationId xmlns:p14="http://schemas.microsoft.com/office/powerpoint/2010/main" val="5246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929" y="222508"/>
            <a:ext cx="88227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Student Voices Panel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DE11A-AEAA-4259-A3BB-D3AD95A1E6BD}"/>
              </a:ext>
            </a:extLst>
          </p:cNvPr>
          <p:cNvSpPr txBox="1"/>
          <p:nvPr/>
        </p:nvSpPr>
        <p:spPr>
          <a:xfrm>
            <a:off x="1437156" y="2864164"/>
            <a:ext cx="985626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b="1" dirty="0"/>
              <a:t>Audience Questions</a:t>
            </a:r>
          </a:p>
        </p:txBody>
      </p:sp>
    </p:spTree>
    <p:extLst>
      <p:ext uri="{BB962C8B-B14F-4D97-AF65-F5344CB8AC3E}">
        <p14:creationId xmlns:p14="http://schemas.microsoft.com/office/powerpoint/2010/main" val="128375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3929" y="222508"/>
            <a:ext cx="88227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/>
              <a:t>Thank You!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DE11A-AEAA-4259-A3BB-D3AD95A1E6BD}"/>
              </a:ext>
            </a:extLst>
          </p:cNvPr>
          <p:cNvSpPr txBox="1"/>
          <p:nvPr/>
        </p:nvSpPr>
        <p:spPr>
          <a:xfrm>
            <a:off x="702645" y="1994784"/>
            <a:ext cx="1104316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/>
              <a:t>For additional information about SEARS, visit www.csac.ca.gov/sears</a:t>
            </a:r>
          </a:p>
        </p:txBody>
      </p:sp>
    </p:spTree>
    <p:extLst>
      <p:ext uri="{BB962C8B-B14F-4D97-AF65-F5344CB8AC3E}">
        <p14:creationId xmlns:p14="http://schemas.microsoft.com/office/powerpoint/2010/main" val="21491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334090"/>
            <a:ext cx="88227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Hear Their Stories</a:t>
            </a:r>
          </a:p>
        </p:txBody>
      </p:sp>
      <p:pic>
        <p:nvPicPr>
          <p:cNvPr id="2051" name="gmail-m_-5240611008609569450Picture 1" descr="Image result for dustin adkins san diego state">
            <a:extLst>
              <a:ext uri="{FF2B5EF4-FFF2-40B4-BE49-F238E27FC236}">
                <a16:creationId xmlns:a16="http://schemas.microsoft.com/office/drawing/2014/main" id="{B918A3C3-7BEA-4920-ADD2-2000F08C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41" y="4076516"/>
            <a:ext cx="2315631" cy="24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9EEFF-DC57-44E6-BFCF-7D1EFCA3F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04" y="1483244"/>
            <a:ext cx="1709922" cy="2411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61B96-3A40-4AB2-BC15-0B43CD387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256" y="4076518"/>
            <a:ext cx="1741487" cy="2509045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0BF6FB1-33A5-4A90-AB1D-AE96BB1F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345" y="403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A45631-EE76-4328-BA90-C91C5005FF73}"/>
              </a:ext>
            </a:extLst>
          </p:cNvPr>
          <p:cNvPicPr/>
          <p:nvPr/>
        </p:nvPicPr>
        <p:blipFill>
          <a:blip r:embed="rId6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74" y="1517727"/>
            <a:ext cx="1857375" cy="23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D9313-3964-432E-A6AD-51DCA9920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574" y="4076517"/>
            <a:ext cx="1862217" cy="2509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BB1BBB-E9AC-453E-A59F-1C1815C84E73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63"/>
          <a:stretch/>
        </p:blipFill>
        <p:spPr bwMode="auto">
          <a:xfrm>
            <a:off x="5120511" y="1521162"/>
            <a:ext cx="1950978" cy="2373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974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334090"/>
            <a:ext cx="88227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Slido.com Instructions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34931-19D3-4E00-9EC2-CE94420CF85E}"/>
              </a:ext>
            </a:extLst>
          </p:cNvPr>
          <p:cNvSpPr/>
          <p:nvPr/>
        </p:nvSpPr>
        <p:spPr>
          <a:xfrm>
            <a:off x="833762" y="1538273"/>
            <a:ext cx="10524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6000" dirty="0"/>
              <a:t>Go to </a:t>
            </a:r>
            <a:r>
              <a:rPr lang="en-US" sz="6000" dirty="0">
                <a:solidFill>
                  <a:srgbClr val="C00000"/>
                </a:solidFill>
              </a:rPr>
              <a:t>Slido.com</a:t>
            </a:r>
          </a:p>
          <a:p>
            <a:endParaRPr lang="en-US" sz="6000" dirty="0">
              <a:solidFill>
                <a:srgbClr val="C00000"/>
              </a:solidFill>
            </a:endParaRPr>
          </a:p>
          <a:p>
            <a:r>
              <a:rPr lang="en-US" sz="6000" dirty="0"/>
              <a:t>2) Enter code: </a:t>
            </a:r>
            <a:r>
              <a:rPr lang="en-US" sz="6000" dirty="0">
                <a:solidFill>
                  <a:srgbClr val="C00000"/>
                </a:solidFill>
              </a:rPr>
              <a:t>G057</a:t>
            </a:r>
          </a:p>
          <a:p>
            <a:endParaRPr lang="en-US" sz="6000" dirty="0">
              <a:solidFill>
                <a:srgbClr val="C00000"/>
              </a:solidFill>
            </a:endParaRPr>
          </a:p>
          <a:p>
            <a:r>
              <a:rPr lang="en-US" sz="6000" dirty="0"/>
              <a:t>3) Q&amp;A to follow.</a:t>
            </a:r>
          </a:p>
        </p:txBody>
      </p:sp>
    </p:spTree>
    <p:extLst>
      <p:ext uri="{BB962C8B-B14F-4D97-AF65-F5344CB8AC3E}">
        <p14:creationId xmlns:p14="http://schemas.microsoft.com/office/powerpoint/2010/main" val="308541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4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334090"/>
            <a:ext cx="88227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SEARS Survey Answer #1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34931-19D3-4E00-9EC2-CE94420CF85E}"/>
              </a:ext>
            </a:extLst>
          </p:cNvPr>
          <p:cNvSpPr/>
          <p:nvPr/>
        </p:nvSpPr>
        <p:spPr>
          <a:xfrm>
            <a:off x="778524" y="1788530"/>
            <a:ext cx="10524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A combined </a:t>
            </a:r>
            <a:r>
              <a:rPr lang="en-US" sz="4800" b="1" dirty="0"/>
              <a:t>64% </a:t>
            </a:r>
            <a:r>
              <a:rPr lang="en-US" sz="4800" dirty="0"/>
              <a:t>of students said the biggest obstacle to completing college was the cost or balancing work and their studies.</a:t>
            </a:r>
          </a:p>
        </p:txBody>
      </p:sp>
    </p:spTree>
    <p:extLst>
      <p:ext uri="{BB962C8B-B14F-4D97-AF65-F5344CB8AC3E}">
        <p14:creationId xmlns:p14="http://schemas.microsoft.com/office/powerpoint/2010/main" val="50409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58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334090"/>
            <a:ext cx="88227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SEARS Survey Answer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34931-19D3-4E00-9EC2-CE94420CF85E}"/>
              </a:ext>
            </a:extLst>
          </p:cNvPr>
          <p:cNvSpPr/>
          <p:nvPr/>
        </p:nvSpPr>
        <p:spPr>
          <a:xfrm>
            <a:off x="778524" y="1788530"/>
            <a:ext cx="105244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The average monthly cost of living expenses for students in CA is </a:t>
            </a:r>
            <a:r>
              <a:rPr lang="en-US" sz="4800" b="1" dirty="0"/>
              <a:t>$2,020</a:t>
            </a:r>
            <a:r>
              <a:rPr lang="en-US" sz="4800" dirty="0"/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727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8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334090"/>
            <a:ext cx="88227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/>
              <a:t>SEARS Survey Answer #3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34931-19D3-4E00-9EC2-CE94420CF85E}"/>
              </a:ext>
            </a:extLst>
          </p:cNvPr>
          <p:cNvSpPr/>
          <p:nvPr/>
        </p:nvSpPr>
        <p:spPr>
          <a:xfrm>
            <a:off x="833762" y="1788530"/>
            <a:ext cx="105244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33% </a:t>
            </a:r>
            <a:r>
              <a:rPr lang="en-US" sz="4800" dirty="0"/>
              <a:t>of students said they have experienced food or housing insecurity in any given month.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0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124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Navaratnasingham</dc:creator>
  <cp:lastModifiedBy>Linda Vu</cp:lastModifiedBy>
  <cp:revision>13</cp:revision>
  <dcterms:created xsi:type="dcterms:W3CDTF">2019-11-12T19:11:24Z</dcterms:created>
  <dcterms:modified xsi:type="dcterms:W3CDTF">2019-11-14T13:28:42Z</dcterms:modified>
</cp:coreProperties>
</file>