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8" r:id="rId5"/>
    <p:sldMasterId id="214748366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y="5143500" cx="9144000"/>
  <p:notesSz cx="6858000" cy="9144000"/>
  <p:embeddedFontLst>
    <p:embeddedFont>
      <p:font typeface="Helvetica Neue"/>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8302D176-9B21-49A5-B3D3-A447A86A32A3}">
  <a:tblStyle styleId="{8302D176-9B21-49A5-B3D3-A447A86A32A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font" Target="fonts/HelveticaNeue-regular.fntdata"/><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font" Target="fonts/HelveticaNeue-italic.fntdata"/><Relationship Id="rId25" Type="http://schemas.openxmlformats.org/officeDocument/2006/relationships/font" Target="fonts/HelveticaNeue-bold.fntdata"/><Relationship Id="rId27" Type="http://schemas.openxmlformats.org/officeDocument/2006/relationships/font" Target="fonts/HelveticaNeue-bold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cacnet.org/globalassets/documents/knowledge-center/undocumented-students/supporting-undocumented-youth-ed-2015.pdf"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Google Shape;95;g57490bb07f_2_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3-5 mins</a:t>
            </a:r>
            <a:endParaRPr/>
          </a:p>
          <a:p>
            <a:pPr indent="0" lvl="0" marL="0" rtl="0" algn="l">
              <a:lnSpc>
                <a:spcPct val="100000"/>
              </a:lnSpc>
              <a:spcBef>
                <a:spcPts val="0"/>
              </a:spcBef>
              <a:spcAft>
                <a:spcPts val="0"/>
              </a:spcAft>
              <a:buSzPts val="1100"/>
              <a:buNone/>
            </a:pPr>
            <a:r>
              <a:rPr lang="en"/>
              <a:t>Land acknowledgment, Name, pronouns, position (admissions + undoc person)  + school, share our undoc status (as undocumented professionals in admissions, we wanted to share our expertise)</a:t>
            </a:r>
            <a:endParaRPr/>
          </a:p>
        </p:txBody>
      </p:sp>
      <p:sp>
        <p:nvSpPr>
          <p:cNvPr id="96" name="Google Shape;96;g57490bb07f_2_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Google Shape;175;g57490bb07f_6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3 mins</a:t>
            </a:r>
            <a:endParaRPr/>
          </a:p>
          <a:p>
            <a:pPr indent="0" lvl="0" marL="0" rtl="0" algn="l">
              <a:lnSpc>
                <a:spcPct val="100000"/>
              </a:lnSpc>
              <a:spcBef>
                <a:spcPts val="0"/>
              </a:spcBef>
              <a:spcAft>
                <a:spcPts val="0"/>
              </a:spcAft>
              <a:buSzPts val="1100"/>
              <a:buNone/>
            </a:pPr>
            <a:r>
              <a:rPr lang="en"/>
              <a:t>Paola</a:t>
            </a:r>
            <a:endParaRPr/>
          </a:p>
          <a:p>
            <a:pPr indent="0" lvl="0" marL="0" rtl="0" algn="l">
              <a:lnSpc>
                <a:spcPct val="100000"/>
              </a:lnSpc>
              <a:spcBef>
                <a:spcPts val="0"/>
              </a:spcBef>
              <a:spcAft>
                <a:spcPts val="0"/>
              </a:spcAft>
              <a:buSzPts val="1100"/>
              <a:buNone/>
            </a:pPr>
            <a:r>
              <a:rPr lang="en"/>
              <a:t>Questions for admissions counselors and high school counselors. Advise students to ask these questions. </a:t>
            </a:r>
            <a:endParaRPr/>
          </a:p>
          <a:p>
            <a:pPr indent="0" lvl="0" marL="0" rtl="0" algn="l">
              <a:lnSpc>
                <a:spcPct val="100000"/>
              </a:lnSpc>
              <a:spcBef>
                <a:spcPts val="0"/>
              </a:spcBef>
              <a:spcAft>
                <a:spcPts val="0"/>
              </a:spcAft>
              <a:buSzPts val="1100"/>
              <a:buNone/>
            </a:pPr>
            <a:r>
              <a:rPr lang="en"/>
              <a:t>Different undocumented students will have different questions, often times dependent on their identities. </a:t>
            </a:r>
            <a:endParaRPr/>
          </a:p>
        </p:txBody>
      </p:sp>
      <p:sp>
        <p:nvSpPr>
          <p:cNvPr id="176" name="Google Shape;176;g57490bb07f_6_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5758110bee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Aldair: 2-3 mins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“Look at visa info, someone can still have a visa and not be ‘documented’” </a:t>
            </a:r>
            <a:endParaRPr/>
          </a:p>
          <a:p>
            <a:pPr indent="0" lvl="0" marL="0" rtl="0" algn="l">
              <a:lnSpc>
                <a:spcPct val="100000"/>
              </a:lnSpc>
              <a:spcBef>
                <a:spcPts val="0"/>
              </a:spcBef>
              <a:spcAft>
                <a:spcPts val="0"/>
              </a:spcAft>
              <a:buSzPts val="1100"/>
              <a:buNone/>
            </a:pPr>
            <a:r>
              <a:rPr lang="en"/>
              <a:t>Use these things to clue you in. Student might be in the process of obtaining “legal status” </a:t>
            </a:r>
            <a:endParaRPr/>
          </a:p>
        </p:txBody>
      </p:sp>
      <p:sp>
        <p:nvSpPr>
          <p:cNvPr id="187" name="Google Shape;187;g5758110bee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g5758110bee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Aldair: 2-3 mins </a:t>
            </a:r>
            <a:endParaRPr/>
          </a:p>
        </p:txBody>
      </p:sp>
      <p:sp>
        <p:nvSpPr>
          <p:cNvPr id="194" name="Google Shape;194;g5758110bee_0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g57490bb07f_6_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Paola: 5 mins</a:t>
            </a:r>
            <a:endParaRPr/>
          </a:p>
          <a:p>
            <a:pPr indent="0" lvl="0" marL="0" rtl="0" algn="l">
              <a:lnSpc>
                <a:spcPct val="100000"/>
              </a:lnSpc>
              <a:spcBef>
                <a:spcPts val="0"/>
              </a:spcBef>
              <a:spcAft>
                <a:spcPts val="0"/>
              </a:spcAft>
              <a:buSzPts val="1100"/>
              <a:buNone/>
            </a:pPr>
            <a:r>
              <a:t/>
            </a:r>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We understand changing your institution's policy is a lengthy process that requires many checks and balances. When that change is made or if you are already welcoming of undocumented student applicants, consider having these resources on hand: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Be informed and knowledgeable about terminology </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Many changes due to political climate and changing administrations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Identifying students vs. having them self-identify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Webpage with clear info/contact person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Undocually Training for admissions staff?</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u="sng">
                <a:solidFill>
                  <a:srgbClr val="1155CC"/>
                </a:solidFill>
                <a:hlinkClick r:id="rId2"/>
              </a:rPr>
              <a:t>Dept of Education Resource Guide: Supporting Undocumented Youth</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Fly-in programs </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Check in with students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Avoiding connecting flights in border states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Get in and out of airports quickly</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On-call lawyer/other resources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ACLU know your rights</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200" name="Google Shape;200;g57490bb07f_6_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5a6d0e9f4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5a6d0e9f4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g5a05895421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5a05895421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g57815fa8a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57815fa8a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g57490bb07f_6_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Aldair </a:t>
            </a:r>
            <a:endParaRPr/>
          </a:p>
          <a:p>
            <a:pPr indent="0" lvl="0" marL="0" rtl="0" algn="l">
              <a:lnSpc>
                <a:spcPct val="100000"/>
              </a:lnSpc>
              <a:spcBef>
                <a:spcPts val="0"/>
              </a:spcBef>
              <a:spcAft>
                <a:spcPts val="0"/>
              </a:spcAft>
              <a:buSzPts val="1100"/>
              <a:buNone/>
            </a:pPr>
            <a:r>
              <a:rPr lang="en"/>
              <a:t>3 mins: Not a monolith of a group. So many different variations of what it means to be undocumented. Don’t assume and don’t generalize. We all have our own story. People’s experiences are different within the community. European undoc experience vs african, not exhaustive (this list), other identities can and should be represented. </a:t>
            </a:r>
            <a:endParaRPr/>
          </a:p>
        </p:txBody>
      </p:sp>
      <p:sp>
        <p:nvSpPr>
          <p:cNvPr id="103" name="Google Shape;103;g57490bb07f_6_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g57490bb07f_2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Aldair- </a:t>
            </a:r>
            <a:r>
              <a:rPr lang="en">
                <a:solidFill>
                  <a:schemeClr val="dk1"/>
                </a:solidFill>
              </a:rPr>
              <a:t> 4-6 minutes (Explain the table, explain the Migration Policy Institute Project where info is from). College-going rate for undocumented students. Up to date data. 65 vs 98 thousand. </a:t>
            </a:r>
            <a:endParaRPr/>
          </a:p>
        </p:txBody>
      </p:sp>
      <p:sp>
        <p:nvSpPr>
          <p:cNvPr id="112" name="Google Shape;112;g57490bb07f_2_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g57490bb07f_6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4 minutes</a:t>
            </a:r>
            <a:endParaRPr/>
          </a:p>
          <a:p>
            <a:pPr indent="0" lvl="0" marL="0" rtl="0" algn="l">
              <a:lnSpc>
                <a:spcPct val="100000"/>
              </a:lnSpc>
              <a:spcBef>
                <a:spcPts val="0"/>
              </a:spcBef>
              <a:spcAft>
                <a:spcPts val="0"/>
              </a:spcAft>
              <a:buSzPts val="1100"/>
              <a:buNone/>
            </a:pPr>
            <a:r>
              <a:rPr lang="en"/>
              <a:t>Paola</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Make sure to lead into international vs domestic </a:t>
            </a:r>
            <a:endParaRPr/>
          </a:p>
          <a:p>
            <a:pPr indent="0" lvl="0" marL="0" rtl="0" algn="l">
              <a:lnSpc>
                <a:spcPct val="100000"/>
              </a:lnSpc>
              <a:spcBef>
                <a:spcPts val="0"/>
              </a:spcBef>
              <a:spcAft>
                <a:spcPts val="0"/>
              </a:spcAft>
              <a:buSzPts val="1100"/>
              <a:buNone/>
            </a:pPr>
            <a:r>
              <a:t/>
            </a:r>
            <a:endParaRPr/>
          </a:p>
        </p:txBody>
      </p:sp>
      <p:sp>
        <p:nvSpPr>
          <p:cNvPr id="121" name="Google Shape;121;g57490bb07f_6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Google Shape;128;g57490bb07f_6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3 minutes</a:t>
            </a:r>
            <a:endParaRPr/>
          </a:p>
          <a:p>
            <a:pPr indent="0" lvl="0" marL="0" rtl="0" algn="l">
              <a:lnSpc>
                <a:spcPct val="100000"/>
              </a:lnSpc>
              <a:spcBef>
                <a:spcPts val="0"/>
              </a:spcBef>
              <a:spcAft>
                <a:spcPts val="0"/>
              </a:spcAft>
              <a:buSzPts val="1100"/>
              <a:buNone/>
            </a:pPr>
            <a:r>
              <a:t/>
            </a:r>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While private colleges and universities can set their own admissions policies for undocumented students, many of these students may want to stay close to home and attend a state school. This isn’t always possible.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In some states, are not allowed to attend college at all</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Twenty states offer in-state tuition to unauthorized immigrant students, 16 by state legislative action and four by state university systems.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9 states offer state aid, some allow public institutions to use private sources of funding for undocumented students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u="sng">
                <a:solidFill>
                  <a:schemeClr val="dk1"/>
                </a:solidFill>
              </a:rPr>
              <a:t>The requirements for undocumented students to establish residency in a state in order to access in-state tuition are often times stricter than the residency requirements for out-of-state students to gain in-state tuition.</a:t>
            </a:r>
            <a:endParaRPr u="sng">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129" name="Google Shape;129;g57490bb07f_6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g57490bb07f_6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3 minutes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Private colleges and universities can set their own policies and these are the two general options:</a:t>
            </a:r>
            <a:endParaRPr>
              <a:solidFill>
                <a:schemeClr val="dk1"/>
              </a:solidFill>
            </a:endParaRPr>
          </a:p>
          <a:p>
            <a:pPr indent="-298450" lvl="0" marL="457200" rtl="0" algn="l">
              <a:spcBef>
                <a:spcPts val="0"/>
              </a:spcBef>
              <a:spcAft>
                <a:spcPts val="0"/>
              </a:spcAft>
              <a:buClr>
                <a:schemeClr val="dk1"/>
              </a:buClr>
              <a:buSzPts val="1100"/>
              <a:buAutoNum type="arabicParenR"/>
            </a:pPr>
            <a:r>
              <a:rPr lang="en">
                <a:solidFill>
                  <a:schemeClr val="dk1"/>
                </a:solidFill>
              </a:rPr>
              <a:t>Undocumented students are considered domestic students.</a:t>
            </a:r>
            <a:endParaRPr>
              <a:solidFill>
                <a:schemeClr val="dk1"/>
              </a:solidFill>
            </a:endParaRPr>
          </a:p>
          <a:p>
            <a:pPr indent="-298450" lvl="1" marL="914400" rtl="0" algn="l">
              <a:spcBef>
                <a:spcPts val="0"/>
              </a:spcBef>
              <a:spcAft>
                <a:spcPts val="0"/>
              </a:spcAft>
              <a:buClr>
                <a:schemeClr val="dk1"/>
              </a:buClr>
              <a:buSzPts val="1100"/>
              <a:buAutoNum type="alphaLcParenR"/>
            </a:pPr>
            <a:r>
              <a:rPr lang="en">
                <a:solidFill>
                  <a:schemeClr val="dk1"/>
                </a:solidFill>
              </a:rPr>
              <a:t>Providing financial aid to undocumented students is limited to private sources of funding. Only some institutions have the means for this.</a:t>
            </a:r>
            <a:endParaRPr/>
          </a:p>
        </p:txBody>
      </p:sp>
      <p:sp>
        <p:nvSpPr>
          <p:cNvPr id="137" name="Google Shape;137;g57490bb07f_6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g57490bb07f_6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3 minutes</a:t>
            </a:r>
            <a:endParaRPr/>
          </a:p>
          <a:p>
            <a:pPr indent="0" lvl="0" marL="0" rtl="0" algn="l">
              <a:lnSpc>
                <a:spcPct val="100000"/>
              </a:lnSpc>
              <a:spcBef>
                <a:spcPts val="0"/>
              </a:spcBef>
              <a:spcAft>
                <a:spcPts val="0"/>
              </a:spcAft>
              <a:buSzPts val="1100"/>
              <a:buNone/>
            </a:pPr>
            <a:r>
              <a:t/>
            </a:r>
            <a:endParaRPr/>
          </a:p>
          <a:p>
            <a:pPr indent="-298450" lvl="0" marL="457200" rtl="0" algn="l">
              <a:spcBef>
                <a:spcPts val="0"/>
              </a:spcBef>
              <a:spcAft>
                <a:spcPts val="0"/>
              </a:spcAft>
              <a:buClr>
                <a:schemeClr val="dk1"/>
              </a:buClr>
              <a:buSzPts val="1100"/>
              <a:buAutoNum type="arabicParenR"/>
            </a:pPr>
            <a:r>
              <a:rPr lang="en">
                <a:solidFill>
                  <a:schemeClr val="dk1"/>
                </a:solidFill>
              </a:rPr>
              <a:t>Undocumented students are considered international students.</a:t>
            </a:r>
            <a:endParaRPr>
              <a:solidFill>
                <a:schemeClr val="dk1"/>
              </a:solidFill>
            </a:endParaRPr>
          </a:p>
          <a:p>
            <a:pPr indent="-298450" lvl="1" marL="914400" rtl="0" algn="l">
              <a:spcBef>
                <a:spcPts val="0"/>
              </a:spcBef>
              <a:spcAft>
                <a:spcPts val="0"/>
              </a:spcAft>
              <a:buClr>
                <a:schemeClr val="dk1"/>
              </a:buClr>
              <a:buSzPts val="1100"/>
              <a:buAutoNum type="alphaLcParenR"/>
            </a:pPr>
            <a:r>
              <a:rPr lang="en">
                <a:solidFill>
                  <a:schemeClr val="dk1"/>
                </a:solidFill>
              </a:rPr>
              <a:t>Need-aware</a:t>
            </a:r>
            <a:endParaRPr>
              <a:solidFill>
                <a:schemeClr val="dk1"/>
              </a:solidFill>
            </a:endParaRPr>
          </a:p>
          <a:p>
            <a:pPr indent="-298450" lvl="2" marL="1371600" rtl="0" algn="l">
              <a:spcBef>
                <a:spcPts val="0"/>
              </a:spcBef>
              <a:spcAft>
                <a:spcPts val="0"/>
              </a:spcAft>
              <a:buClr>
                <a:schemeClr val="dk1"/>
              </a:buClr>
              <a:buSzPts val="1100"/>
              <a:buAutoNum type="romanLcParenR"/>
            </a:pPr>
            <a:r>
              <a:rPr lang="en">
                <a:solidFill>
                  <a:schemeClr val="dk1"/>
                </a:solidFill>
              </a:rPr>
              <a:t>Pew Hispanic center estimates that about ⅓ of undocumented students live below the poverty line. In other words, they will require a lot of aid, limiting their chances of admission. </a:t>
            </a:r>
            <a:endParaRPr>
              <a:solidFill>
                <a:schemeClr val="dk1"/>
              </a:solidFill>
            </a:endParaRPr>
          </a:p>
          <a:p>
            <a:pPr indent="-298450" lvl="2" marL="1371600" rtl="0" algn="l">
              <a:spcBef>
                <a:spcPts val="0"/>
              </a:spcBef>
              <a:spcAft>
                <a:spcPts val="0"/>
              </a:spcAft>
              <a:buClr>
                <a:schemeClr val="dk1"/>
              </a:buClr>
              <a:buSzPts val="1100"/>
              <a:buAutoNum type="romanLcParenR"/>
            </a:pPr>
            <a:r>
              <a:rPr lang="en">
                <a:solidFill>
                  <a:schemeClr val="dk1"/>
                </a:solidFill>
              </a:rPr>
              <a:t>Budgets are limited. </a:t>
            </a:r>
            <a:endParaRPr>
              <a:solidFill>
                <a:schemeClr val="dk1"/>
              </a:solidFill>
            </a:endParaRPr>
          </a:p>
          <a:p>
            <a:pPr indent="-298450" lvl="2" marL="1371600" rtl="0" algn="l">
              <a:spcBef>
                <a:spcPts val="0"/>
              </a:spcBef>
              <a:spcAft>
                <a:spcPts val="0"/>
              </a:spcAft>
              <a:buClr>
                <a:schemeClr val="dk1"/>
              </a:buClr>
              <a:buSzPts val="1100"/>
              <a:buAutoNum type="romanLcParenR"/>
            </a:pPr>
            <a:r>
              <a:rPr lang="en">
                <a:solidFill>
                  <a:schemeClr val="dk1"/>
                </a:solidFill>
              </a:rPr>
              <a:t>The experiences international students bring to campus are valuable. The experiences undocumented students bring to campus are valuable. But these are not the same.</a:t>
            </a:r>
            <a:endParaRPr>
              <a:solidFill>
                <a:schemeClr val="dk1"/>
              </a:solidFill>
            </a:endParaRPr>
          </a:p>
          <a:p>
            <a:pPr indent="-298450" lvl="1" marL="914400" rtl="0" algn="l">
              <a:spcBef>
                <a:spcPts val="0"/>
              </a:spcBef>
              <a:spcAft>
                <a:spcPts val="0"/>
              </a:spcAft>
              <a:buClr>
                <a:schemeClr val="dk1"/>
              </a:buClr>
              <a:buSzPts val="1100"/>
              <a:buAutoNum type="alphaLcParenR"/>
            </a:pPr>
            <a:r>
              <a:rPr lang="en">
                <a:solidFill>
                  <a:schemeClr val="dk1"/>
                </a:solidFill>
              </a:rPr>
              <a:t>Only five schools offer need-blind, 100% of demonstrated need policies for international students (MIT, Harvard, Princeton, Yale and Amherst), all of which are already friendly to undocumented students</a:t>
            </a:r>
            <a:endParaRPr>
              <a:solidFill>
                <a:schemeClr val="dk1"/>
              </a:solidFill>
            </a:endParaRPr>
          </a:p>
          <a:p>
            <a:pPr indent="-298450" lvl="1" marL="914400" rtl="0" algn="l">
              <a:spcBef>
                <a:spcPts val="0"/>
              </a:spcBef>
              <a:spcAft>
                <a:spcPts val="0"/>
              </a:spcAft>
              <a:buClr>
                <a:schemeClr val="dk1"/>
              </a:buClr>
              <a:buSzPts val="1100"/>
              <a:buAutoNum type="alphaLcParenR"/>
            </a:pPr>
            <a:r>
              <a:rPr lang="en">
                <a:solidFill>
                  <a:schemeClr val="dk1"/>
                </a:solidFill>
              </a:rPr>
              <a:t>Sometimes being categorized as an international student also means taking the TOEFL or IELTS </a:t>
            </a:r>
            <a:endParaRPr>
              <a:solidFill>
                <a:schemeClr val="dk1"/>
              </a:solidFill>
            </a:endParaRPr>
          </a:p>
          <a:p>
            <a:pPr indent="-298450" lvl="2" marL="1371600" rtl="0" algn="l">
              <a:spcBef>
                <a:spcPts val="0"/>
              </a:spcBef>
              <a:spcAft>
                <a:spcPts val="0"/>
              </a:spcAft>
              <a:buClr>
                <a:schemeClr val="dk1"/>
              </a:buClr>
              <a:buSzPts val="1100"/>
              <a:buAutoNum type="romanLcParenR"/>
            </a:pPr>
            <a:r>
              <a:rPr lang="en">
                <a:solidFill>
                  <a:schemeClr val="dk1"/>
                </a:solidFill>
              </a:rPr>
              <a:t>Undocumented students went to high school in the US and were taught in English</a:t>
            </a:r>
            <a:endParaRPr>
              <a:solidFill>
                <a:schemeClr val="dk1"/>
              </a:solidFill>
            </a:endParaRPr>
          </a:p>
          <a:p>
            <a:pPr indent="-298450" lvl="1" marL="914400" rtl="0" algn="l">
              <a:spcBef>
                <a:spcPts val="0"/>
              </a:spcBef>
              <a:spcAft>
                <a:spcPts val="0"/>
              </a:spcAft>
              <a:buClr>
                <a:schemeClr val="dk1"/>
              </a:buClr>
              <a:buSzPts val="1100"/>
              <a:buAutoNum type="alphaLcParenR"/>
            </a:pPr>
            <a:r>
              <a:rPr lang="en">
                <a:solidFill>
                  <a:schemeClr val="dk1"/>
                </a:solidFill>
              </a:rPr>
              <a:t>Undocumented students should NOT be considered along with (and essentially competing against) international students, whose experiences studying abroad/with a visa in the US are different than those of undocumented students</a:t>
            </a:r>
            <a:endParaRPr>
              <a:solidFill>
                <a:schemeClr val="dk1"/>
              </a:solidFill>
            </a:endParaRPr>
          </a:p>
          <a:p>
            <a:pPr indent="-298450" lvl="2" marL="1371600" rtl="0" algn="l">
              <a:spcBef>
                <a:spcPts val="0"/>
              </a:spcBef>
              <a:spcAft>
                <a:spcPts val="0"/>
              </a:spcAft>
              <a:buClr>
                <a:schemeClr val="dk1"/>
              </a:buClr>
              <a:buSzPts val="1100"/>
              <a:buAutoNum type="romanLcParenR"/>
            </a:pPr>
            <a:r>
              <a:rPr lang="en">
                <a:solidFill>
                  <a:schemeClr val="dk1"/>
                </a:solidFill>
              </a:rPr>
              <a:t>Undocumented students have grown up and studied in the US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*Making clear what your institution’s policy is* We understand there is </a:t>
            </a:r>
            <a:r>
              <a:rPr lang="en">
                <a:solidFill>
                  <a:schemeClr val="dk1"/>
                </a:solidFill>
              </a:rPr>
              <a:t>bureaucracy to institutions, so changing your policy may not be the most feasible.</a:t>
            </a:r>
            <a:r>
              <a:rPr lang="en">
                <a:solidFill>
                  <a:schemeClr val="dk1"/>
                </a:solidFill>
              </a:rPr>
              <a:t> </a:t>
            </a:r>
            <a:endParaRPr/>
          </a:p>
        </p:txBody>
      </p:sp>
      <p:sp>
        <p:nvSpPr>
          <p:cNvPr id="147" name="Google Shape;147;g57490bb07f_6_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g5a05895421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Aldair: 3 mins Screenshot of what you need to get DACA, band-aid solution, no longer accepting new application. Students graduating without DACA. Everyone who has waiting to apply when they turned 15 couldn’t anymore. NYT article.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DACA led to </a:t>
            </a:r>
            <a:r>
              <a:rPr lang="en"/>
              <a:t>statistically</a:t>
            </a:r>
            <a:r>
              <a:rPr lang="en"/>
              <a:t> significant increases in school attendance of 14-18 year olds.</a:t>
            </a:r>
            <a:endParaRPr/>
          </a:p>
          <a:p>
            <a:pPr indent="0" lvl="0" marL="0" rtl="0" algn="l">
              <a:lnSpc>
                <a:spcPct val="100000"/>
              </a:lnSpc>
              <a:spcBef>
                <a:spcPts val="0"/>
              </a:spcBef>
              <a:spcAft>
                <a:spcPts val="0"/>
              </a:spcAft>
              <a:buSzPts val="1100"/>
              <a:buNone/>
            </a:pPr>
            <a:r>
              <a:rPr lang="en"/>
              <a:t>DACA increased high school completion for all age categories. DACA lead to an additional 49,000 high school graduates. (15% increase) </a:t>
            </a:r>
            <a:endParaRPr/>
          </a:p>
          <a:p>
            <a:pPr indent="0" lvl="0" marL="0" rtl="0" algn="l">
              <a:lnSpc>
                <a:spcPct val="100000"/>
              </a:lnSpc>
              <a:spcBef>
                <a:spcPts val="0"/>
              </a:spcBef>
              <a:spcAft>
                <a:spcPts val="0"/>
              </a:spcAft>
              <a:buSzPts val="1100"/>
              <a:buNone/>
            </a:pPr>
            <a:r>
              <a:rPr lang="en"/>
              <a:t>20% increase in college enrollment rates (across all types of institutions)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EAD, social security number and the deferral from deportation. </a:t>
            </a:r>
            <a:endParaRPr/>
          </a:p>
        </p:txBody>
      </p:sp>
      <p:sp>
        <p:nvSpPr>
          <p:cNvPr id="158" name="Google Shape;158;g5a05895421_0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g5a05895421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Aldair: </a:t>
            </a:r>
            <a:r>
              <a:rPr lang="en"/>
              <a:t>3 mins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DACA is not over. Only accepting renewals. If it goes to the supreme court. </a:t>
            </a:r>
            <a:endParaRPr/>
          </a:p>
        </p:txBody>
      </p:sp>
      <p:sp>
        <p:nvSpPr>
          <p:cNvPr id="169" name="Google Shape;169;g5a05895421_0_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losing Slide">
  <p:cSld name="Closing Slide">
    <p:spTree>
      <p:nvGrpSpPr>
        <p:cNvPr id="55" name="Shape 55"/>
        <p:cNvGrpSpPr/>
        <p:nvPr/>
      </p:nvGrpSpPr>
      <p:grpSpPr>
        <a:xfrm>
          <a:off x="0" y="0"/>
          <a:ext cx="0" cy="0"/>
          <a:chOff x="0" y="0"/>
          <a:chExt cx="0" cy="0"/>
        </a:xfrm>
      </p:grpSpPr>
      <p:pic>
        <p:nvPicPr>
          <p:cNvPr id="56" name="Google Shape;56;p14"/>
          <p:cNvPicPr preferRelativeResize="0"/>
          <p:nvPr/>
        </p:nvPicPr>
        <p:blipFill rotWithShape="1">
          <a:blip r:embed="rId2">
            <a:alphaModFix/>
          </a:blip>
          <a:srcRect b="0" l="0" r="0" t="0"/>
          <a:stretch/>
        </p:blipFill>
        <p:spPr>
          <a:xfrm>
            <a:off x="1418" y="2510"/>
            <a:ext cx="9141162" cy="5140990"/>
          </a:xfrm>
          <a:prstGeom prst="rect">
            <a:avLst/>
          </a:prstGeom>
          <a:noFill/>
          <a:ln>
            <a:noFill/>
          </a:ln>
        </p:spPr>
      </p:pic>
      <p:sp>
        <p:nvSpPr>
          <p:cNvPr id="57" name="Google Shape;57;p14"/>
          <p:cNvSpPr txBox="1"/>
          <p:nvPr>
            <p:ph type="ctrTitle"/>
          </p:nvPr>
        </p:nvSpPr>
        <p:spPr>
          <a:xfrm>
            <a:off x="1143000" y="1430665"/>
            <a:ext cx="6858000" cy="835456"/>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chemeClr val="dk1"/>
              </a:buClr>
              <a:buSzPts val="4500"/>
              <a:buFont typeface="Calibri"/>
              <a:buNone/>
              <a:defRPr b="1"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58" name="Shape 58"/>
        <p:cNvGrpSpPr/>
        <p:nvPr/>
      </p:nvGrpSpPr>
      <p:grpSpPr>
        <a:xfrm>
          <a:off x="0" y="0"/>
          <a:ext cx="0" cy="0"/>
          <a:chOff x="0" y="0"/>
          <a:chExt cx="0" cy="0"/>
        </a:xfrm>
      </p:grpSpPr>
      <p:sp>
        <p:nvSpPr>
          <p:cNvPr id="59" name="Google Shape;59;p1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0" name="Google Shape;60;p15"/>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1" name="Google Shape;61;p15"/>
          <p:cNvSpPr txBox="1"/>
          <p:nvPr>
            <p:ph idx="10" type="dt"/>
          </p:nvPr>
        </p:nvSpPr>
        <p:spPr>
          <a:xfrm>
            <a:off x="628650" y="4767263"/>
            <a:ext cx="394335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and Content">
  <p:cSld name="1_Title and Content">
    <p:spTree>
      <p:nvGrpSpPr>
        <p:cNvPr id="62" name="Shape 62"/>
        <p:cNvGrpSpPr/>
        <p:nvPr/>
      </p:nvGrpSpPr>
      <p:grpSpPr>
        <a:xfrm>
          <a:off x="0" y="0"/>
          <a:ext cx="0" cy="0"/>
          <a:chOff x="0" y="0"/>
          <a:chExt cx="0" cy="0"/>
        </a:xfrm>
      </p:grpSpPr>
      <p:sp>
        <p:nvSpPr>
          <p:cNvPr id="63" name="Google Shape;63;p16"/>
          <p:cNvSpPr/>
          <p:nvPr/>
        </p:nvSpPr>
        <p:spPr>
          <a:xfrm>
            <a:off x="0" y="3958259"/>
            <a:ext cx="9144000" cy="1185241"/>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4" name="Google Shape;64;p16"/>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5" name="Google Shape;65;p16"/>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descr="A close up of a sign&#10;&#10;Description automatically generated" id="66" name="Google Shape;66;p16"/>
          <p:cNvPicPr preferRelativeResize="0"/>
          <p:nvPr/>
        </p:nvPicPr>
        <p:blipFill rotWithShape="1">
          <a:blip r:embed="rId2">
            <a:alphaModFix/>
          </a:blip>
          <a:srcRect b="0" l="0" r="0" t="0"/>
          <a:stretch/>
        </p:blipFill>
        <p:spPr>
          <a:xfrm>
            <a:off x="7931426" y="4068956"/>
            <a:ext cx="924339" cy="91717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67" name="Shape 67"/>
        <p:cNvGrpSpPr/>
        <p:nvPr/>
      </p:nvGrpSpPr>
      <p:grpSpPr>
        <a:xfrm>
          <a:off x="0" y="0"/>
          <a:ext cx="0" cy="0"/>
          <a:chOff x="0" y="0"/>
          <a:chExt cx="0" cy="0"/>
        </a:xfrm>
      </p:grpSpPr>
      <p:sp>
        <p:nvSpPr>
          <p:cNvPr id="68" name="Google Shape;68;p1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9" name="Google Shape;69;p17"/>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0" name="Google Shape;70;p17"/>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1" name="Google Shape;71;p17"/>
          <p:cNvSpPr txBox="1"/>
          <p:nvPr>
            <p:ph idx="10" type="dt"/>
          </p:nvPr>
        </p:nvSpPr>
        <p:spPr>
          <a:xfrm>
            <a:off x="628650" y="4767263"/>
            <a:ext cx="394335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72" name="Shape 72"/>
        <p:cNvGrpSpPr/>
        <p:nvPr/>
      </p:nvGrpSpPr>
      <p:grpSpPr>
        <a:xfrm>
          <a:off x="0" y="0"/>
          <a:ext cx="0" cy="0"/>
          <a:chOff x="0" y="0"/>
          <a:chExt cx="0" cy="0"/>
        </a:xfrm>
      </p:grpSpPr>
      <p:sp>
        <p:nvSpPr>
          <p:cNvPr id="73" name="Google Shape;73;p18"/>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4" name="Google Shape;74;p18"/>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75" name="Google Shape;75;p18"/>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6" name="Google Shape;76;p18"/>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77" name="Google Shape;77;p18"/>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8" name="Google Shape;78;p18"/>
          <p:cNvSpPr txBox="1"/>
          <p:nvPr>
            <p:ph idx="10" type="dt"/>
          </p:nvPr>
        </p:nvSpPr>
        <p:spPr>
          <a:xfrm>
            <a:off x="628650" y="4767263"/>
            <a:ext cx="394335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9" name="Shape 79"/>
        <p:cNvGrpSpPr/>
        <p:nvPr/>
      </p:nvGrpSpPr>
      <p:grpSpPr>
        <a:xfrm>
          <a:off x="0" y="0"/>
          <a:ext cx="0" cy="0"/>
          <a:chOff x="0" y="0"/>
          <a:chExt cx="0" cy="0"/>
        </a:xfrm>
      </p:grpSpPr>
      <p:sp>
        <p:nvSpPr>
          <p:cNvPr id="80" name="Google Shape;80;p1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1" name="Google Shape;81;p19"/>
          <p:cNvSpPr txBox="1"/>
          <p:nvPr>
            <p:ph idx="10" type="dt"/>
          </p:nvPr>
        </p:nvSpPr>
        <p:spPr>
          <a:xfrm>
            <a:off x="628650" y="4767263"/>
            <a:ext cx="394335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82" name="Shape 82"/>
        <p:cNvGrpSpPr/>
        <p:nvPr/>
      </p:nvGrpSpPr>
      <p:grpSpPr>
        <a:xfrm>
          <a:off x="0" y="0"/>
          <a:ext cx="0" cy="0"/>
          <a:chOff x="0" y="0"/>
          <a:chExt cx="0" cy="0"/>
        </a:xfrm>
      </p:grpSpPr>
      <p:sp>
        <p:nvSpPr>
          <p:cNvPr id="83" name="Google Shape;83;p20"/>
          <p:cNvSpPr txBox="1"/>
          <p:nvPr>
            <p:ph idx="10" type="dt"/>
          </p:nvPr>
        </p:nvSpPr>
        <p:spPr>
          <a:xfrm>
            <a:off x="628650" y="4767263"/>
            <a:ext cx="394335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84" name="Shape 84"/>
        <p:cNvGrpSpPr/>
        <p:nvPr/>
      </p:nvGrpSpPr>
      <p:grpSpPr>
        <a:xfrm>
          <a:off x="0" y="0"/>
          <a:ext cx="0" cy="0"/>
          <a:chOff x="0" y="0"/>
          <a:chExt cx="0" cy="0"/>
        </a:xfrm>
      </p:grpSpPr>
      <p:sp>
        <p:nvSpPr>
          <p:cNvPr id="85" name="Google Shape;85;p21"/>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6" name="Google Shape;86;p21"/>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87" name="Google Shape;87;p21"/>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88" name="Google Shape;88;p21"/>
          <p:cNvSpPr txBox="1"/>
          <p:nvPr>
            <p:ph idx="10" type="dt"/>
          </p:nvPr>
        </p:nvSpPr>
        <p:spPr>
          <a:xfrm>
            <a:off x="628650" y="4767263"/>
            <a:ext cx="394335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89" name="Shape 89"/>
        <p:cNvGrpSpPr/>
        <p:nvPr/>
      </p:nvGrpSpPr>
      <p:grpSpPr>
        <a:xfrm>
          <a:off x="0" y="0"/>
          <a:ext cx="0" cy="0"/>
          <a:chOff x="0" y="0"/>
          <a:chExt cx="0" cy="0"/>
        </a:xfrm>
      </p:grpSpPr>
      <p:sp>
        <p:nvSpPr>
          <p:cNvPr id="90" name="Google Shape;90;p22"/>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1" name="Google Shape;91;p22"/>
          <p:cNvSpPr/>
          <p:nvPr>
            <p:ph idx="2" type="pic"/>
          </p:nvPr>
        </p:nvSpPr>
        <p:spPr>
          <a:xfrm>
            <a:off x="3887391" y="740569"/>
            <a:ext cx="4629150" cy="3655219"/>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92" name="Google Shape;92;p22"/>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93" name="Google Shape;93;p22"/>
          <p:cNvSpPr txBox="1"/>
          <p:nvPr>
            <p:ph idx="10" type="dt"/>
          </p:nvPr>
        </p:nvSpPr>
        <p:spPr>
          <a:xfrm>
            <a:off x="628650" y="4767263"/>
            <a:ext cx="394335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11" Type="http://schemas.openxmlformats.org/officeDocument/2006/relationships/theme" Target="../theme/theme1.xml"/><Relationship Id="rId10" Type="http://schemas.openxmlformats.org/officeDocument/2006/relationships/slideLayout" Target="../slideLayouts/slideLayout20.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0" name="Shape 50"/>
        <p:cNvGrpSpPr/>
        <p:nvPr/>
      </p:nvGrpSpPr>
      <p:grpSpPr>
        <a:xfrm>
          <a:off x="0" y="0"/>
          <a:ext cx="0" cy="0"/>
          <a:chOff x="0" y="0"/>
          <a:chExt cx="0" cy="0"/>
        </a:xfrm>
      </p:grpSpPr>
      <p:pic>
        <p:nvPicPr>
          <p:cNvPr id="51" name="Google Shape;51;p13"/>
          <p:cNvPicPr preferRelativeResize="0"/>
          <p:nvPr/>
        </p:nvPicPr>
        <p:blipFill rotWithShape="1">
          <a:blip r:embed="rId1">
            <a:alphaModFix/>
          </a:blip>
          <a:srcRect b="0" l="0" r="0" t="0"/>
          <a:stretch/>
        </p:blipFill>
        <p:spPr>
          <a:xfrm>
            <a:off x="10364" y="4012214"/>
            <a:ext cx="9123272" cy="1131286"/>
          </a:xfrm>
          <a:prstGeom prst="rect">
            <a:avLst/>
          </a:prstGeom>
          <a:noFill/>
          <a:ln>
            <a:noFill/>
          </a:ln>
        </p:spPr>
      </p:pic>
      <p:sp>
        <p:nvSpPr>
          <p:cNvPr id="52" name="Google Shape;52;p1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1"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3" name="Google Shape;53;p13"/>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4" name="Google Shape;54;p13"/>
          <p:cNvSpPr txBox="1"/>
          <p:nvPr>
            <p:ph idx="10" type="dt"/>
          </p:nvPr>
        </p:nvSpPr>
        <p:spPr>
          <a:xfrm>
            <a:off x="628650" y="4767263"/>
            <a:ext cx="3943350" cy="273844"/>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8.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hyperlink" Target="https://cis.org/Map-Sanctuary-Cities-Counties-and-States" TargetMode="External"/><Relationship Id="rId4" Type="http://schemas.openxmlformats.org/officeDocument/2006/relationships/hyperlink" Target="https://www.aaup.org/issues/sanctuary-campus-movement" TargetMode="External"/><Relationship Id="rId5" Type="http://schemas.openxmlformats.org/officeDocument/2006/relationships/hyperlink" Target="https://www.thedream.us/wp-content/uploads/2016/11/Pre-Work-Packet.pdf" TargetMode="External"/><Relationship Id="rId6" Type="http://schemas.openxmlformats.org/officeDocument/2006/relationships/hyperlink" Target="https://www.aclu.org/know-your-rights/immigrants-rights" TargetMode="External"/><Relationship Id="rId7"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hyperlink" Target="https://immigrantsrising.org/resources/" TargetMode="External"/><Relationship Id="rId4" Type="http://schemas.openxmlformats.org/officeDocument/2006/relationships/hyperlink" Target="https://www.collegegreenlight.com/"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hyperlink" Target="mailto:aarriola@caltech.edu" TargetMode="External"/><Relationship Id="rId4" Type="http://schemas.openxmlformats.org/officeDocument/2006/relationships/hyperlink" Target="mailto:Paola.ReyesNoriega@pomona.edu" TargetMode="External"/><Relationship Id="rId5" Type="http://schemas.openxmlformats.org/officeDocument/2006/relationships/image" Target="../media/image11.png"/><Relationship Id="rId6"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24.png"/><Relationship Id="rId5"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hyperlink" Target="https://www.scribd.com/document/407467597/UnauthorizedImmigrant-HS-Graduates-FactSheet#from_embed"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6.jpg"/><Relationship Id="rId4" Type="http://schemas.openxmlformats.org/officeDocument/2006/relationships/image" Target="../media/image2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hyperlink" Target="https://www.nilc.org/issues/education/eduaccesstoolkit2b/#model"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23.png"/><Relationship Id="rId5"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20.png"/><Relationship Id="rId5"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hyperlink" Target="https://www.nber.org/papers/w24315.pdf" TargetMode="External"/><Relationship Id="rId5" Type="http://schemas.openxmlformats.org/officeDocument/2006/relationships/image" Target="../media/image14.png"/><Relationship Id="rId6"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 name="Shape 97"/>
        <p:cNvGrpSpPr/>
        <p:nvPr/>
      </p:nvGrpSpPr>
      <p:grpSpPr>
        <a:xfrm>
          <a:off x="0" y="0"/>
          <a:ext cx="0" cy="0"/>
          <a:chOff x="0" y="0"/>
          <a:chExt cx="0" cy="0"/>
        </a:xfrm>
      </p:grpSpPr>
      <p:sp>
        <p:nvSpPr>
          <p:cNvPr id="98" name="Google Shape;98;p23"/>
          <p:cNvSpPr txBox="1"/>
          <p:nvPr>
            <p:ph type="ctrTitle"/>
          </p:nvPr>
        </p:nvSpPr>
        <p:spPr>
          <a:xfrm>
            <a:off x="705550" y="423325"/>
            <a:ext cx="7803600" cy="1529100"/>
          </a:xfrm>
          <a:prstGeom prst="rect">
            <a:avLst/>
          </a:prstGeom>
          <a:noFill/>
          <a:ln>
            <a:noFill/>
          </a:ln>
          <a:effectLst>
            <a:outerShdw blurRad="14288" rotWithShape="0" algn="bl" dir="6840000" dist="28575">
              <a:srgbClr val="FFFFFF"/>
            </a:outerShdw>
          </a:effectLst>
        </p:spPr>
        <p:txBody>
          <a:bodyPr anchorCtr="0" anchor="b" bIns="34275" lIns="68575" spcFirstLastPara="1" rIns="68575" wrap="square" tIns="34275">
            <a:noAutofit/>
          </a:bodyPr>
          <a:lstStyle/>
          <a:p>
            <a:pPr indent="0" lvl="0" marL="0" rtl="0" algn="l">
              <a:lnSpc>
                <a:spcPct val="115000"/>
              </a:lnSpc>
              <a:spcBef>
                <a:spcPts val="0"/>
              </a:spcBef>
              <a:spcAft>
                <a:spcPts val="0"/>
              </a:spcAft>
              <a:buClr>
                <a:schemeClr val="dk1"/>
              </a:buClr>
              <a:buSzPts val="1100"/>
              <a:buFont typeface="Arial"/>
              <a:buNone/>
            </a:pPr>
            <a:r>
              <a:rPr lang="en" sz="3000">
                <a:latin typeface="Helvetica Neue"/>
                <a:ea typeface="Helvetica Neue"/>
                <a:cs typeface="Helvetica Neue"/>
                <a:sym typeface="Helvetica Neue"/>
              </a:rPr>
              <a:t>Advocating &amp; Supporting Undocumented Students during the Admissions Process</a:t>
            </a:r>
            <a:endParaRPr sz="1100">
              <a:latin typeface="Helvetica Neue"/>
              <a:ea typeface="Helvetica Neue"/>
              <a:cs typeface="Helvetica Neue"/>
              <a:sym typeface="Helvetica Neue"/>
            </a:endParaRPr>
          </a:p>
        </p:txBody>
      </p:sp>
      <p:sp>
        <p:nvSpPr>
          <p:cNvPr id="99" name="Google Shape;99;p23"/>
          <p:cNvSpPr txBox="1"/>
          <p:nvPr/>
        </p:nvSpPr>
        <p:spPr>
          <a:xfrm>
            <a:off x="2051025" y="4191475"/>
            <a:ext cx="7135800" cy="1212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2000">
                <a:solidFill>
                  <a:srgbClr val="EFEFEF"/>
                </a:solidFill>
                <a:latin typeface="Helvetica Neue"/>
                <a:ea typeface="Helvetica Neue"/>
                <a:cs typeface="Helvetica Neue"/>
                <a:sym typeface="Helvetica Neue"/>
              </a:rPr>
              <a:t>By: Aldair Arriola Gomez,  Caltech </a:t>
            </a:r>
            <a:endParaRPr sz="2000">
              <a:solidFill>
                <a:srgbClr val="EFEFEF"/>
              </a:solidFill>
              <a:latin typeface="Helvetica Neue"/>
              <a:ea typeface="Helvetica Neue"/>
              <a:cs typeface="Helvetica Neue"/>
              <a:sym typeface="Helvetica Neue"/>
            </a:endParaRPr>
          </a:p>
          <a:p>
            <a:pPr indent="0" lvl="0" marL="0" rtl="0" algn="r">
              <a:spcBef>
                <a:spcPts val="0"/>
              </a:spcBef>
              <a:spcAft>
                <a:spcPts val="0"/>
              </a:spcAft>
              <a:buNone/>
            </a:pPr>
            <a:r>
              <a:rPr lang="en" sz="2000">
                <a:solidFill>
                  <a:srgbClr val="EFEFEF"/>
                </a:solidFill>
                <a:latin typeface="Helvetica Neue"/>
                <a:ea typeface="Helvetica Neue"/>
                <a:cs typeface="Helvetica Neue"/>
                <a:sym typeface="Helvetica Neue"/>
              </a:rPr>
              <a:t>                    </a:t>
            </a:r>
            <a:r>
              <a:rPr lang="en" sz="2000">
                <a:solidFill>
                  <a:srgbClr val="595959"/>
                </a:solidFill>
                <a:latin typeface="Helvetica Neue"/>
                <a:ea typeface="Helvetica Neue"/>
                <a:cs typeface="Helvetica Neue"/>
                <a:sym typeface="Helvetica Neue"/>
              </a:rPr>
              <a:t>   </a:t>
            </a:r>
            <a:r>
              <a:rPr lang="en" sz="2000">
                <a:solidFill>
                  <a:srgbClr val="EFEFEF"/>
                </a:solidFill>
                <a:latin typeface="Helvetica Neue"/>
                <a:ea typeface="Helvetica Neue"/>
                <a:cs typeface="Helvetica Neue"/>
                <a:sym typeface="Helvetica Neue"/>
              </a:rPr>
              <a:t>Paola Reyes Noriega,  Pomona College</a:t>
            </a:r>
            <a:endParaRPr sz="2000">
              <a:solidFill>
                <a:srgbClr val="EFEFEF"/>
              </a:solidFill>
              <a:latin typeface="Helvetica Neue"/>
              <a:ea typeface="Helvetica Neue"/>
              <a:cs typeface="Helvetica Neue"/>
              <a:sym typeface="Helvetica Neue"/>
            </a:endParaRPr>
          </a:p>
        </p:txBody>
      </p:sp>
      <p:pic>
        <p:nvPicPr>
          <p:cNvPr id="100" name="Google Shape;100;p23"/>
          <p:cNvPicPr preferRelativeResize="0"/>
          <p:nvPr/>
        </p:nvPicPr>
        <p:blipFill>
          <a:blip r:embed="rId3">
            <a:alphaModFix amt="63000"/>
          </a:blip>
          <a:stretch>
            <a:fillRect/>
          </a:stretch>
        </p:blipFill>
        <p:spPr>
          <a:xfrm>
            <a:off x="3757450" y="1771925"/>
            <a:ext cx="1824400" cy="1459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sp>
        <p:nvSpPr>
          <p:cNvPr id="178" name="Google Shape;178;p32"/>
          <p:cNvSpPr txBox="1"/>
          <p:nvPr>
            <p:ph type="title"/>
          </p:nvPr>
        </p:nvSpPr>
        <p:spPr>
          <a:xfrm>
            <a:off x="365050" y="517750"/>
            <a:ext cx="4116300" cy="2757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100"/>
              <a:buFont typeface="Arial"/>
              <a:buNone/>
            </a:pPr>
            <a:r>
              <a:t/>
            </a:r>
            <a:endParaRPr b="0" sz="28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 sz="2800">
                <a:latin typeface="Helvetica Neue"/>
                <a:ea typeface="Helvetica Neue"/>
                <a:cs typeface="Helvetica Neue"/>
                <a:sym typeface="Helvetica Neue"/>
              </a:rPr>
              <a:t>Questions to consider:</a:t>
            </a:r>
            <a:r>
              <a:rPr b="0" lang="en" sz="2800">
                <a:latin typeface="Helvetica Neue"/>
                <a:ea typeface="Helvetica Neue"/>
                <a:cs typeface="Helvetica Neue"/>
                <a:sym typeface="Helvetica Neue"/>
              </a:rPr>
              <a:t> </a:t>
            </a:r>
            <a:endParaRPr b="0" sz="2800">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ts val="1100"/>
              <a:buFont typeface="Arial"/>
              <a:buNone/>
            </a:pPr>
            <a:r>
              <a:t/>
            </a:r>
            <a:endParaRPr b="0" sz="2800">
              <a:solidFill>
                <a:srgbClr val="000000"/>
              </a:solidFill>
              <a:latin typeface="Arial"/>
              <a:ea typeface="Arial"/>
              <a:cs typeface="Arial"/>
              <a:sym typeface="Arial"/>
            </a:endParaRPr>
          </a:p>
          <a:p>
            <a:pPr indent="0" lvl="0" marL="0" rtl="0" algn="l">
              <a:lnSpc>
                <a:spcPct val="90000"/>
              </a:lnSpc>
              <a:spcBef>
                <a:spcPts val="0"/>
              </a:spcBef>
              <a:spcAft>
                <a:spcPts val="0"/>
              </a:spcAft>
              <a:buClr>
                <a:schemeClr val="dk1"/>
              </a:buClr>
              <a:buSzPts val="3300"/>
              <a:buFont typeface="Calibri"/>
              <a:buNone/>
            </a:pPr>
            <a:r>
              <a:t/>
            </a:r>
            <a:endParaRPr sz="1100"/>
          </a:p>
        </p:txBody>
      </p:sp>
      <p:sp>
        <p:nvSpPr>
          <p:cNvPr id="179" name="Google Shape;179;p32"/>
          <p:cNvSpPr txBox="1"/>
          <p:nvPr/>
        </p:nvSpPr>
        <p:spPr>
          <a:xfrm>
            <a:off x="112850" y="1202500"/>
            <a:ext cx="4924800" cy="1263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 sz="1800">
                <a:latin typeface="Helvetica Neue"/>
                <a:ea typeface="Helvetica Neue"/>
                <a:cs typeface="Helvetica Neue"/>
                <a:sym typeface="Helvetica Neue"/>
              </a:rPr>
              <a:t>Does your campus offer employment opportunities that do not require employment authorization? Ex. department fellowships, stipends, etc.</a:t>
            </a:r>
            <a:endParaRPr>
              <a:latin typeface="Helvetica Neue"/>
              <a:ea typeface="Helvetica Neue"/>
              <a:cs typeface="Helvetica Neue"/>
              <a:sym typeface="Helvetica Neue"/>
            </a:endParaRPr>
          </a:p>
        </p:txBody>
      </p:sp>
      <p:sp>
        <p:nvSpPr>
          <p:cNvPr id="180" name="Google Shape;180;p32"/>
          <p:cNvSpPr txBox="1"/>
          <p:nvPr/>
        </p:nvSpPr>
        <p:spPr>
          <a:xfrm>
            <a:off x="4360825" y="2874550"/>
            <a:ext cx="3908700" cy="1312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 sz="1800">
                <a:latin typeface="Helvetica Neue"/>
                <a:ea typeface="Helvetica Neue"/>
                <a:cs typeface="Helvetica Neue"/>
                <a:sym typeface="Helvetica Neue"/>
              </a:rPr>
              <a:t>What type of legal support can your institution provide to an undocumented student? Can their family take advantage of this? </a:t>
            </a:r>
            <a:endParaRPr>
              <a:latin typeface="Helvetica Neue"/>
              <a:ea typeface="Helvetica Neue"/>
              <a:cs typeface="Helvetica Neue"/>
              <a:sym typeface="Helvetica Neue"/>
            </a:endParaRPr>
          </a:p>
        </p:txBody>
      </p:sp>
      <p:sp>
        <p:nvSpPr>
          <p:cNvPr id="181" name="Google Shape;181;p32"/>
          <p:cNvSpPr txBox="1"/>
          <p:nvPr/>
        </p:nvSpPr>
        <p:spPr>
          <a:xfrm>
            <a:off x="345400" y="2571750"/>
            <a:ext cx="4155600" cy="1312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 sz="1800">
                <a:latin typeface="Helvetica Neue"/>
                <a:ea typeface="Helvetica Neue"/>
                <a:cs typeface="Helvetica Neue"/>
                <a:sym typeface="Helvetica Neue"/>
              </a:rPr>
              <a:t>What is this campus climate like in regards to immigration and undocumented immigrants? Is your school a sanctuary campus?</a:t>
            </a:r>
            <a:r>
              <a:rPr lang="en" sz="1800"/>
              <a:t> </a:t>
            </a:r>
            <a:endParaRPr sz="1800"/>
          </a:p>
        </p:txBody>
      </p:sp>
      <p:sp>
        <p:nvSpPr>
          <p:cNvPr id="182" name="Google Shape;182;p32"/>
          <p:cNvSpPr txBox="1"/>
          <p:nvPr/>
        </p:nvSpPr>
        <p:spPr>
          <a:xfrm>
            <a:off x="1814875" y="3990200"/>
            <a:ext cx="2974800" cy="726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latin typeface="Helvetica Neue"/>
                <a:ea typeface="Helvetica Neue"/>
                <a:cs typeface="Helvetica Neue"/>
                <a:sym typeface="Helvetica Neue"/>
              </a:rPr>
              <a:t>Will there be allies available to the student? </a:t>
            </a:r>
            <a:endParaRPr sz="1800">
              <a:latin typeface="Helvetica Neue"/>
              <a:ea typeface="Helvetica Neue"/>
              <a:cs typeface="Helvetica Neue"/>
              <a:sym typeface="Helvetica Neue"/>
            </a:endParaRPr>
          </a:p>
          <a:p>
            <a:pPr indent="0" lvl="0" marL="0" rtl="0" algn="l">
              <a:spcBef>
                <a:spcPts val="1600"/>
              </a:spcBef>
              <a:spcAft>
                <a:spcPts val="0"/>
              </a:spcAft>
              <a:buNone/>
            </a:pPr>
            <a:r>
              <a:t/>
            </a:r>
            <a:endParaRPr>
              <a:latin typeface="Calibri"/>
              <a:ea typeface="Calibri"/>
              <a:cs typeface="Calibri"/>
              <a:sym typeface="Calibri"/>
            </a:endParaRPr>
          </a:p>
        </p:txBody>
      </p:sp>
      <p:sp>
        <p:nvSpPr>
          <p:cNvPr id="183" name="Google Shape;183;p32"/>
          <p:cNvSpPr txBox="1"/>
          <p:nvPr/>
        </p:nvSpPr>
        <p:spPr>
          <a:xfrm>
            <a:off x="4481425" y="389200"/>
            <a:ext cx="3667500" cy="81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Helvetica Neue"/>
                <a:ea typeface="Helvetica Neue"/>
                <a:cs typeface="Helvetica Neue"/>
                <a:sym typeface="Helvetica Neue"/>
              </a:rPr>
              <a:t>Are there are other undocumented students on campus?</a:t>
            </a:r>
            <a:endParaRPr sz="1800">
              <a:latin typeface="Helvetica Neue"/>
              <a:ea typeface="Helvetica Neue"/>
              <a:cs typeface="Helvetica Neue"/>
              <a:sym typeface="Helvetica Neue"/>
            </a:endParaRPr>
          </a:p>
        </p:txBody>
      </p:sp>
      <p:sp>
        <p:nvSpPr>
          <p:cNvPr id="184" name="Google Shape;184;p32"/>
          <p:cNvSpPr txBox="1"/>
          <p:nvPr/>
        </p:nvSpPr>
        <p:spPr>
          <a:xfrm>
            <a:off x="5725000" y="1316250"/>
            <a:ext cx="3092400" cy="49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Helvetica Neue"/>
                <a:ea typeface="Helvetica Neue"/>
                <a:cs typeface="Helvetica Neue"/>
                <a:sym typeface="Helvetica Neue"/>
              </a:rPr>
              <a:t>What type of resources do you offer for undocumented students? (a resource center, support staff, club, mentor program, etc.) </a:t>
            </a:r>
            <a:endParaRPr sz="1800">
              <a:latin typeface="Helvetica Neue"/>
              <a:ea typeface="Helvetica Neue"/>
              <a:cs typeface="Helvetica Neue"/>
              <a:sym typeface="Helvetica Neu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33"/>
          <p:cNvSpPr txBox="1"/>
          <p:nvPr>
            <p:ph type="title"/>
          </p:nvPr>
        </p:nvSpPr>
        <p:spPr>
          <a:xfrm>
            <a:off x="365050" y="246700"/>
            <a:ext cx="4206900" cy="5466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100"/>
              <a:buFont typeface="Arial"/>
              <a:buNone/>
            </a:pPr>
            <a:r>
              <a:t/>
            </a:r>
            <a:endParaRPr b="0" sz="28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 sz="2600">
                <a:latin typeface="Helvetica Neue"/>
                <a:ea typeface="Helvetica Neue"/>
                <a:cs typeface="Helvetica Neue"/>
                <a:sym typeface="Helvetica Neue"/>
              </a:rPr>
              <a:t>Evaluating an Application</a:t>
            </a:r>
            <a:endParaRPr sz="2600">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ts val="1100"/>
              <a:buFont typeface="Arial"/>
              <a:buNone/>
            </a:pPr>
            <a:r>
              <a:t/>
            </a:r>
            <a:endParaRPr b="0" sz="2800">
              <a:solidFill>
                <a:srgbClr val="000000"/>
              </a:solidFill>
              <a:latin typeface="Arial"/>
              <a:ea typeface="Arial"/>
              <a:cs typeface="Arial"/>
              <a:sym typeface="Arial"/>
            </a:endParaRPr>
          </a:p>
          <a:p>
            <a:pPr indent="0" lvl="0" marL="0" rtl="0" algn="l">
              <a:lnSpc>
                <a:spcPct val="90000"/>
              </a:lnSpc>
              <a:spcBef>
                <a:spcPts val="0"/>
              </a:spcBef>
              <a:spcAft>
                <a:spcPts val="0"/>
              </a:spcAft>
              <a:buClr>
                <a:schemeClr val="dk1"/>
              </a:buClr>
              <a:buSzPts val="3300"/>
              <a:buFont typeface="Calibri"/>
              <a:buNone/>
            </a:pPr>
            <a:r>
              <a:t/>
            </a:r>
            <a:endParaRPr sz="1100"/>
          </a:p>
        </p:txBody>
      </p:sp>
      <p:sp>
        <p:nvSpPr>
          <p:cNvPr id="190" name="Google Shape;190;p33"/>
          <p:cNvSpPr txBox="1"/>
          <p:nvPr>
            <p:ph idx="1" type="body"/>
          </p:nvPr>
        </p:nvSpPr>
        <p:spPr>
          <a:xfrm>
            <a:off x="543975" y="1736099"/>
            <a:ext cx="7886700" cy="26667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Clr>
                <a:schemeClr val="dk1"/>
              </a:buClr>
              <a:buSzPts val="1100"/>
              <a:buNone/>
            </a:pPr>
            <a:r>
              <a:rPr lang="en" sz="1600">
                <a:solidFill>
                  <a:srgbClr val="000000"/>
                </a:solidFill>
                <a:latin typeface="Helvetica Neue"/>
                <a:ea typeface="Helvetica Neue"/>
                <a:cs typeface="Helvetica Neue"/>
                <a:sym typeface="Helvetica Neue"/>
              </a:rPr>
              <a:t>Things to consider when evaluating an undocumented student’s file: </a:t>
            </a:r>
            <a:endParaRPr sz="1600">
              <a:solidFill>
                <a:srgbClr val="000000"/>
              </a:solidFill>
              <a:latin typeface="Helvetica Neue"/>
              <a:ea typeface="Helvetica Neue"/>
              <a:cs typeface="Helvetica Neue"/>
              <a:sym typeface="Helvetica Neue"/>
            </a:endParaRPr>
          </a:p>
          <a:p>
            <a:pPr indent="-330200" lvl="0" marL="457200" rtl="0" algn="l">
              <a:lnSpc>
                <a:spcPct val="115000"/>
              </a:lnSpc>
              <a:spcBef>
                <a:spcPts val="1600"/>
              </a:spcBef>
              <a:spcAft>
                <a:spcPts val="0"/>
              </a:spcAft>
              <a:buClr>
                <a:srgbClr val="000000"/>
              </a:buClr>
              <a:buSzPts val="1600"/>
              <a:buFont typeface="Helvetica Neue"/>
              <a:buAutoNum type="arabicPeriod"/>
            </a:pPr>
            <a:r>
              <a:rPr lang="en" sz="1600">
                <a:solidFill>
                  <a:srgbClr val="000000"/>
                </a:solidFill>
                <a:latin typeface="Helvetica Neue"/>
                <a:ea typeface="Helvetica Neue"/>
                <a:cs typeface="Helvetica Neue"/>
                <a:sym typeface="Helvetica Neue"/>
              </a:rPr>
              <a:t>Does the student disclose their status? (geography and citizenship question, personal essay, short responses, letters of recommendation?) </a:t>
            </a:r>
            <a:endParaRPr sz="1600">
              <a:solidFill>
                <a:srgbClr val="000000"/>
              </a:solidFill>
              <a:latin typeface="Helvetica Neue"/>
              <a:ea typeface="Helvetica Neue"/>
              <a:cs typeface="Helvetica Neue"/>
              <a:sym typeface="Helvetica Neue"/>
            </a:endParaRPr>
          </a:p>
          <a:p>
            <a:pPr indent="-330200" lvl="0" marL="457200" rtl="0" algn="l">
              <a:lnSpc>
                <a:spcPct val="115000"/>
              </a:lnSpc>
              <a:spcBef>
                <a:spcPts val="0"/>
              </a:spcBef>
              <a:spcAft>
                <a:spcPts val="0"/>
              </a:spcAft>
              <a:buClr>
                <a:srgbClr val="000000"/>
              </a:buClr>
              <a:buSzPts val="1600"/>
              <a:buFont typeface="Helvetica Neue"/>
              <a:buAutoNum type="arabicPeriod"/>
            </a:pPr>
            <a:r>
              <a:rPr lang="en" sz="1600">
                <a:solidFill>
                  <a:srgbClr val="000000"/>
                </a:solidFill>
                <a:latin typeface="Helvetica Neue"/>
                <a:ea typeface="Helvetica Neue"/>
                <a:cs typeface="Helvetica Neue"/>
                <a:sym typeface="Helvetica Neue"/>
              </a:rPr>
              <a:t>Lack of extracurricular activities due to limited mobility (parents/guardians scared to drive, fear of travel to summer programs) </a:t>
            </a:r>
            <a:endParaRPr sz="1600">
              <a:solidFill>
                <a:srgbClr val="000000"/>
              </a:solidFill>
              <a:latin typeface="Helvetica Neue"/>
              <a:ea typeface="Helvetica Neue"/>
              <a:cs typeface="Helvetica Neue"/>
              <a:sym typeface="Helvetica Neue"/>
            </a:endParaRPr>
          </a:p>
          <a:p>
            <a:pPr indent="-330200" lvl="0" marL="457200" rtl="0" algn="l">
              <a:lnSpc>
                <a:spcPct val="115000"/>
              </a:lnSpc>
              <a:spcBef>
                <a:spcPts val="0"/>
              </a:spcBef>
              <a:spcAft>
                <a:spcPts val="0"/>
              </a:spcAft>
              <a:buClr>
                <a:srgbClr val="000000"/>
              </a:buClr>
              <a:buSzPts val="1600"/>
              <a:buFont typeface="Helvetica Neue"/>
              <a:buAutoNum type="arabicPeriod"/>
            </a:pPr>
            <a:r>
              <a:rPr lang="en" sz="1600">
                <a:solidFill>
                  <a:srgbClr val="000000"/>
                </a:solidFill>
                <a:latin typeface="Helvetica Neue"/>
                <a:ea typeface="Helvetica Neue"/>
                <a:cs typeface="Helvetica Neue"/>
                <a:sym typeface="Helvetica Neue"/>
              </a:rPr>
              <a:t>Alternative extracurricular activities such as: translating for parents/community members, assuming adult roles (paying bills, negotiating contracts, tutoring/taking care of siblings, etc.) </a:t>
            </a:r>
            <a:endParaRPr sz="1600">
              <a:solidFill>
                <a:srgbClr val="000000"/>
              </a:solidFill>
              <a:latin typeface="Helvetica Neue"/>
              <a:ea typeface="Helvetica Neue"/>
              <a:cs typeface="Helvetica Neue"/>
              <a:sym typeface="Helvetica Neue"/>
            </a:endParaRPr>
          </a:p>
          <a:p>
            <a:pPr indent="-38100" lvl="0" marL="177800" rtl="0" algn="l">
              <a:lnSpc>
                <a:spcPct val="90000"/>
              </a:lnSpc>
              <a:spcBef>
                <a:spcPts val="1600"/>
              </a:spcBef>
              <a:spcAft>
                <a:spcPts val="0"/>
              </a:spcAft>
              <a:buClr>
                <a:schemeClr val="dk1"/>
              </a:buClr>
              <a:buSzPts val="2100"/>
              <a:buNone/>
            </a:pPr>
            <a:r>
              <a:t/>
            </a:r>
            <a:endParaRPr sz="1100"/>
          </a:p>
        </p:txBody>
      </p:sp>
      <p:pic>
        <p:nvPicPr>
          <p:cNvPr id="191" name="Google Shape;191;p33"/>
          <p:cNvPicPr preferRelativeResize="0"/>
          <p:nvPr/>
        </p:nvPicPr>
        <p:blipFill>
          <a:blip r:embed="rId3">
            <a:alphaModFix/>
          </a:blip>
          <a:stretch>
            <a:fillRect/>
          </a:stretch>
        </p:blipFill>
        <p:spPr>
          <a:xfrm>
            <a:off x="4945700" y="706350"/>
            <a:ext cx="4110574" cy="91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Google Shape;196;p34"/>
          <p:cNvSpPr txBox="1"/>
          <p:nvPr>
            <p:ph type="title"/>
          </p:nvPr>
        </p:nvSpPr>
        <p:spPr>
          <a:xfrm>
            <a:off x="365050" y="246700"/>
            <a:ext cx="4206900" cy="5466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100"/>
              <a:buFont typeface="Arial"/>
              <a:buNone/>
            </a:pPr>
            <a:r>
              <a:t/>
            </a:r>
            <a:endParaRPr b="0" sz="28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 sz="2600">
                <a:latin typeface="Arial"/>
                <a:ea typeface="Arial"/>
                <a:cs typeface="Arial"/>
                <a:sym typeface="Arial"/>
              </a:rPr>
              <a:t>Evaluating an Application</a:t>
            </a:r>
            <a:endParaRPr sz="26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b="0" sz="2800">
              <a:solidFill>
                <a:srgbClr val="000000"/>
              </a:solidFill>
              <a:latin typeface="Arial"/>
              <a:ea typeface="Arial"/>
              <a:cs typeface="Arial"/>
              <a:sym typeface="Arial"/>
            </a:endParaRPr>
          </a:p>
          <a:p>
            <a:pPr indent="0" lvl="0" marL="0" rtl="0" algn="l">
              <a:lnSpc>
                <a:spcPct val="90000"/>
              </a:lnSpc>
              <a:spcBef>
                <a:spcPts val="0"/>
              </a:spcBef>
              <a:spcAft>
                <a:spcPts val="0"/>
              </a:spcAft>
              <a:buClr>
                <a:schemeClr val="dk1"/>
              </a:buClr>
              <a:buSzPts val="3300"/>
              <a:buFont typeface="Calibri"/>
              <a:buNone/>
            </a:pPr>
            <a:r>
              <a:t/>
            </a:r>
            <a:endParaRPr sz="1100"/>
          </a:p>
        </p:txBody>
      </p:sp>
      <p:sp>
        <p:nvSpPr>
          <p:cNvPr id="197" name="Google Shape;197;p3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Clr>
                <a:schemeClr val="dk1"/>
              </a:buClr>
              <a:buSzPts val="1100"/>
              <a:buNone/>
            </a:pPr>
            <a:r>
              <a:rPr lang="en" sz="1800">
                <a:solidFill>
                  <a:srgbClr val="000000"/>
                </a:solidFill>
                <a:latin typeface="Arial"/>
                <a:ea typeface="Arial"/>
                <a:cs typeface="Arial"/>
                <a:sym typeface="Arial"/>
              </a:rPr>
              <a:t>Things to consider when evaluating an undocumented student’s file: </a:t>
            </a:r>
            <a:endParaRPr sz="1800">
              <a:solidFill>
                <a:srgbClr val="000000"/>
              </a:solidFill>
              <a:latin typeface="Arial"/>
              <a:ea typeface="Arial"/>
              <a:cs typeface="Arial"/>
              <a:sym typeface="Arial"/>
            </a:endParaRPr>
          </a:p>
          <a:p>
            <a:pPr indent="-342900" lvl="0" marL="457200" rtl="0" algn="l">
              <a:lnSpc>
                <a:spcPct val="115000"/>
              </a:lnSpc>
              <a:spcBef>
                <a:spcPts val="1600"/>
              </a:spcBef>
              <a:spcAft>
                <a:spcPts val="0"/>
              </a:spcAft>
              <a:buClr>
                <a:srgbClr val="000000"/>
              </a:buClr>
              <a:buSzPts val="1800"/>
              <a:buFont typeface="Arial"/>
              <a:buAutoNum type="arabicPeriod"/>
            </a:pPr>
            <a:r>
              <a:rPr lang="en" sz="1800">
                <a:solidFill>
                  <a:srgbClr val="000000"/>
                </a:solidFill>
                <a:latin typeface="Arial"/>
                <a:ea typeface="Arial"/>
                <a:cs typeface="Arial"/>
                <a:sym typeface="Arial"/>
              </a:rPr>
              <a:t>An undocumented student DOES NOT have to disclose their status.  </a:t>
            </a:r>
            <a:endParaRPr sz="1800">
              <a:solidFill>
                <a:srgbClr val="000000"/>
              </a:solidFill>
              <a:latin typeface="Arial"/>
              <a:ea typeface="Arial"/>
              <a:cs typeface="Arial"/>
              <a:sym typeface="Arial"/>
            </a:endParaRPr>
          </a:p>
          <a:p>
            <a:pPr indent="-342900" lvl="0" marL="457200" rtl="0" algn="l">
              <a:lnSpc>
                <a:spcPct val="115000"/>
              </a:lnSpc>
              <a:spcBef>
                <a:spcPts val="0"/>
              </a:spcBef>
              <a:spcAft>
                <a:spcPts val="0"/>
              </a:spcAft>
              <a:buClr>
                <a:srgbClr val="000000"/>
              </a:buClr>
              <a:buSzPts val="1800"/>
              <a:buFont typeface="Arial"/>
              <a:buAutoNum type="arabicPeriod"/>
            </a:pPr>
            <a:r>
              <a:rPr lang="en" sz="1800">
                <a:solidFill>
                  <a:srgbClr val="000000"/>
                </a:solidFill>
                <a:latin typeface="Arial"/>
                <a:ea typeface="Arial"/>
                <a:cs typeface="Arial"/>
                <a:sym typeface="Arial"/>
              </a:rPr>
              <a:t>Retelling your immigration story can be </a:t>
            </a:r>
            <a:r>
              <a:rPr lang="en" sz="1800">
                <a:solidFill>
                  <a:srgbClr val="000000"/>
                </a:solidFill>
                <a:latin typeface="Arial"/>
                <a:ea typeface="Arial"/>
                <a:cs typeface="Arial"/>
                <a:sym typeface="Arial"/>
              </a:rPr>
              <a:t>triggering</a:t>
            </a:r>
            <a:r>
              <a:rPr lang="en" sz="1800">
                <a:solidFill>
                  <a:srgbClr val="000000"/>
                </a:solidFill>
                <a:latin typeface="Arial"/>
                <a:ea typeface="Arial"/>
                <a:cs typeface="Arial"/>
                <a:sym typeface="Arial"/>
              </a:rPr>
              <a:t> and shouldn’t be expected. </a:t>
            </a:r>
            <a:endParaRPr sz="1800">
              <a:solidFill>
                <a:srgbClr val="000000"/>
              </a:solidFill>
              <a:latin typeface="Arial"/>
              <a:ea typeface="Arial"/>
              <a:cs typeface="Arial"/>
              <a:sym typeface="Arial"/>
            </a:endParaRPr>
          </a:p>
          <a:p>
            <a:pPr indent="-342900" lvl="0" marL="457200" rtl="0" algn="l">
              <a:lnSpc>
                <a:spcPct val="115000"/>
              </a:lnSpc>
              <a:spcBef>
                <a:spcPts val="0"/>
              </a:spcBef>
              <a:spcAft>
                <a:spcPts val="0"/>
              </a:spcAft>
              <a:buClr>
                <a:srgbClr val="595959"/>
              </a:buClr>
              <a:buSzPts val="1800"/>
              <a:buFont typeface="Arial"/>
              <a:buAutoNum type="arabicPeriod"/>
            </a:pPr>
            <a:r>
              <a:rPr lang="en" sz="1800">
                <a:solidFill>
                  <a:srgbClr val="000000"/>
                </a:solidFill>
                <a:latin typeface="Arial"/>
                <a:ea typeface="Arial"/>
                <a:cs typeface="Arial"/>
                <a:sym typeface="Arial"/>
              </a:rPr>
              <a:t>If the student comes to campus, be cautious about disclosing their status to members of the community. Let the student do this. </a:t>
            </a:r>
            <a:r>
              <a:rPr lang="en" sz="1800">
                <a:solidFill>
                  <a:srgbClr val="595959"/>
                </a:solidFill>
                <a:latin typeface="Arial"/>
                <a:ea typeface="Arial"/>
                <a:cs typeface="Arial"/>
                <a:sym typeface="Arial"/>
              </a:rPr>
              <a:t>  </a:t>
            </a:r>
            <a:endParaRPr sz="1800">
              <a:solidFill>
                <a:srgbClr val="595959"/>
              </a:solidFill>
              <a:latin typeface="Arial"/>
              <a:ea typeface="Arial"/>
              <a:cs typeface="Arial"/>
              <a:sym typeface="Arial"/>
            </a:endParaRPr>
          </a:p>
          <a:p>
            <a:pPr indent="-342900" lvl="0" marL="457200" rtl="0" algn="l">
              <a:lnSpc>
                <a:spcPct val="115000"/>
              </a:lnSpc>
              <a:spcBef>
                <a:spcPts val="0"/>
              </a:spcBef>
              <a:spcAft>
                <a:spcPts val="0"/>
              </a:spcAft>
              <a:buClr>
                <a:srgbClr val="000000"/>
              </a:buClr>
              <a:buSzPts val="1800"/>
              <a:buFont typeface="Arial"/>
              <a:buAutoNum type="arabicPeriod"/>
            </a:pPr>
            <a:r>
              <a:rPr lang="en" sz="1800">
                <a:solidFill>
                  <a:srgbClr val="000000"/>
                </a:solidFill>
                <a:latin typeface="Arial"/>
                <a:ea typeface="Arial"/>
                <a:cs typeface="Arial"/>
                <a:sym typeface="Arial"/>
              </a:rPr>
              <a:t>Do not upho</a:t>
            </a:r>
            <a:r>
              <a:rPr lang="en" sz="1800">
                <a:solidFill>
                  <a:srgbClr val="000000"/>
                </a:solidFill>
                <a:latin typeface="Arial"/>
                <a:ea typeface="Arial"/>
                <a:cs typeface="Arial"/>
                <a:sym typeface="Arial"/>
              </a:rPr>
              <a:t>l</a:t>
            </a:r>
            <a:r>
              <a:rPr lang="en" sz="1800">
                <a:solidFill>
                  <a:srgbClr val="000000"/>
                </a:solidFill>
                <a:latin typeface="Arial"/>
                <a:ea typeface="Arial"/>
                <a:cs typeface="Arial"/>
                <a:sym typeface="Arial"/>
              </a:rPr>
              <a:t>d the good vs bad immigrant narrative.</a:t>
            </a:r>
            <a:endParaRPr sz="1800">
              <a:solidFill>
                <a:srgbClr val="000000"/>
              </a:solidFill>
              <a:latin typeface="Arial"/>
              <a:ea typeface="Arial"/>
              <a:cs typeface="Arial"/>
              <a:sym typeface="Arial"/>
            </a:endParaRPr>
          </a:p>
          <a:p>
            <a:pPr indent="-342900" lvl="0" marL="457200" rtl="0" algn="l">
              <a:lnSpc>
                <a:spcPct val="115000"/>
              </a:lnSpc>
              <a:spcBef>
                <a:spcPts val="0"/>
              </a:spcBef>
              <a:spcAft>
                <a:spcPts val="0"/>
              </a:spcAft>
              <a:buClr>
                <a:srgbClr val="000000"/>
              </a:buClr>
              <a:buSzPts val="1800"/>
              <a:buFont typeface="Arial"/>
              <a:buAutoNum type="arabicPeriod"/>
            </a:pPr>
            <a:r>
              <a:rPr lang="en" sz="1800">
                <a:solidFill>
                  <a:srgbClr val="000000"/>
                </a:solidFill>
                <a:latin typeface="Arial"/>
                <a:ea typeface="Arial"/>
                <a:cs typeface="Arial"/>
                <a:sym typeface="Arial"/>
              </a:rPr>
              <a:t>If a student writes about their experience being undocumented, it’s important for readers to set aside their political opinions. </a:t>
            </a:r>
            <a:endParaRPr sz="1800">
              <a:solidFill>
                <a:srgbClr val="000000"/>
              </a:solidFill>
              <a:latin typeface="Arial"/>
              <a:ea typeface="Arial"/>
              <a:cs typeface="Arial"/>
              <a:sym typeface="Arial"/>
            </a:endParaRPr>
          </a:p>
          <a:p>
            <a:pPr indent="-38100" lvl="0" marL="177800" rtl="0" algn="l">
              <a:lnSpc>
                <a:spcPct val="90000"/>
              </a:lnSpc>
              <a:spcBef>
                <a:spcPts val="1600"/>
              </a:spcBef>
              <a:spcAft>
                <a:spcPts val="0"/>
              </a:spcAft>
              <a:buClr>
                <a:schemeClr val="dk1"/>
              </a:buClr>
              <a:buSzPts val="2100"/>
              <a:buNone/>
            </a:pPr>
            <a:r>
              <a:t/>
            </a:r>
            <a:endParaRPr sz="11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Google Shape;202;p3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100"/>
              <a:buFont typeface="Arial"/>
              <a:buNone/>
            </a:pPr>
            <a:r>
              <a:t/>
            </a:r>
            <a:endParaRPr b="0" sz="28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 sz="2600">
                <a:latin typeface="Helvetica Neue"/>
                <a:ea typeface="Helvetica Neue"/>
                <a:cs typeface="Helvetica Neue"/>
                <a:sym typeface="Helvetica Neue"/>
              </a:rPr>
              <a:t>Resources</a:t>
            </a:r>
            <a:endParaRPr sz="2600">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ts val="1100"/>
              <a:buFont typeface="Arial"/>
              <a:buNone/>
            </a:pPr>
            <a:r>
              <a:t/>
            </a:r>
            <a:endParaRPr b="0" sz="28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b="0" sz="2800">
              <a:solidFill>
                <a:srgbClr val="000000"/>
              </a:solidFill>
              <a:latin typeface="Arial"/>
              <a:ea typeface="Arial"/>
              <a:cs typeface="Arial"/>
              <a:sym typeface="Arial"/>
            </a:endParaRPr>
          </a:p>
          <a:p>
            <a:pPr indent="0" lvl="0" marL="0" rtl="0" algn="l">
              <a:lnSpc>
                <a:spcPct val="90000"/>
              </a:lnSpc>
              <a:spcBef>
                <a:spcPts val="0"/>
              </a:spcBef>
              <a:spcAft>
                <a:spcPts val="0"/>
              </a:spcAft>
              <a:buClr>
                <a:schemeClr val="dk1"/>
              </a:buClr>
              <a:buSzPts val="3300"/>
              <a:buFont typeface="Calibri"/>
              <a:buNone/>
            </a:pPr>
            <a:r>
              <a:t/>
            </a:r>
            <a:endParaRPr sz="1100"/>
          </a:p>
        </p:txBody>
      </p:sp>
      <p:sp>
        <p:nvSpPr>
          <p:cNvPr id="203" name="Google Shape;203;p35"/>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p>
            <a:pPr indent="-342900" lvl="0" marL="457200" rtl="0" algn="l">
              <a:lnSpc>
                <a:spcPct val="90000"/>
              </a:lnSpc>
              <a:spcBef>
                <a:spcPts val="0"/>
              </a:spcBef>
              <a:spcAft>
                <a:spcPts val="0"/>
              </a:spcAft>
              <a:buClr>
                <a:srgbClr val="000000"/>
              </a:buClr>
              <a:buSzPts val="1800"/>
              <a:buFont typeface="Helvetica Neue"/>
              <a:buChar char="➢"/>
            </a:pPr>
            <a:r>
              <a:rPr lang="en" sz="1800">
                <a:solidFill>
                  <a:srgbClr val="000000"/>
                </a:solidFill>
                <a:latin typeface="Helvetica Neue"/>
                <a:ea typeface="Helvetica Neue"/>
                <a:cs typeface="Helvetica Neue"/>
                <a:sym typeface="Helvetica Neue"/>
              </a:rPr>
              <a:t>Stay informed and be knowledgeable about terminology</a:t>
            </a:r>
            <a:endParaRPr sz="1800">
              <a:solidFill>
                <a:srgbClr val="000000"/>
              </a:solidFill>
              <a:latin typeface="Helvetica Neue"/>
              <a:ea typeface="Helvetica Neue"/>
              <a:cs typeface="Helvetica Neue"/>
              <a:sym typeface="Helvetica Neue"/>
            </a:endParaRPr>
          </a:p>
          <a:p>
            <a:pPr indent="-342900" lvl="0" marL="457200" rtl="0" algn="l">
              <a:lnSpc>
                <a:spcPct val="90000"/>
              </a:lnSpc>
              <a:spcBef>
                <a:spcPts val="0"/>
              </a:spcBef>
              <a:spcAft>
                <a:spcPts val="0"/>
              </a:spcAft>
              <a:buClr>
                <a:srgbClr val="000000"/>
              </a:buClr>
              <a:buSzPts val="1800"/>
              <a:buFont typeface="Helvetica Neue"/>
              <a:buChar char="➢"/>
            </a:pPr>
            <a:r>
              <a:rPr lang="en" sz="1800">
                <a:solidFill>
                  <a:srgbClr val="000000"/>
                </a:solidFill>
                <a:latin typeface="Helvetica Neue"/>
                <a:ea typeface="Helvetica Neue"/>
                <a:cs typeface="Helvetica Neue"/>
                <a:sym typeface="Helvetica Neue"/>
              </a:rPr>
              <a:t>Identifying students or letting students self-identify</a:t>
            </a:r>
            <a:endParaRPr sz="1800">
              <a:solidFill>
                <a:srgbClr val="000000"/>
              </a:solidFill>
              <a:latin typeface="Helvetica Neue"/>
              <a:ea typeface="Helvetica Neue"/>
              <a:cs typeface="Helvetica Neue"/>
              <a:sym typeface="Helvetica Neue"/>
            </a:endParaRPr>
          </a:p>
          <a:p>
            <a:pPr indent="-342900" lvl="0" marL="457200" rtl="0" algn="l">
              <a:lnSpc>
                <a:spcPct val="90000"/>
              </a:lnSpc>
              <a:spcBef>
                <a:spcPts val="0"/>
              </a:spcBef>
              <a:spcAft>
                <a:spcPts val="0"/>
              </a:spcAft>
              <a:buClr>
                <a:srgbClr val="000000"/>
              </a:buClr>
              <a:buSzPts val="1800"/>
              <a:buFont typeface="Helvetica Neue"/>
              <a:buChar char="➢"/>
            </a:pPr>
            <a:r>
              <a:rPr lang="en" sz="1800">
                <a:solidFill>
                  <a:srgbClr val="000000"/>
                </a:solidFill>
                <a:latin typeface="Helvetica Neue"/>
                <a:ea typeface="Helvetica Neue"/>
                <a:cs typeface="Helvetica Neue"/>
                <a:sym typeface="Helvetica Neue"/>
              </a:rPr>
              <a:t>Webpage with clear information and a contact person</a:t>
            </a:r>
            <a:endParaRPr sz="1800">
              <a:solidFill>
                <a:srgbClr val="000000"/>
              </a:solidFill>
              <a:latin typeface="Helvetica Neue"/>
              <a:ea typeface="Helvetica Neue"/>
              <a:cs typeface="Helvetica Neue"/>
              <a:sym typeface="Helvetica Neue"/>
            </a:endParaRPr>
          </a:p>
          <a:p>
            <a:pPr indent="-342900" lvl="1" marL="914400" rtl="0" algn="l">
              <a:lnSpc>
                <a:spcPct val="90000"/>
              </a:lnSpc>
              <a:spcBef>
                <a:spcPts val="0"/>
              </a:spcBef>
              <a:spcAft>
                <a:spcPts val="0"/>
              </a:spcAft>
              <a:buClr>
                <a:srgbClr val="000000"/>
              </a:buClr>
              <a:buSzPts val="1800"/>
              <a:buFont typeface="Helvetica Neue"/>
              <a:buChar char="○"/>
            </a:pPr>
            <a:r>
              <a:rPr lang="en">
                <a:solidFill>
                  <a:srgbClr val="000000"/>
                </a:solidFill>
                <a:latin typeface="Helvetica Neue"/>
                <a:ea typeface="Helvetica Neue"/>
                <a:cs typeface="Helvetica Neue"/>
                <a:sym typeface="Helvetica Neue"/>
              </a:rPr>
              <a:t>Sanctuary </a:t>
            </a:r>
            <a:r>
              <a:rPr lang="en" u="sng">
                <a:solidFill>
                  <a:schemeClr val="hlink"/>
                </a:solidFill>
                <a:latin typeface="Helvetica Neue"/>
                <a:ea typeface="Helvetica Neue"/>
                <a:cs typeface="Helvetica Neue"/>
                <a:sym typeface="Helvetica Neue"/>
                <a:hlinkClick r:id="rId3"/>
              </a:rPr>
              <a:t>city</a:t>
            </a:r>
            <a:r>
              <a:rPr lang="en">
                <a:solidFill>
                  <a:srgbClr val="000000"/>
                </a:solidFill>
                <a:latin typeface="Helvetica Neue"/>
                <a:ea typeface="Helvetica Neue"/>
                <a:cs typeface="Helvetica Neue"/>
                <a:sym typeface="Helvetica Neue"/>
              </a:rPr>
              <a:t>/</a:t>
            </a:r>
            <a:r>
              <a:rPr lang="en" u="sng">
                <a:solidFill>
                  <a:schemeClr val="hlink"/>
                </a:solidFill>
                <a:latin typeface="Helvetica Neue"/>
                <a:ea typeface="Helvetica Neue"/>
                <a:cs typeface="Helvetica Neue"/>
                <a:sym typeface="Helvetica Neue"/>
                <a:hlinkClick r:id="rId4"/>
              </a:rPr>
              <a:t>campus</a:t>
            </a:r>
            <a:endParaRPr>
              <a:solidFill>
                <a:srgbClr val="000000"/>
              </a:solidFill>
              <a:latin typeface="Helvetica Neue"/>
              <a:ea typeface="Helvetica Neue"/>
              <a:cs typeface="Helvetica Neue"/>
              <a:sym typeface="Helvetica Neue"/>
            </a:endParaRPr>
          </a:p>
          <a:p>
            <a:pPr indent="-342900" lvl="0" marL="457200" rtl="0" algn="l">
              <a:lnSpc>
                <a:spcPct val="90000"/>
              </a:lnSpc>
              <a:spcBef>
                <a:spcPts val="0"/>
              </a:spcBef>
              <a:spcAft>
                <a:spcPts val="0"/>
              </a:spcAft>
              <a:buClr>
                <a:srgbClr val="000000"/>
              </a:buClr>
              <a:buSzPts val="1800"/>
              <a:buFont typeface="Helvetica Neue"/>
              <a:buChar char="➢"/>
            </a:pPr>
            <a:r>
              <a:rPr lang="en" sz="1800" u="sng">
                <a:solidFill>
                  <a:schemeClr val="hlink"/>
                </a:solidFill>
                <a:latin typeface="Helvetica Neue"/>
                <a:ea typeface="Helvetica Neue"/>
                <a:cs typeface="Helvetica Neue"/>
                <a:sym typeface="Helvetica Neue"/>
                <a:hlinkClick r:id="rId5"/>
              </a:rPr>
              <a:t>UndocuAlly Training</a:t>
            </a:r>
            <a:r>
              <a:rPr lang="en" sz="1800">
                <a:solidFill>
                  <a:srgbClr val="000000"/>
                </a:solidFill>
                <a:latin typeface="Helvetica Neue"/>
                <a:ea typeface="Helvetica Neue"/>
                <a:cs typeface="Helvetica Neue"/>
                <a:sym typeface="Helvetica Neue"/>
              </a:rPr>
              <a:t> for staff</a:t>
            </a:r>
            <a:endParaRPr sz="1800">
              <a:solidFill>
                <a:srgbClr val="000000"/>
              </a:solidFill>
              <a:latin typeface="Helvetica Neue"/>
              <a:ea typeface="Helvetica Neue"/>
              <a:cs typeface="Helvetica Neue"/>
              <a:sym typeface="Helvetica Neue"/>
            </a:endParaRPr>
          </a:p>
          <a:p>
            <a:pPr indent="-342900" lvl="0" marL="457200" rtl="0" algn="l">
              <a:lnSpc>
                <a:spcPct val="90000"/>
              </a:lnSpc>
              <a:spcBef>
                <a:spcPts val="0"/>
              </a:spcBef>
              <a:spcAft>
                <a:spcPts val="0"/>
              </a:spcAft>
              <a:buClr>
                <a:srgbClr val="000000"/>
              </a:buClr>
              <a:buSzPts val="1800"/>
              <a:buFont typeface="Helvetica Neue"/>
              <a:buChar char="➢"/>
            </a:pPr>
            <a:r>
              <a:rPr lang="en" sz="1800">
                <a:solidFill>
                  <a:srgbClr val="000000"/>
                </a:solidFill>
                <a:latin typeface="Helvetica Neue"/>
                <a:ea typeface="Helvetica Neue"/>
                <a:cs typeface="Helvetica Neue"/>
                <a:sym typeface="Helvetica Neue"/>
              </a:rPr>
              <a:t>Do not provide incorrect information</a:t>
            </a:r>
            <a:endParaRPr sz="1800">
              <a:solidFill>
                <a:srgbClr val="000000"/>
              </a:solidFill>
              <a:latin typeface="Helvetica Neue"/>
              <a:ea typeface="Helvetica Neue"/>
              <a:cs typeface="Helvetica Neue"/>
              <a:sym typeface="Helvetica Neue"/>
            </a:endParaRPr>
          </a:p>
        </p:txBody>
      </p:sp>
      <p:sp>
        <p:nvSpPr>
          <p:cNvPr id="204" name="Google Shape;204;p35"/>
          <p:cNvSpPr txBox="1"/>
          <p:nvPr>
            <p:ph idx="2" type="body"/>
          </p:nvPr>
        </p:nvSpPr>
        <p:spPr>
          <a:xfrm>
            <a:off x="4404125" y="1369219"/>
            <a:ext cx="3886200" cy="3263400"/>
          </a:xfrm>
          <a:prstGeom prst="rect">
            <a:avLst/>
          </a:prstGeom>
        </p:spPr>
        <p:txBody>
          <a:bodyPr anchorCtr="0" anchor="t" bIns="34275" lIns="68575" spcFirstLastPara="1" rIns="68575" wrap="square" tIns="34275">
            <a:noAutofit/>
          </a:bodyPr>
          <a:lstStyle/>
          <a:p>
            <a:pPr indent="-342900" lvl="0" marL="457200" rtl="0" algn="l">
              <a:spcBef>
                <a:spcPts val="0"/>
              </a:spcBef>
              <a:spcAft>
                <a:spcPts val="0"/>
              </a:spcAft>
              <a:buSzPts val="1800"/>
              <a:buFont typeface="Helvetica Neue"/>
              <a:buChar char="➢"/>
            </a:pPr>
            <a:r>
              <a:rPr lang="en" sz="1800">
                <a:latin typeface="Helvetica Neue"/>
                <a:ea typeface="Helvetica Neue"/>
                <a:cs typeface="Helvetica Neue"/>
                <a:sym typeface="Helvetica Neue"/>
              </a:rPr>
              <a:t>Fly-in programs</a:t>
            </a:r>
            <a:endParaRPr sz="1800">
              <a:latin typeface="Helvetica Neue"/>
              <a:ea typeface="Helvetica Neue"/>
              <a:cs typeface="Helvetica Neue"/>
              <a:sym typeface="Helvetica Neue"/>
            </a:endParaRPr>
          </a:p>
          <a:p>
            <a:pPr indent="-342900" lvl="1" marL="914400" rtl="0" algn="l">
              <a:spcBef>
                <a:spcPts val="0"/>
              </a:spcBef>
              <a:spcAft>
                <a:spcPts val="0"/>
              </a:spcAft>
              <a:buSzPts val="1800"/>
              <a:buFont typeface="Helvetica Neue"/>
              <a:buChar char="○"/>
            </a:pPr>
            <a:r>
              <a:rPr lang="en">
                <a:latin typeface="Helvetica Neue"/>
                <a:ea typeface="Helvetica Neue"/>
                <a:cs typeface="Helvetica Neue"/>
                <a:sym typeface="Helvetica Neue"/>
              </a:rPr>
              <a:t>Check in with students</a:t>
            </a:r>
            <a:endParaRPr>
              <a:latin typeface="Helvetica Neue"/>
              <a:ea typeface="Helvetica Neue"/>
              <a:cs typeface="Helvetica Neue"/>
              <a:sym typeface="Helvetica Neue"/>
            </a:endParaRPr>
          </a:p>
          <a:p>
            <a:pPr indent="-342900" lvl="1" marL="914400" rtl="0" algn="l">
              <a:spcBef>
                <a:spcPts val="0"/>
              </a:spcBef>
              <a:spcAft>
                <a:spcPts val="0"/>
              </a:spcAft>
              <a:buSzPts val="1800"/>
              <a:buFont typeface="Helvetica Neue"/>
              <a:buChar char="○"/>
            </a:pPr>
            <a:r>
              <a:rPr lang="en">
                <a:latin typeface="Helvetica Neue"/>
                <a:ea typeface="Helvetica Neue"/>
                <a:cs typeface="Helvetica Neue"/>
                <a:sym typeface="Helvetica Neue"/>
              </a:rPr>
              <a:t>Avoid flights in border states</a:t>
            </a:r>
            <a:endParaRPr>
              <a:latin typeface="Helvetica Neue"/>
              <a:ea typeface="Helvetica Neue"/>
              <a:cs typeface="Helvetica Neue"/>
              <a:sym typeface="Helvetica Neue"/>
            </a:endParaRPr>
          </a:p>
          <a:p>
            <a:pPr indent="-342900" lvl="1" marL="914400" rtl="0" algn="l">
              <a:spcBef>
                <a:spcPts val="0"/>
              </a:spcBef>
              <a:spcAft>
                <a:spcPts val="0"/>
              </a:spcAft>
              <a:buSzPts val="1800"/>
              <a:buFont typeface="Helvetica Neue"/>
              <a:buChar char="○"/>
            </a:pPr>
            <a:r>
              <a:rPr lang="en">
                <a:latin typeface="Helvetica Neue"/>
                <a:ea typeface="Helvetica Neue"/>
                <a:cs typeface="Helvetica Neue"/>
                <a:sym typeface="Helvetica Neue"/>
              </a:rPr>
              <a:t>Have staff meet student at airport</a:t>
            </a:r>
            <a:endParaRPr>
              <a:latin typeface="Helvetica Neue"/>
              <a:ea typeface="Helvetica Neue"/>
              <a:cs typeface="Helvetica Neue"/>
              <a:sym typeface="Helvetica Neue"/>
            </a:endParaRPr>
          </a:p>
          <a:p>
            <a:pPr indent="-342900" lvl="1" marL="914400" rtl="0" algn="l">
              <a:spcBef>
                <a:spcPts val="0"/>
              </a:spcBef>
              <a:spcAft>
                <a:spcPts val="0"/>
              </a:spcAft>
              <a:buSzPts val="1800"/>
              <a:buFont typeface="Helvetica Neue"/>
              <a:buChar char="○"/>
            </a:pPr>
            <a:r>
              <a:rPr lang="en">
                <a:latin typeface="Helvetica Neue"/>
                <a:ea typeface="Helvetica Neue"/>
                <a:cs typeface="Helvetica Neue"/>
                <a:sym typeface="Helvetica Neue"/>
              </a:rPr>
              <a:t>On-call lawyer or other resources</a:t>
            </a:r>
            <a:endParaRPr>
              <a:latin typeface="Helvetica Neue"/>
              <a:ea typeface="Helvetica Neue"/>
              <a:cs typeface="Helvetica Neue"/>
              <a:sym typeface="Helvetica Neue"/>
            </a:endParaRPr>
          </a:p>
          <a:p>
            <a:pPr indent="-342900" lvl="1" marL="914400" rtl="0" algn="l">
              <a:spcBef>
                <a:spcPts val="0"/>
              </a:spcBef>
              <a:spcAft>
                <a:spcPts val="0"/>
              </a:spcAft>
              <a:buSzPts val="1800"/>
              <a:buFont typeface="Helvetica Neue"/>
              <a:buChar char="○"/>
            </a:pPr>
            <a:r>
              <a:rPr lang="en">
                <a:latin typeface="Helvetica Neue"/>
                <a:ea typeface="Helvetica Neue"/>
                <a:cs typeface="Helvetica Neue"/>
                <a:sym typeface="Helvetica Neue"/>
              </a:rPr>
              <a:t>Make sure students know “</a:t>
            </a:r>
            <a:r>
              <a:rPr lang="en" u="sng">
                <a:solidFill>
                  <a:schemeClr val="hlink"/>
                </a:solidFill>
                <a:latin typeface="Helvetica Neue"/>
                <a:ea typeface="Helvetica Neue"/>
                <a:cs typeface="Helvetica Neue"/>
                <a:sym typeface="Helvetica Neue"/>
                <a:hlinkClick r:id="rId6"/>
              </a:rPr>
              <a:t>Know Your Rights</a:t>
            </a:r>
            <a:r>
              <a:rPr lang="en">
                <a:latin typeface="Helvetica Neue"/>
                <a:ea typeface="Helvetica Neue"/>
                <a:cs typeface="Helvetica Neue"/>
                <a:sym typeface="Helvetica Neue"/>
              </a:rPr>
              <a:t>” from ACLU</a:t>
            </a:r>
            <a:endParaRPr>
              <a:latin typeface="Helvetica Neue"/>
              <a:ea typeface="Helvetica Neue"/>
              <a:cs typeface="Helvetica Neue"/>
              <a:sym typeface="Helvetica Neue"/>
            </a:endParaRPr>
          </a:p>
        </p:txBody>
      </p:sp>
      <p:pic>
        <p:nvPicPr>
          <p:cNvPr id="205" name="Google Shape;205;p35"/>
          <p:cNvPicPr preferRelativeResize="0"/>
          <p:nvPr/>
        </p:nvPicPr>
        <p:blipFill>
          <a:blip r:embed="rId7">
            <a:alphaModFix/>
          </a:blip>
          <a:stretch>
            <a:fillRect/>
          </a:stretch>
        </p:blipFill>
        <p:spPr>
          <a:xfrm>
            <a:off x="7341000" y="433425"/>
            <a:ext cx="1708476" cy="11389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Google Shape;210;p36"/>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latin typeface="Helvetica Neue"/>
                <a:ea typeface="Helvetica Neue"/>
                <a:cs typeface="Helvetica Neue"/>
                <a:sym typeface="Helvetica Neue"/>
              </a:rPr>
              <a:t>Additional Resources</a:t>
            </a:r>
            <a:endParaRPr>
              <a:latin typeface="Helvetica Neue"/>
              <a:ea typeface="Helvetica Neue"/>
              <a:cs typeface="Helvetica Neue"/>
              <a:sym typeface="Helvetica Neue"/>
            </a:endParaRPr>
          </a:p>
        </p:txBody>
      </p:sp>
      <p:sp>
        <p:nvSpPr>
          <p:cNvPr id="211" name="Google Shape;211;p36"/>
          <p:cNvSpPr txBox="1"/>
          <p:nvPr>
            <p:ph idx="1" type="body"/>
          </p:nvPr>
        </p:nvSpPr>
        <p:spPr>
          <a:xfrm>
            <a:off x="628650" y="1369219"/>
            <a:ext cx="3886200" cy="3263400"/>
          </a:xfrm>
          <a:prstGeom prst="rect">
            <a:avLst/>
          </a:prstGeom>
        </p:spPr>
        <p:txBody>
          <a:bodyPr anchorCtr="0" anchor="t" bIns="34275" lIns="68575" spcFirstLastPara="1" rIns="68575" wrap="square" tIns="34275">
            <a:noAutofit/>
          </a:bodyPr>
          <a:lstStyle/>
          <a:p>
            <a:pPr indent="-342900" lvl="0" marL="457200" rtl="0" algn="l">
              <a:spcBef>
                <a:spcPts val="800"/>
              </a:spcBef>
              <a:spcAft>
                <a:spcPts val="0"/>
              </a:spcAft>
              <a:buSzPts val="1800"/>
              <a:buFont typeface="Helvetica Neue"/>
              <a:buChar char="•"/>
            </a:pPr>
            <a:r>
              <a:rPr lang="en" sz="1800">
                <a:latin typeface="Helvetica Neue"/>
                <a:ea typeface="Helvetica Neue"/>
                <a:cs typeface="Helvetica Neue"/>
                <a:sym typeface="Helvetica Neue"/>
              </a:rPr>
              <a:t>Immigrants Rising (formerly Educators for Fair Consideration) </a:t>
            </a:r>
            <a:r>
              <a:rPr lang="en" sz="1800" u="sng">
                <a:solidFill>
                  <a:schemeClr val="hlink"/>
                </a:solidFill>
                <a:latin typeface="Helvetica Neue"/>
                <a:ea typeface="Helvetica Neue"/>
                <a:cs typeface="Helvetica Neue"/>
                <a:sym typeface="Helvetica Neue"/>
                <a:hlinkClick r:id="rId3"/>
              </a:rPr>
              <a:t>Scholarship Guides</a:t>
            </a:r>
            <a:endParaRPr sz="1800">
              <a:latin typeface="Helvetica Neue"/>
              <a:ea typeface="Helvetica Neue"/>
              <a:cs typeface="Helvetica Neue"/>
              <a:sym typeface="Helvetica Neue"/>
            </a:endParaRPr>
          </a:p>
          <a:p>
            <a:pPr indent="-342900" lvl="0" marL="457200" rtl="0" algn="l">
              <a:spcBef>
                <a:spcPts val="0"/>
              </a:spcBef>
              <a:spcAft>
                <a:spcPts val="0"/>
              </a:spcAft>
              <a:buSzPts val="1800"/>
              <a:buFont typeface="Helvetica Neue"/>
              <a:buChar char="•"/>
            </a:pPr>
            <a:r>
              <a:rPr lang="en" sz="1800" u="sng">
                <a:solidFill>
                  <a:schemeClr val="hlink"/>
                </a:solidFill>
                <a:latin typeface="Helvetica Neue"/>
                <a:ea typeface="Helvetica Neue"/>
                <a:cs typeface="Helvetica Neue"/>
                <a:sym typeface="Helvetica Neue"/>
                <a:hlinkClick r:id="rId4"/>
              </a:rPr>
              <a:t>College Greenlight</a:t>
            </a:r>
            <a:endParaRPr sz="1800">
              <a:latin typeface="Helvetica Neue"/>
              <a:ea typeface="Helvetica Neue"/>
              <a:cs typeface="Helvetica Neue"/>
              <a:sym typeface="Helvetica Neue"/>
            </a:endParaRPr>
          </a:p>
        </p:txBody>
      </p:sp>
      <p:sp>
        <p:nvSpPr>
          <p:cNvPr id="212" name="Google Shape;212;p36"/>
          <p:cNvSpPr txBox="1"/>
          <p:nvPr>
            <p:ph idx="2" type="body"/>
          </p:nvPr>
        </p:nvSpPr>
        <p:spPr>
          <a:xfrm>
            <a:off x="4629150" y="1369219"/>
            <a:ext cx="3886200" cy="32634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Google Shape;217;p37"/>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sz="2600">
                <a:latin typeface="Helvetica Neue"/>
                <a:ea typeface="Helvetica Neue"/>
                <a:cs typeface="Helvetica Neue"/>
                <a:sym typeface="Helvetica Neue"/>
              </a:rPr>
              <a:t>Questions?</a:t>
            </a:r>
            <a:endParaRPr sz="2600">
              <a:latin typeface="Helvetica Neue"/>
              <a:ea typeface="Helvetica Neue"/>
              <a:cs typeface="Helvetica Neue"/>
              <a:sym typeface="Helvetica Neu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sp>
        <p:nvSpPr>
          <p:cNvPr id="222" name="Google Shape;222;p38"/>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sz="2600">
                <a:latin typeface="Helvetica Neue"/>
                <a:ea typeface="Helvetica Neue"/>
                <a:cs typeface="Helvetica Neue"/>
                <a:sym typeface="Helvetica Neue"/>
              </a:rPr>
              <a:t>Contact Info:</a:t>
            </a:r>
            <a:endParaRPr sz="2600">
              <a:latin typeface="Helvetica Neue"/>
              <a:ea typeface="Helvetica Neue"/>
              <a:cs typeface="Helvetica Neue"/>
              <a:sym typeface="Helvetica Neue"/>
            </a:endParaRPr>
          </a:p>
        </p:txBody>
      </p:sp>
      <p:sp>
        <p:nvSpPr>
          <p:cNvPr id="223" name="Google Shape;223;p38"/>
          <p:cNvSpPr txBox="1"/>
          <p:nvPr>
            <p:ph idx="1" type="body"/>
          </p:nvPr>
        </p:nvSpPr>
        <p:spPr>
          <a:xfrm>
            <a:off x="273925" y="1369219"/>
            <a:ext cx="3886200" cy="32634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a:latin typeface="Helvetica Neue"/>
                <a:ea typeface="Helvetica Neue"/>
                <a:cs typeface="Helvetica Neue"/>
                <a:sym typeface="Helvetica Neue"/>
              </a:rPr>
              <a:t>Aldair Arriola Gomez</a:t>
            </a:r>
            <a:endParaRPr>
              <a:latin typeface="Helvetica Neue"/>
              <a:ea typeface="Helvetica Neue"/>
              <a:cs typeface="Helvetica Neue"/>
              <a:sym typeface="Helvetica Neue"/>
            </a:endParaRPr>
          </a:p>
          <a:p>
            <a:pPr indent="0" lvl="0" marL="0" rtl="0" algn="l">
              <a:spcBef>
                <a:spcPts val="800"/>
              </a:spcBef>
              <a:spcAft>
                <a:spcPts val="0"/>
              </a:spcAft>
              <a:buNone/>
            </a:pPr>
            <a:r>
              <a:rPr lang="en">
                <a:latin typeface="Helvetica Neue"/>
                <a:ea typeface="Helvetica Neue"/>
                <a:cs typeface="Helvetica Neue"/>
                <a:sym typeface="Helvetica Neue"/>
              </a:rPr>
              <a:t>Admissions Counselor </a:t>
            </a:r>
            <a:endParaRPr>
              <a:latin typeface="Helvetica Neue"/>
              <a:ea typeface="Helvetica Neue"/>
              <a:cs typeface="Helvetica Neue"/>
              <a:sym typeface="Helvetica Neue"/>
            </a:endParaRPr>
          </a:p>
          <a:p>
            <a:pPr indent="0" lvl="0" marL="0" rtl="0" algn="l">
              <a:spcBef>
                <a:spcPts val="800"/>
              </a:spcBef>
              <a:spcAft>
                <a:spcPts val="0"/>
              </a:spcAft>
              <a:buNone/>
            </a:pPr>
            <a:r>
              <a:rPr lang="en">
                <a:latin typeface="Helvetica Neue"/>
                <a:ea typeface="Helvetica Neue"/>
                <a:cs typeface="Helvetica Neue"/>
                <a:sym typeface="Helvetica Neue"/>
              </a:rPr>
              <a:t>Caltech </a:t>
            </a:r>
            <a:endParaRPr>
              <a:latin typeface="Helvetica Neue"/>
              <a:ea typeface="Helvetica Neue"/>
              <a:cs typeface="Helvetica Neue"/>
              <a:sym typeface="Helvetica Neue"/>
            </a:endParaRPr>
          </a:p>
          <a:p>
            <a:pPr indent="0" lvl="0" marL="0" rtl="0" algn="l">
              <a:spcBef>
                <a:spcPts val="800"/>
              </a:spcBef>
              <a:spcAft>
                <a:spcPts val="0"/>
              </a:spcAft>
              <a:buNone/>
            </a:pPr>
            <a:r>
              <a:rPr lang="en" u="sng">
                <a:solidFill>
                  <a:schemeClr val="hlink"/>
                </a:solidFill>
                <a:latin typeface="Helvetica Neue"/>
                <a:ea typeface="Helvetica Neue"/>
                <a:cs typeface="Helvetica Neue"/>
                <a:sym typeface="Helvetica Neue"/>
                <a:hlinkClick r:id="rId3"/>
              </a:rPr>
              <a:t>aarriola@caltech.edu</a:t>
            </a:r>
            <a:r>
              <a:rPr lang="en">
                <a:latin typeface="Helvetica Neue"/>
                <a:ea typeface="Helvetica Neue"/>
                <a:cs typeface="Helvetica Neue"/>
                <a:sym typeface="Helvetica Neue"/>
              </a:rPr>
              <a:t> </a:t>
            </a:r>
            <a:endParaRPr>
              <a:latin typeface="Helvetica Neue"/>
              <a:ea typeface="Helvetica Neue"/>
              <a:cs typeface="Helvetica Neue"/>
              <a:sym typeface="Helvetica Neue"/>
            </a:endParaRPr>
          </a:p>
        </p:txBody>
      </p:sp>
      <p:sp>
        <p:nvSpPr>
          <p:cNvPr id="224" name="Google Shape;224;p38"/>
          <p:cNvSpPr txBox="1"/>
          <p:nvPr>
            <p:ph idx="2" type="body"/>
          </p:nvPr>
        </p:nvSpPr>
        <p:spPr>
          <a:xfrm>
            <a:off x="4616900" y="1369225"/>
            <a:ext cx="4275600" cy="32634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a:latin typeface="Helvetica Neue"/>
                <a:ea typeface="Helvetica Neue"/>
                <a:cs typeface="Helvetica Neue"/>
                <a:sym typeface="Helvetica Neue"/>
              </a:rPr>
              <a:t>Paola Reyes Noriega</a:t>
            </a:r>
            <a:endParaRPr>
              <a:latin typeface="Helvetica Neue"/>
              <a:ea typeface="Helvetica Neue"/>
              <a:cs typeface="Helvetica Neue"/>
              <a:sym typeface="Helvetica Neue"/>
            </a:endParaRPr>
          </a:p>
          <a:p>
            <a:pPr indent="0" lvl="0" marL="0" rtl="0" algn="l">
              <a:spcBef>
                <a:spcPts val="800"/>
              </a:spcBef>
              <a:spcAft>
                <a:spcPts val="0"/>
              </a:spcAft>
              <a:buNone/>
            </a:pPr>
            <a:r>
              <a:rPr lang="en">
                <a:latin typeface="Helvetica Neue"/>
                <a:ea typeface="Helvetica Neue"/>
                <a:cs typeface="Helvetica Neue"/>
                <a:sym typeface="Helvetica Neue"/>
              </a:rPr>
              <a:t>Admissions Officer</a:t>
            </a:r>
            <a:endParaRPr>
              <a:latin typeface="Helvetica Neue"/>
              <a:ea typeface="Helvetica Neue"/>
              <a:cs typeface="Helvetica Neue"/>
              <a:sym typeface="Helvetica Neue"/>
            </a:endParaRPr>
          </a:p>
          <a:p>
            <a:pPr indent="0" lvl="0" marL="0" rtl="0" algn="l">
              <a:spcBef>
                <a:spcPts val="800"/>
              </a:spcBef>
              <a:spcAft>
                <a:spcPts val="0"/>
              </a:spcAft>
              <a:buNone/>
            </a:pPr>
            <a:r>
              <a:rPr lang="en">
                <a:latin typeface="Helvetica Neue"/>
                <a:ea typeface="Helvetica Neue"/>
                <a:cs typeface="Helvetica Neue"/>
                <a:sym typeface="Helvetica Neue"/>
              </a:rPr>
              <a:t>Pomona College</a:t>
            </a:r>
            <a:endParaRPr>
              <a:latin typeface="Helvetica Neue"/>
              <a:ea typeface="Helvetica Neue"/>
              <a:cs typeface="Helvetica Neue"/>
              <a:sym typeface="Helvetica Neue"/>
            </a:endParaRPr>
          </a:p>
          <a:p>
            <a:pPr indent="0" lvl="0" marL="0" rtl="0" algn="l">
              <a:spcBef>
                <a:spcPts val="800"/>
              </a:spcBef>
              <a:spcAft>
                <a:spcPts val="0"/>
              </a:spcAft>
              <a:buNone/>
            </a:pPr>
            <a:r>
              <a:rPr lang="en" u="sng">
                <a:solidFill>
                  <a:schemeClr val="hlink"/>
                </a:solidFill>
                <a:latin typeface="Helvetica Neue"/>
                <a:ea typeface="Helvetica Neue"/>
                <a:cs typeface="Helvetica Neue"/>
                <a:sym typeface="Helvetica Neue"/>
                <a:hlinkClick r:id="rId4"/>
              </a:rPr>
              <a:t>paola.reyesnoriega@pomona.edu</a:t>
            </a:r>
            <a:endParaRPr>
              <a:latin typeface="Helvetica Neue"/>
              <a:ea typeface="Helvetica Neue"/>
              <a:cs typeface="Helvetica Neue"/>
              <a:sym typeface="Helvetica Neue"/>
            </a:endParaRPr>
          </a:p>
        </p:txBody>
      </p:sp>
      <p:pic>
        <p:nvPicPr>
          <p:cNvPr id="225" name="Google Shape;225;p38"/>
          <p:cNvPicPr preferRelativeResize="0"/>
          <p:nvPr/>
        </p:nvPicPr>
        <p:blipFill rotWithShape="1">
          <a:blip r:embed="rId5">
            <a:alphaModFix/>
          </a:blip>
          <a:srcRect b="0" l="0" r="0" t="24000"/>
          <a:stretch/>
        </p:blipFill>
        <p:spPr>
          <a:xfrm>
            <a:off x="5200900" y="3270675"/>
            <a:ext cx="2150449" cy="1361950"/>
          </a:xfrm>
          <a:prstGeom prst="rect">
            <a:avLst/>
          </a:prstGeom>
          <a:noFill/>
          <a:ln>
            <a:noFill/>
          </a:ln>
        </p:spPr>
      </p:pic>
      <p:pic>
        <p:nvPicPr>
          <p:cNvPr id="226" name="Google Shape;226;p38"/>
          <p:cNvPicPr preferRelativeResize="0"/>
          <p:nvPr/>
        </p:nvPicPr>
        <p:blipFill>
          <a:blip r:embed="rId6">
            <a:alphaModFix/>
          </a:blip>
          <a:stretch>
            <a:fillRect/>
          </a:stretch>
        </p:blipFill>
        <p:spPr>
          <a:xfrm>
            <a:off x="371775" y="3460477"/>
            <a:ext cx="2388551" cy="5975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Google Shape;105;p24"/>
          <p:cNvSpPr txBox="1"/>
          <p:nvPr>
            <p:ph type="title"/>
          </p:nvPr>
        </p:nvSpPr>
        <p:spPr>
          <a:xfrm>
            <a:off x="628650" y="830275"/>
            <a:ext cx="7886700" cy="4377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100"/>
              <a:buFont typeface="Arial"/>
              <a:buNone/>
            </a:pPr>
            <a:r>
              <a:rPr lang="en" sz="2600">
                <a:latin typeface="Helvetica Neue"/>
                <a:ea typeface="Helvetica Neue"/>
                <a:cs typeface="Helvetica Neue"/>
                <a:sym typeface="Helvetica Neue"/>
              </a:rPr>
              <a:t>Intersectional Identities</a:t>
            </a:r>
            <a:r>
              <a:rPr lang="en" sz="2600">
                <a:latin typeface="Arial"/>
                <a:ea typeface="Arial"/>
                <a:cs typeface="Arial"/>
                <a:sym typeface="Arial"/>
              </a:rPr>
              <a:t> 	</a:t>
            </a:r>
            <a:endParaRPr sz="26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b="0" sz="28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b="0" sz="2800">
              <a:solidFill>
                <a:srgbClr val="000000"/>
              </a:solidFill>
              <a:latin typeface="Arial"/>
              <a:ea typeface="Arial"/>
              <a:cs typeface="Arial"/>
              <a:sym typeface="Arial"/>
            </a:endParaRPr>
          </a:p>
          <a:p>
            <a:pPr indent="0" lvl="0" marL="0" rtl="0" algn="l">
              <a:lnSpc>
                <a:spcPct val="90000"/>
              </a:lnSpc>
              <a:spcBef>
                <a:spcPts val="0"/>
              </a:spcBef>
              <a:spcAft>
                <a:spcPts val="0"/>
              </a:spcAft>
              <a:buClr>
                <a:schemeClr val="dk1"/>
              </a:buClr>
              <a:buSzPts val="3300"/>
              <a:buFont typeface="Calibri"/>
              <a:buNone/>
            </a:pPr>
            <a:r>
              <a:t/>
            </a:r>
            <a:endParaRPr sz="1100"/>
          </a:p>
        </p:txBody>
      </p:sp>
      <p:pic>
        <p:nvPicPr>
          <p:cNvPr id="106" name="Google Shape;106;p24"/>
          <p:cNvPicPr preferRelativeResize="0"/>
          <p:nvPr/>
        </p:nvPicPr>
        <p:blipFill rotWithShape="1">
          <a:blip r:embed="rId3">
            <a:alphaModFix/>
          </a:blip>
          <a:srcRect b="0" l="-2030" r="2030" t="0"/>
          <a:stretch/>
        </p:blipFill>
        <p:spPr>
          <a:xfrm>
            <a:off x="5057474" y="65425"/>
            <a:ext cx="2400325" cy="2341775"/>
          </a:xfrm>
          <a:prstGeom prst="rect">
            <a:avLst/>
          </a:prstGeom>
          <a:noFill/>
          <a:ln>
            <a:noFill/>
          </a:ln>
        </p:spPr>
      </p:pic>
      <p:sp>
        <p:nvSpPr>
          <p:cNvPr id="107" name="Google Shape;107;p24"/>
          <p:cNvSpPr txBox="1"/>
          <p:nvPr>
            <p:ph idx="1" type="body"/>
          </p:nvPr>
        </p:nvSpPr>
        <p:spPr>
          <a:xfrm>
            <a:off x="242275" y="718969"/>
            <a:ext cx="7886700" cy="32634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Clr>
                <a:schemeClr val="dk1"/>
              </a:buClr>
              <a:buSzPts val="1100"/>
              <a:buNone/>
            </a:pPr>
            <a:r>
              <a:rPr lang="en" sz="1800">
                <a:solidFill>
                  <a:srgbClr val="595959"/>
                </a:solidFill>
                <a:latin typeface="Helvetica Neue"/>
                <a:ea typeface="Helvetica Neue"/>
                <a:cs typeface="Helvetica Neue"/>
                <a:sym typeface="Helvetica Neue"/>
              </a:rPr>
              <a:t>Sexuality (Undocuqueer) </a:t>
            </a:r>
            <a:endParaRPr sz="1800">
              <a:solidFill>
                <a:srgbClr val="595959"/>
              </a:solidFill>
              <a:latin typeface="Helvetica Neue"/>
              <a:ea typeface="Helvetica Neue"/>
              <a:cs typeface="Helvetica Neue"/>
              <a:sym typeface="Helvetica Neue"/>
            </a:endParaRPr>
          </a:p>
          <a:p>
            <a:pPr indent="0" lvl="0" marL="0" rtl="0" algn="l">
              <a:lnSpc>
                <a:spcPct val="115000"/>
              </a:lnSpc>
              <a:spcBef>
                <a:spcPts val="1600"/>
              </a:spcBef>
              <a:spcAft>
                <a:spcPts val="0"/>
              </a:spcAft>
              <a:buClr>
                <a:schemeClr val="dk1"/>
              </a:buClr>
              <a:buSzPts val="1100"/>
              <a:buNone/>
            </a:pPr>
            <a:r>
              <a:rPr lang="en" sz="1800">
                <a:solidFill>
                  <a:srgbClr val="595959"/>
                </a:solidFill>
                <a:latin typeface="Helvetica Neue"/>
                <a:ea typeface="Helvetica Neue"/>
                <a:cs typeface="Helvetica Neue"/>
                <a:sym typeface="Helvetica Neue"/>
              </a:rPr>
              <a:t>Gender Identity (Trans, gender non-conforming) </a:t>
            </a:r>
            <a:endParaRPr sz="1800">
              <a:solidFill>
                <a:srgbClr val="595959"/>
              </a:solidFill>
              <a:latin typeface="Helvetica Neue"/>
              <a:ea typeface="Helvetica Neue"/>
              <a:cs typeface="Helvetica Neue"/>
              <a:sym typeface="Helvetica Neue"/>
            </a:endParaRPr>
          </a:p>
          <a:p>
            <a:pPr indent="0" lvl="0" marL="0" rtl="0" algn="l">
              <a:lnSpc>
                <a:spcPct val="115000"/>
              </a:lnSpc>
              <a:spcBef>
                <a:spcPts val="1600"/>
              </a:spcBef>
              <a:spcAft>
                <a:spcPts val="0"/>
              </a:spcAft>
              <a:buClr>
                <a:schemeClr val="dk1"/>
              </a:buClr>
              <a:buSzPts val="1100"/>
              <a:buNone/>
            </a:pPr>
            <a:r>
              <a:rPr lang="en" sz="1800">
                <a:solidFill>
                  <a:srgbClr val="595959"/>
                </a:solidFill>
                <a:latin typeface="Helvetica Neue"/>
                <a:ea typeface="Helvetica Neue"/>
                <a:cs typeface="Helvetica Neue"/>
                <a:sym typeface="Helvetica Neue"/>
              </a:rPr>
              <a:t>Socioeconomic status </a:t>
            </a:r>
            <a:endParaRPr sz="1800">
              <a:solidFill>
                <a:srgbClr val="595959"/>
              </a:solidFill>
              <a:latin typeface="Helvetica Neue"/>
              <a:ea typeface="Helvetica Neue"/>
              <a:cs typeface="Helvetica Neue"/>
              <a:sym typeface="Helvetica Neue"/>
            </a:endParaRPr>
          </a:p>
          <a:p>
            <a:pPr indent="0" lvl="0" marL="0" rtl="0" algn="l">
              <a:lnSpc>
                <a:spcPct val="115000"/>
              </a:lnSpc>
              <a:spcBef>
                <a:spcPts val="1600"/>
              </a:spcBef>
              <a:spcAft>
                <a:spcPts val="0"/>
              </a:spcAft>
              <a:buClr>
                <a:schemeClr val="dk1"/>
              </a:buClr>
              <a:buSzPts val="1100"/>
              <a:buNone/>
            </a:pPr>
            <a:r>
              <a:rPr lang="en" sz="1800">
                <a:solidFill>
                  <a:srgbClr val="595959"/>
                </a:solidFill>
                <a:latin typeface="Helvetica Neue"/>
                <a:ea typeface="Helvetica Neue"/>
                <a:cs typeface="Helvetica Neue"/>
                <a:sym typeface="Helvetica Neue"/>
              </a:rPr>
              <a:t>Race/Ethnicity </a:t>
            </a:r>
            <a:endParaRPr sz="1800">
              <a:solidFill>
                <a:srgbClr val="595959"/>
              </a:solidFill>
              <a:latin typeface="Helvetica Neue"/>
              <a:ea typeface="Helvetica Neue"/>
              <a:cs typeface="Helvetica Neue"/>
              <a:sym typeface="Helvetica Neue"/>
            </a:endParaRPr>
          </a:p>
          <a:p>
            <a:pPr indent="0" lvl="0" marL="0" rtl="0" algn="l">
              <a:lnSpc>
                <a:spcPct val="115000"/>
              </a:lnSpc>
              <a:spcBef>
                <a:spcPts val="1600"/>
              </a:spcBef>
              <a:spcAft>
                <a:spcPts val="0"/>
              </a:spcAft>
              <a:buClr>
                <a:schemeClr val="dk1"/>
              </a:buClr>
              <a:buSzPts val="1100"/>
              <a:buNone/>
            </a:pPr>
            <a:r>
              <a:rPr lang="en" sz="1800">
                <a:solidFill>
                  <a:srgbClr val="595959"/>
                </a:solidFill>
                <a:latin typeface="Helvetica Neue"/>
                <a:ea typeface="Helvetica Neue"/>
                <a:cs typeface="Helvetica Neue"/>
                <a:sym typeface="Helvetica Neue"/>
              </a:rPr>
              <a:t>Nationality</a:t>
            </a:r>
            <a:endParaRPr sz="1800">
              <a:solidFill>
                <a:srgbClr val="595959"/>
              </a:solidFill>
              <a:latin typeface="Helvetica Neue"/>
              <a:ea typeface="Helvetica Neue"/>
              <a:cs typeface="Helvetica Neue"/>
              <a:sym typeface="Helvetica Neue"/>
            </a:endParaRPr>
          </a:p>
          <a:p>
            <a:pPr indent="0" lvl="0" marL="0" rtl="0" algn="l">
              <a:lnSpc>
                <a:spcPct val="115000"/>
              </a:lnSpc>
              <a:spcBef>
                <a:spcPts val="1600"/>
              </a:spcBef>
              <a:spcAft>
                <a:spcPts val="0"/>
              </a:spcAft>
              <a:buClr>
                <a:schemeClr val="dk1"/>
              </a:buClr>
              <a:buSzPts val="1100"/>
              <a:buNone/>
            </a:pPr>
            <a:r>
              <a:rPr lang="en" sz="1800">
                <a:solidFill>
                  <a:srgbClr val="595959"/>
                </a:solidFill>
                <a:latin typeface="Helvetica Neue"/>
                <a:ea typeface="Helvetica Neue"/>
                <a:cs typeface="Helvetica Neue"/>
                <a:sym typeface="Helvetica Neue"/>
              </a:rPr>
              <a:t>Disability</a:t>
            </a:r>
            <a:endParaRPr sz="1800">
              <a:solidFill>
                <a:srgbClr val="595959"/>
              </a:solidFill>
              <a:latin typeface="Helvetica Neue"/>
              <a:ea typeface="Helvetica Neue"/>
              <a:cs typeface="Helvetica Neue"/>
              <a:sym typeface="Helvetica Neue"/>
            </a:endParaRPr>
          </a:p>
          <a:p>
            <a:pPr indent="0" lvl="0" marL="0" rtl="0" algn="l">
              <a:lnSpc>
                <a:spcPct val="115000"/>
              </a:lnSpc>
              <a:spcBef>
                <a:spcPts val="1600"/>
              </a:spcBef>
              <a:spcAft>
                <a:spcPts val="0"/>
              </a:spcAft>
              <a:buClr>
                <a:schemeClr val="dk1"/>
              </a:buClr>
              <a:buSzPts val="1100"/>
              <a:buNone/>
            </a:pPr>
            <a:r>
              <a:rPr lang="en" sz="1800">
                <a:solidFill>
                  <a:srgbClr val="595959"/>
                </a:solidFill>
                <a:latin typeface="Helvetica Neue"/>
                <a:ea typeface="Helvetica Neue"/>
                <a:cs typeface="Helvetica Neue"/>
                <a:sym typeface="Helvetica Neue"/>
              </a:rPr>
              <a:t>Amount of time in the US</a:t>
            </a:r>
            <a:endParaRPr sz="1800">
              <a:solidFill>
                <a:srgbClr val="595959"/>
              </a:solidFill>
              <a:latin typeface="Helvetica Neue"/>
              <a:ea typeface="Helvetica Neue"/>
              <a:cs typeface="Helvetica Neue"/>
              <a:sym typeface="Helvetica Neue"/>
            </a:endParaRPr>
          </a:p>
          <a:p>
            <a:pPr indent="0" lvl="0" marL="0" rtl="0" algn="l">
              <a:lnSpc>
                <a:spcPct val="115000"/>
              </a:lnSpc>
              <a:spcBef>
                <a:spcPts val="1600"/>
              </a:spcBef>
              <a:spcAft>
                <a:spcPts val="0"/>
              </a:spcAft>
              <a:buClr>
                <a:schemeClr val="dk1"/>
              </a:buClr>
              <a:buSzPts val="1100"/>
              <a:buNone/>
            </a:pPr>
            <a:r>
              <a:rPr lang="en" sz="1800">
                <a:solidFill>
                  <a:srgbClr val="595959"/>
                </a:solidFill>
                <a:latin typeface="Helvetica Neue"/>
                <a:ea typeface="Helvetica Neue"/>
                <a:cs typeface="Helvetica Neue"/>
                <a:sym typeface="Helvetica Neue"/>
              </a:rPr>
              <a:t>English Fluency</a:t>
            </a:r>
            <a:endParaRPr sz="1800">
              <a:solidFill>
                <a:srgbClr val="595959"/>
              </a:solidFill>
              <a:latin typeface="Helvetica Neue"/>
              <a:ea typeface="Helvetica Neue"/>
              <a:cs typeface="Helvetica Neue"/>
              <a:sym typeface="Helvetica Neue"/>
            </a:endParaRPr>
          </a:p>
          <a:p>
            <a:pPr indent="-38100" lvl="0" marL="177800" rtl="0" algn="l">
              <a:lnSpc>
                <a:spcPct val="90000"/>
              </a:lnSpc>
              <a:spcBef>
                <a:spcPts val="1600"/>
              </a:spcBef>
              <a:spcAft>
                <a:spcPts val="0"/>
              </a:spcAft>
              <a:buClr>
                <a:schemeClr val="dk1"/>
              </a:buClr>
              <a:buSzPts val="2100"/>
              <a:buNone/>
            </a:pPr>
            <a:r>
              <a:t/>
            </a:r>
            <a:endParaRPr sz="1100"/>
          </a:p>
        </p:txBody>
      </p:sp>
      <p:pic>
        <p:nvPicPr>
          <p:cNvPr id="108" name="Google Shape;108;p24"/>
          <p:cNvPicPr preferRelativeResize="0"/>
          <p:nvPr/>
        </p:nvPicPr>
        <p:blipFill>
          <a:blip r:embed="rId4">
            <a:alphaModFix/>
          </a:blip>
          <a:stretch>
            <a:fillRect/>
          </a:stretch>
        </p:blipFill>
        <p:spPr>
          <a:xfrm>
            <a:off x="7778774" y="2407199"/>
            <a:ext cx="1234699" cy="1234699"/>
          </a:xfrm>
          <a:prstGeom prst="rect">
            <a:avLst/>
          </a:prstGeom>
          <a:noFill/>
          <a:ln>
            <a:noFill/>
          </a:ln>
        </p:spPr>
      </p:pic>
      <p:pic>
        <p:nvPicPr>
          <p:cNvPr id="109" name="Google Shape;109;p24"/>
          <p:cNvPicPr preferRelativeResize="0"/>
          <p:nvPr/>
        </p:nvPicPr>
        <p:blipFill>
          <a:blip r:embed="rId5">
            <a:alphaModFix/>
          </a:blip>
          <a:stretch>
            <a:fillRect/>
          </a:stretch>
        </p:blipFill>
        <p:spPr>
          <a:xfrm>
            <a:off x="3330250" y="3168150"/>
            <a:ext cx="1372300" cy="13723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Google Shape;114;p25"/>
          <p:cNvSpPr txBox="1"/>
          <p:nvPr>
            <p:ph type="title"/>
          </p:nvPr>
        </p:nvSpPr>
        <p:spPr>
          <a:xfrm>
            <a:off x="4044025" y="140550"/>
            <a:ext cx="5071800" cy="994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100"/>
              <a:buFont typeface="Arial"/>
              <a:buNone/>
            </a:pPr>
            <a:r>
              <a:rPr lang="en" sz="2600">
                <a:solidFill>
                  <a:srgbClr val="000000"/>
                </a:solidFill>
                <a:latin typeface="Helvetica Neue"/>
                <a:ea typeface="Helvetica Neue"/>
                <a:cs typeface="Helvetica Neue"/>
                <a:sym typeface="Helvetica Neue"/>
              </a:rPr>
              <a:t>Background: Setting the Stage</a:t>
            </a:r>
            <a:endParaRPr sz="2600">
              <a:solidFill>
                <a:srgbClr val="000000"/>
              </a:solidFill>
              <a:latin typeface="Helvetica Neue"/>
              <a:ea typeface="Helvetica Neue"/>
              <a:cs typeface="Helvetica Neue"/>
              <a:sym typeface="Helvetica Neue"/>
            </a:endParaRPr>
          </a:p>
          <a:p>
            <a:pPr indent="0" lvl="0" marL="0" rtl="0" algn="l">
              <a:lnSpc>
                <a:spcPct val="90000"/>
              </a:lnSpc>
              <a:spcBef>
                <a:spcPts val="0"/>
              </a:spcBef>
              <a:spcAft>
                <a:spcPts val="0"/>
              </a:spcAft>
              <a:buClr>
                <a:schemeClr val="dk1"/>
              </a:buClr>
              <a:buSzPts val="3300"/>
              <a:buFont typeface="Calibri"/>
              <a:buNone/>
            </a:pPr>
            <a:r>
              <a:t/>
            </a:r>
            <a:endParaRPr sz="1100"/>
          </a:p>
        </p:txBody>
      </p:sp>
      <p:sp>
        <p:nvSpPr>
          <p:cNvPr id="115" name="Google Shape;115;p25"/>
          <p:cNvSpPr txBox="1"/>
          <p:nvPr>
            <p:ph idx="1" type="body"/>
          </p:nvPr>
        </p:nvSpPr>
        <p:spPr>
          <a:xfrm>
            <a:off x="4248800" y="955152"/>
            <a:ext cx="4379100" cy="35949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Clr>
                <a:schemeClr val="dk1"/>
              </a:buClr>
              <a:buSzPts val="1100"/>
              <a:buNone/>
            </a:pPr>
            <a:r>
              <a:rPr lang="en" sz="1100">
                <a:latin typeface="Helvetica Neue"/>
                <a:ea typeface="Helvetica Neue"/>
                <a:cs typeface="Helvetica Neue"/>
                <a:sym typeface="Helvetica Neue"/>
              </a:rPr>
              <a:t>-Approximately 125,000 Unauthorized Immigrants reach high school graduation age but only around 98,000 actually graduate.</a:t>
            </a:r>
            <a:endParaRPr sz="1100">
              <a:latin typeface="Helvetica Neue"/>
              <a:ea typeface="Helvetica Neue"/>
              <a:cs typeface="Helvetica Neue"/>
              <a:sym typeface="Helvetica Neue"/>
            </a:endParaRPr>
          </a:p>
          <a:p>
            <a:pPr indent="0" lvl="0" marL="0" rtl="0" algn="l">
              <a:lnSpc>
                <a:spcPct val="115000"/>
              </a:lnSpc>
              <a:spcBef>
                <a:spcPts val="1600"/>
              </a:spcBef>
              <a:spcAft>
                <a:spcPts val="0"/>
              </a:spcAft>
              <a:buClr>
                <a:schemeClr val="dk1"/>
              </a:buClr>
              <a:buSzPts val="1100"/>
              <a:buNone/>
            </a:pPr>
            <a:r>
              <a:rPr lang="en" sz="1100">
                <a:latin typeface="Helvetica Neue"/>
                <a:ea typeface="Helvetica Neue"/>
                <a:cs typeface="Helvetica Neue"/>
                <a:sym typeface="Helvetica Neue"/>
              </a:rPr>
              <a:t>-Immigrant students who arrive to the US at age 6 or older are more likely to drop out from high school than those who arrived at younger ages. </a:t>
            </a:r>
            <a:endParaRPr sz="1100">
              <a:latin typeface="Helvetica Neue"/>
              <a:ea typeface="Helvetica Neue"/>
              <a:cs typeface="Helvetica Neue"/>
              <a:sym typeface="Helvetica Neue"/>
            </a:endParaRPr>
          </a:p>
          <a:p>
            <a:pPr indent="0" lvl="0" marL="0" rtl="0" algn="l">
              <a:lnSpc>
                <a:spcPct val="115000"/>
              </a:lnSpc>
              <a:spcBef>
                <a:spcPts val="1600"/>
              </a:spcBef>
              <a:spcAft>
                <a:spcPts val="1600"/>
              </a:spcAft>
              <a:buClr>
                <a:schemeClr val="dk1"/>
              </a:buClr>
              <a:buSzPts val="1100"/>
              <a:buNone/>
            </a:pPr>
            <a:r>
              <a:rPr lang="en" sz="1100">
                <a:latin typeface="Helvetica Neue"/>
                <a:ea typeface="Helvetica Neue"/>
                <a:cs typeface="Helvetica Neue"/>
                <a:sym typeface="Helvetica Neue"/>
              </a:rPr>
              <a:t>-English Learners (ELs or ESL) have a lower four-year high school graduation rate (66%).  </a:t>
            </a:r>
            <a:endParaRPr sz="1100">
              <a:latin typeface="Helvetica Neue"/>
              <a:ea typeface="Helvetica Neue"/>
              <a:cs typeface="Helvetica Neue"/>
              <a:sym typeface="Helvetica Neue"/>
            </a:endParaRPr>
          </a:p>
        </p:txBody>
      </p:sp>
      <p:pic>
        <p:nvPicPr>
          <p:cNvPr id="116" name="Google Shape;116;p25"/>
          <p:cNvPicPr preferRelativeResize="0"/>
          <p:nvPr/>
        </p:nvPicPr>
        <p:blipFill>
          <a:blip r:embed="rId3">
            <a:alphaModFix/>
          </a:blip>
          <a:stretch>
            <a:fillRect/>
          </a:stretch>
        </p:blipFill>
        <p:spPr>
          <a:xfrm>
            <a:off x="6106625" y="2415574"/>
            <a:ext cx="1848850" cy="1848850"/>
          </a:xfrm>
          <a:prstGeom prst="rect">
            <a:avLst/>
          </a:prstGeom>
          <a:noFill/>
          <a:ln>
            <a:noFill/>
          </a:ln>
        </p:spPr>
      </p:pic>
      <p:graphicFrame>
        <p:nvGraphicFramePr>
          <p:cNvPr id="117" name="Google Shape;117;p25"/>
          <p:cNvGraphicFramePr/>
          <p:nvPr/>
        </p:nvGraphicFramePr>
        <p:xfrm>
          <a:off x="154150" y="195825"/>
          <a:ext cx="3000000" cy="3000000"/>
        </p:xfrm>
        <a:graphic>
          <a:graphicData uri="http://schemas.openxmlformats.org/drawingml/2006/table">
            <a:tbl>
              <a:tblPr>
                <a:noFill/>
                <a:tableStyleId>{8302D176-9B21-49A5-B3D3-A447A86A32A3}</a:tableStyleId>
              </a:tblPr>
              <a:tblGrid>
                <a:gridCol w="1254325"/>
                <a:gridCol w="1254325"/>
                <a:gridCol w="1254325"/>
              </a:tblGrid>
              <a:tr h="433550">
                <a:tc>
                  <a:txBody>
                    <a:bodyPr/>
                    <a:lstStyle/>
                    <a:p>
                      <a:pPr indent="0" lvl="0" marL="0" rtl="0" algn="l">
                        <a:spcBef>
                          <a:spcPts val="0"/>
                        </a:spcBef>
                        <a:spcAft>
                          <a:spcPts val="0"/>
                        </a:spcAft>
                        <a:buNone/>
                      </a:pPr>
                      <a:r>
                        <a:t/>
                      </a:r>
                      <a:endParaRPr>
                        <a:latin typeface="Helvetica Neue"/>
                        <a:ea typeface="Helvetica Neue"/>
                        <a:cs typeface="Helvetica Neue"/>
                        <a:sym typeface="Helvetica Neue"/>
                      </a:endParaRPr>
                    </a:p>
                  </a:txBody>
                  <a:tcPr marT="91425" marB="91425" marR="91425" marL="91425"/>
                </a:tc>
                <a:tc>
                  <a:txBody>
                    <a:bodyPr/>
                    <a:lstStyle/>
                    <a:p>
                      <a:pPr indent="0" lvl="0" marL="0" rtl="0" algn="l">
                        <a:spcBef>
                          <a:spcPts val="0"/>
                        </a:spcBef>
                        <a:spcAft>
                          <a:spcPts val="0"/>
                        </a:spcAft>
                        <a:buNone/>
                      </a:pPr>
                      <a:r>
                        <a:rPr lang="en">
                          <a:latin typeface="Helvetica Neue"/>
                          <a:ea typeface="Helvetica Neue"/>
                          <a:cs typeface="Helvetica Neue"/>
                          <a:sym typeface="Helvetica Neue"/>
                        </a:rPr>
                        <a:t># of Graduating Unauthorized Immigrant Students</a:t>
                      </a:r>
                      <a:endParaRPr>
                        <a:latin typeface="Helvetica Neue"/>
                        <a:ea typeface="Helvetica Neue"/>
                        <a:cs typeface="Helvetica Neue"/>
                        <a:sym typeface="Helvetica Neue"/>
                      </a:endParaRPr>
                    </a:p>
                  </a:txBody>
                  <a:tcPr marT="91425" marB="91425" marR="91425" marL="91425"/>
                </a:tc>
                <a:tc>
                  <a:txBody>
                    <a:bodyPr/>
                    <a:lstStyle/>
                    <a:p>
                      <a:pPr indent="0" lvl="0" marL="0" rtl="0" algn="l">
                        <a:spcBef>
                          <a:spcPts val="0"/>
                        </a:spcBef>
                        <a:spcAft>
                          <a:spcPts val="0"/>
                        </a:spcAft>
                        <a:buNone/>
                      </a:pPr>
                      <a:r>
                        <a:rPr lang="en">
                          <a:latin typeface="Helvetica Neue"/>
                          <a:ea typeface="Helvetica Neue"/>
                          <a:cs typeface="Helvetica Neue"/>
                          <a:sym typeface="Helvetica Neue"/>
                        </a:rPr>
                        <a:t>% of Graduating Unauthorized Immigrant Students</a:t>
                      </a:r>
                      <a:endParaRPr>
                        <a:latin typeface="Helvetica Neue"/>
                        <a:ea typeface="Helvetica Neue"/>
                        <a:cs typeface="Helvetica Neue"/>
                        <a:sym typeface="Helvetica Neue"/>
                      </a:endParaRPr>
                    </a:p>
                  </a:txBody>
                  <a:tcPr marT="91425" marB="91425" marR="91425" marL="91425"/>
                </a:tc>
              </a:tr>
              <a:tr h="433550">
                <a:tc>
                  <a:txBody>
                    <a:bodyPr/>
                    <a:lstStyle/>
                    <a:p>
                      <a:pPr indent="0" lvl="0" marL="0" rtl="0" algn="l">
                        <a:spcBef>
                          <a:spcPts val="0"/>
                        </a:spcBef>
                        <a:spcAft>
                          <a:spcPts val="0"/>
                        </a:spcAft>
                        <a:buNone/>
                      </a:pPr>
                      <a:r>
                        <a:rPr lang="en">
                          <a:latin typeface="Helvetica Neue"/>
                          <a:ea typeface="Helvetica Neue"/>
                          <a:cs typeface="Helvetica Neue"/>
                          <a:sym typeface="Helvetica Neue"/>
                        </a:rPr>
                        <a:t>United States</a:t>
                      </a:r>
                      <a:endParaRPr>
                        <a:latin typeface="Helvetica Neue"/>
                        <a:ea typeface="Helvetica Neue"/>
                        <a:cs typeface="Helvetica Neue"/>
                        <a:sym typeface="Helvetica Neue"/>
                      </a:endParaRPr>
                    </a:p>
                  </a:txBody>
                  <a:tcPr marT="91425" marB="91425" marR="91425" marL="91425"/>
                </a:tc>
                <a:tc>
                  <a:txBody>
                    <a:bodyPr/>
                    <a:lstStyle/>
                    <a:p>
                      <a:pPr indent="0" lvl="0" marL="0" rtl="0" algn="l">
                        <a:spcBef>
                          <a:spcPts val="0"/>
                        </a:spcBef>
                        <a:spcAft>
                          <a:spcPts val="0"/>
                        </a:spcAft>
                        <a:buNone/>
                      </a:pPr>
                      <a:r>
                        <a:rPr lang="en">
                          <a:latin typeface="Helvetica Neue"/>
                          <a:ea typeface="Helvetica Neue"/>
                          <a:cs typeface="Helvetica Neue"/>
                          <a:sym typeface="Helvetica Neue"/>
                        </a:rPr>
                        <a:t>98,000</a:t>
                      </a:r>
                      <a:endParaRPr>
                        <a:latin typeface="Helvetica Neue"/>
                        <a:ea typeface="Helvetica Neue"/>
                        <a:cs typeface="Helvetica Neue"/>
                        <a:sym typeface="Helvetica Neue"/>
                      </a:endParaRPr>
                    </a:p>
                  </a:txBody>
                  <a:tcPr marT="91425" marB="91425" marR="91425" marL="91425"/>
                </a:tc>
                <a:tc>
                  <a:txBody>
                    <a:bodyPr/>
                    <a:lstStyle/>
                    <a:p>
                      <a:pPr indent="0" lvl="0" marL="0" rtl="0" algn="l">
                        <a:spcBef>
                          <a:spcPts val="0"/>
                        </a:spcBef>
                        <a:spcAft>
                          <a:spcPts val="0"/>
                        </a:spcAft>
                        <a:buNone/>
                      </a:pPr>
                      <a:r>
                        <a:rPr lang="en">
                          <a:latin typeface="Helvetica Neue"/>
                          <a:ea typeface="Helvetica Neue"/>
                          <a:cs typeface="Helvetica Neue"/>
                          <a:sym typeface="Helvetica Neue"/>
                        </a:rPr>
                        <a:t>100</a:t>
                      </a:r>
                      <a:endParaRPr>
                        <a:latin typeface="Helvetica Neue"/>
                        <a:ea typeface="Helvetica Neue"/>
                        <a:cs typeface="Helvetica Neue"/>
                        <a:sym typeface="Helvetica Neue"/>
                      </a:endParaRPr>
                    </a:p>
                  </a:txBody>
                  <a:tcPr marT="91425" marB="91425" marR="91425" marL="91425"/>
                </a:tc>
              </a:tr>
              <a:tr h="433550">
                <a:tc>
                  <a:txBody>
                    <a:bodyPr/>
                    <a:lstStyle/>
                    <a:p>
                      <a:pPr indent="0" lvl="0" marL="0" rtl="0" algn="l">
                        <a:spcBef>
                          <a:spcPts val="0"/>
                        </a:spcBef>
                        <a:spcAft>
                          <a:spcPts val="0"/>
                        </a:spcAft>
                        <a:buNone/>
                      </a:pPr>
                      <a:r>
                        <a:rPr lang="en">
                          <a:latin typeface="Helvetica Neue"/>
                          <a:ea typeface="Helvetica Neue"/>
                          <a:cs typeface="Helvetica Neue"/>
                          <a:sym typeface="Helvetica Neue"/>
                        </a:rPr>
                        <a:t>California</a:t>
                      </a:r>
                      <a:endParaRPr>
                        <a:latin typeface="Helvetica Neue"/>
                        <a:ea typeface="Helvetica Neue"/>
                        <a:cs typeface="Helvetica Neue"/>
                        <a:sym typeface="Helvetica Neue"/>
                      </a:endParaRPr>
                    </a:p>
                  </a:txBody>
                  <a:tcPr marT="91425" marB="91425" marR="91425" marL="91425"/>
                </a:tc>
                <a:tc>
                  <a:txBody>
                    <a:bodyPr/>
                    <a:lstStyle/>
                    <a:p>
                      <a:pPr indent="0" lvl="0" marL="0" rtl="0" algn="l">
                        <a:spcBef>
                          <a:spcPts val="0"/>
                        </a:spcBef>
                        <a:spcAft>
                          <a:spcPts val="0"/>
                        </a:spcAft>
                        <a:buNone/>
                      </a:pPr>
                      <a:r>
                        <a:rPr lang="en">
                          <a:latin typeface="Helvetica Neue"/>
                          <a:ea typeface="Helvetica Neue"/>
                          <a:cs typeface="Helvetica Neue"/>
                          <a:sym typeface="Helvetica Neue"/>
                        </a:rPr>
                        <a:t>27,000</a:t>
                      </a:r>
                      <a:endParaRPr>
                        <a:latin typeface="Helvetica Neue"/>
                        <a:ea typeface="Helvetica Neue"/>
                        <a:cs typeface="Helvetica Neue"/>
                        <a:sym typeface="Helvetica Neue"/>
                      </a:endParaRPr>
                    </a:p>
                  </a:txBody>
                  <a:tcPr marT="91425" marB="91425" marR="91425" marL="91425"/>
                </a:tc>
                <a:tc>
                  <a:txBody>
                    <a:bodyPr/>
                    <a:lstStyle/>
                    <a:p>
                      <a:pPr indent="0" lvl="0" marL="0" rtl="0" algn="l">
                        <a:spcBef>
                          <a:spcPts val="0"/>
                        </a:spcBef>
                        <a:spcAft>
                          <a:spcPts val="0"/>
                        </a:spcAft>
                        <a:buNone/>
                      </a:pPr>
                      <a:r>
                        <a:rPr lang="en">
                          <a:latin typeface="Helvetica Neue"/>
                          <a:ea typeface="Helvetica Neue"/>
                          <a:cs typeface="Helvetica Neue"/>
                          <a:sym typeface="Helvetica Neue"/>
                        </a:rPr>
                        <a:t>27</a:t>
                      </a:r>
                      <a:endParaRPr>
                        <a:latin typeface="Helvetica Neue"/>
                        <a:ea typeface="Helvetica Neue"/>
                        <a:cs typeface="Helvetica Neue"/>
                        <a:sym typeface="Helvetica Neue"/>
                      </a:endParaRPr>
                    </a:p>
                  </a:txBody>
                  <a:tcPr marT="91425" marB="91425" marR="91425" marL="91425"/>
                </a:tc>
              </a:tr>
              <a:tr h="433550">
                <a:tc>
                  <a:txBody>
                    <a:bodyPr/>
                    <a:lstStyle/>
                    <a:p>
                      <a:pPr indent="0" lvl="0" marL="0" rtl="0" algn="l">
                        <a:spcBef>
                          <a:spcPts val="0"/>
                        </a:spcBef>
                        <a:spcAft>
                          <a:spcPts val="0"/>
                        </a:spcAft>
                        <a:buNone/>
                      </a:pPr>
                      <a:r>
                        <a:rPr lang="en">
                          <a:latin typeface="Helvetica Neue"/>
                          <a:ea typeface="Helvetica Neue"/>
                          <a:cs typeface="Helvetica Neue"/>
                          <a:sym typeface="Helvetica Neue"/>
                        </a:rPr>
                        <a:t>Texas</a:t>
                      </a:r>
                      <a:endParaRPr>
                        <a:latin typeface="Helvetica Neue"/>
                        <a:ea typeface="Helvetica Neue"/>
                        <a:cs typeface="Helvetica Neue"/>
                        <a:sym typeface="Helvetica Neue"/>
                      </a:endParaRPr>
                    </a:p>
                  </a:txBody>
                  <a:tcPr marT="91425" marB="91425" marR="91425" marL="91425"/>
                </a:tc>
                <a:tc>
                  <a:txBody>
                    <a:bodyPr/>
                    <a:lstStyle/>
                    <a:p>
                      <a:pPr indent="0" lvl="0" marL="0" rtl="0" algn="l">
                        <a:spcBef>
                          <a:spcPts val="0"/>
                        </a:spcBef>
                        <a:spcAft>
                          <a:spcPts val="0"/>
                        </a:spcAft>
                        <a:buNone/>
                      </a:pPr>
                      <a:r>
                        <a:rPr lang="en">
                          <a:latin typeface="Helvetica Neue"/>
                          <a:ea typeface="Helvetica Neue"/>
                          <a:cs typeface="Helvetica Neue"/>
                          <a:sym typeface="Helvetica Neue"/>
                        </a:rPr>
                        <a:t>17,000</a:t>
                      </a:r>
                      <a:endParaRPr>
                        <a:latin typeface="Helvetica Neue"/>
                        <a:ea typeface="Helvetica Neue"/>
                        <a:cs typeface="Helvetica Neue"/>
                        <a:sym typeface="Helvetica Neue"/>
                      </a:endParaRPr>
                    </a:p>
                  </a:txBody>
                  <a:tcPr marT="91425" marB="91425" marR="91425" marL="91425"/>
                </a:tc>
                <a:tc>
                  <a:txBody>
                    <a:bodyPr/>
                    <a:lstStyle/>
                    <a:p>
                      <a:pPr indent="0" lvl="0" marL="0" rtl="0" algn="l">
                        <a:spcBef>
                          <a:spcPts val="0"/>
                        </a:spcBef>
                        <a:spcAft>
                          <a:spcPts val="0"/>
                        </a:spcAft>
                        <a:buNone/>
                      </a:pPr>
                      <a:r>
                        <a:rPr lang="en">
                          <a:latin typeface="Helvetica Neue"/>
                          <a:ea typeface="Helvetica Neue"/>
                          <a:cs typeface="Helvetica Neue"/>
                          <a:sym typeface="Helvetica Neue"/>
                        </a:rPr>
                        <a:t>17</a:t>
                      </a:r>
                      <a:endParaRPr>
                        <a:latin typeface="Helvetica Neue"/>
                        <a:ea typeface="Helvetica Neue"/>
                        <a:cs typeface="Helvetica Neue"/>
                        <a:sym typeface="Helvetica Neue"/>
                      </a:endParaRPr>
                    </a:p>
                  </a:txBody>
                  <a:tcPr marT="91425" marB="91425" marR="91425" marL="91425"/>
                </a:tc>
              </a:tr>
              <a:tr h="433550">
                <a:tc>
                  <a:txBody>
                    <a:bodyPr/>
                    <a:lstStyle/>
                    <a:p>
                      <a:pPr indent="0" lvl="0" marL="0" rtl="0" algn="l">
                        <a:spcBef>
                          <a:spcPts val="0"/>
                        </a:spcBef>
                        <a:spcAft>
                          <a:spcPts val="0"/>
                        </a:spcAft>
                        <a:buNone/>
                      </a:pPr>
                      <a:r>
                        <a:rPr lang="en">
                          <a:latin typeface="Helvetica Neue"/>
                          <a:ea typeface="Helvetica Neue"/>
                          <a:cs typeface="Helvetica Neue"/>
                          <a:sym typeface="Helvetica Neue"/>
                        </a:rPr>
                        <a:t>Florida</a:t>
                      </a:r>
                      <a:endParaRPr>
                        <a:latin typeface="Helvetica Neue"/>
                        <a:ea typeface="Helvetica Neue"/>
                        <a:cs typeface="Helvetica Neue"/>
                        <a:sym typeface="Helvetica Neue"/>
                      </a:endParaRPr>
                    </a:p>
                  </a:txBody>
                  <a:tcPr marT="91425" marB="91425" marR="91425" marL="91425"/>
                </a:tc>
                <a:tc>
                  <a:txBody>
                    <a:bodyPr/>
                    <a:lstStyle/>
                    <a:p>
                      <a:pPr indent="0" lvl="0" marL="0" rtl="0" algn="l">
                        <a:spcBef>
                          <a:spcPts val="0"/>
                        </a:spcBef>
                        <a:spcAft>
                          <a:spcPts val="0"/>
                        </a:spcAft>
                        <a:buNone/>
                      </a:pPr>
                      <a:r>
                        <a:rPr lang="en">
                          <a:latin typeface="Helvetica Neue"/>
                          <a:ea typeface="Helvetica Neue"/>
                          <a:cs typeface="Helvetica Neue"/>
                          <a:sym typeface="Helvetica Neue"/>
                        </a:rPr>
                        <a:t>5,000</a:t>
                      </a:r>
                      <a:endParaRPr>
                        <a:latin typeface="Helvetica Neue"/>
                        <a:ea typeface="Helvetica Neue"/>
                        <a:cs typeface="Helvetica Neue"/>
                        <a:sym typeface="Helvetica Neue"/>
                      </a:endParaRPr>
                    </a:p>
                  </a:txBody>
                  <a:tcPr marT="91425" marB="91425" marR="91425" marL="91425"/>
                </a:tc>
                <a:tc>
                  <a:txBody>
                    <a:bodyPr/>
                    <a:lstStyle/>
                    <a:p>
                      <a:pPr indent="0" lvl="0" marL="0" rtl="0" algn="l">
                        <a:spcBef>
                          <a:spcPts val="0"/>
                        </a:spcBef>
                        <a:spcAft>
                          <a:spcPts val="0"/>
                        </a:spcAft>
                        <a:buNone/>
                      </a:pPr>
                      <a:r>
                        <a:rPr lang="en">
                          <a:latin typeface="Helvetica Neue"/>
                          <a:ea typeface="Helvetica Neue"/>
                          <a:cs typeface="Helvetica Neue"/>
                          <a:sym typeface="Helvetica Neue"/>
                        </a:rPr>
                        <a:t>6</a:t>
                      </a:r>
                      <a:endParaRPr>
                        <a:latin typeface="Helvetica Neue"/>
                        <a:ea typeface="Helvetica Neue"/>
                        <a:cs typeface="Helvetica Neue"/>
                        <a:sym typeface="Helvetica Neue"/>
                      </a:endParaRPr>
                    </a:p>
                  </a:txBody>
                  <a:tcPr marT="91425" marB="91425" marR="91425" marL="91425"/>
                </a:tc>
              </a:tr>
              <a:tr h="433550">
                <a:tc>
                  <a:txBody>
                    <a:bodyPr/>
                    <a:lstStyle/>
                    <a:p>
                      <a:pPr indent="0" lvl="0" marL="0" rtl="0" algn="l">
                        <a:spcBef>
                          <a:spcPts val="0"/>
                        </a:spcBef>
                        <a:spcAft>
                          <a:spcPts val="0"/>
                        </a:spcAft>
                        <a:buNone/>
                      </a:pPr>
                      <a:r>
                        <a:rPr lang="en">
                          <a:latin typeface="Helvetica Neue"/>
                          <a:ea typeface="Helvetica Neue"/>
                          <a:cs typeface="Helvetica Neue"/>
                          <a:sym typeface="Helvetica Neue"/>
                        </a:rPr>
                        <a:t>New York</a:t>
                      </a:r>
                      <a:endParaRPr>
                        <a:latin typeface="Helvetica Neue"/>
                        <a:ea typeface="Helvetica Neue"/>
                        <a:cs typeface="Helvetica Neue"/>
                        <a:sym typeface="Helvetica Neue"/>
                      </a:endParaRPr>
                    </a:p>
                  </a:txBody>
                  <a:tcPr marT="91425" marB="91425" marR="91425" marL="91425"/>
                </a:tc>
                <a:tc>
                  <a:txBody>
                    <a:bodyPr/>
                    <a:lstStyle/>
                    <a:p>
                      <a:pPr indent="0" lvl="0" marL="0" rtl="0" algn="l">
                        <a:spcBef>
                          <a:spcPts val="0"/>
                        </a:spcBef>
                        <a:spcAft>
                          <a:spcPts val="0"/>
                        </a:spcAft>
                        <a:buNone/>
                      </a:pPr>
                      <a:r>
                        <a:rPr lang="en">
                          <a:latin typeface="Helvetica Neue"/>
                          <a:ea typeface="Helvetica Neue"/>
                          <a:cs typeface="Helvetica Neue"/>
                          <a:sym typeface="Helvetica Neue"/>
                        </a:rPr>
                        <a:t>4,000</a:t>
                      </a:r>
                      <a:endParaRPr>
                        <a:latin typeface="Helvetica Neue"/>
                        <a:ea typeface="Helvetica Neue"/>
                        <a:cs typeface="Helvetica Neue"/>
                        <a:sym typeface="Helvetica Neue"/>
                      </a:endParaRPr>
                    </a:p>
                  </a:txBody>
                  <a:tcPr marT="91425" marB="91425" marR="91425" marL="91425"/>
                </a:tc>
                <a:tc>
                  <a:txBody>
                    <a:bodyPr/>
                    <a:lstStyle/>
                    <a:p>
                      <a:pPr indent="0" lvl="0" marL="0" rtl="0" algn="l">
                        <a:spcBef>
                          <a:spcPts val="0"/>
                        </a:spcBef>
                        <a:spcAft>
                          <a:spcPts val="0"/>
                        </a:spcAft>
                        <a:buNone/>
                      </a:pPr>
                      <a:r>
                        <a:rPr lang="en">
                          <a:latin typeface="Helvetica Neue"/>
                          <a:ea typeface="Helvetica Neue"/>
                          <a:cs typeface="Helvetica Neue"/>
                          <a:sym typeface="Helvetica Neue"/>
                        </a:rPr>
                        <a:t>4</a:t>
                      </a:r>
                      <a:endParaRPr>
                        <a:latin typeface="Helvetica Neue"/>
                        <a:ea typeface="Helvetica Neue"/>
                        <a:cs typeface="Helvetica Neue"/>
                        <a:sym typeface="Helvetica Neue"/>
                      </a:endParaRPr>
                    </a:p>
                  </a:txBody>
                  <a:tcPr marT="91425" marB="91425" marR="91425" marL="91425"/>
                </a:tc>
              </a:tr>
              <a:tr h="433550">
                <a:tc>
                  <a:txBody>
                    <a:bodyPr/>
                    <a:lstStyle/>
                    <a:p>
                      <a:pPr indent="0" lvl="0" marL="0" rtl="0" algn="l">
                        <a:spcBef>
                          <a:spcPts val="0"/>
                        </a:spcBef>
                        <a:spcAft>
                          <a:spcPts val="0"/>
                        </a:spcAft>
                        <a:buNone/>
                      </a:pPr>
                      <a:r>
                        <a:rPr lang="en">
                          <a:latin typeface="Helvetica Neue"/>
                          <a:ea typeface="Helvetica Neue"/>
                          <a:cs typeface="Helvetica Neue"/>
                          <a:sym typeface="Helvetica Neue"/>
                        </a:rPr>
                        <a:t>New Jersey</a:t>
                      </a:r>
                      <a:endParaRPr>
                        <a:latin typeface="Helvetica Neue"/>
                        <a:ea typeface="Helvetica Neue"/>
                        <a:cs typeface="Helvetica Neue"/>
                        <a:sym typeface="Helvetica Neue"/>
                      </a:endParaRPr>
                    </a:p>
                  </a:txBody>
                  <a:tcPr marT="91425" marB="91425" marR="91425" marL="91425"/>
                </a:tc>
                <a:tc>
                  <a:txBody>
                    <a:bodyPr/>
                    <a:lstStyle/>
                    <a:p>
                      <a:pPr indent="0" lvl="0" marL="0" rtl="0" algn="l">
                        <a:spcBef>
                          <a:spcPts val="0"/>
                        </a:spcBef>
                        <a:spcAft>
                          <a:spcPts val="0"/>
                        </a:spcAft>
                        <a:buNone/>
                      </a:pPr>
                      <a:r>
                        <a:rPr lang="en">
                          <a:latin typeface="Helvetica Neue"/>
                          <a:ea typeface="Helvetica Neue"/>
                          <a:cs typeface="Helvetica Neue"/>
                          <a:sym typeface="Helvetica Neue"/>
                        </a:rPr>
                        <a:t>4,000</a:t>
                      </a:r>
                      <a:endParaRPr>
                        <a:latin typeface="Helvetica Neue"/>
                        <a:ea typeface="Helvetica Neue"/>
                        <a:cs typeface="Helvetica Neue"/>
                        <a:sym typeface="Helvetica Neue"/>
                      </a:endParaRPr>
                    </a:p>
                  </a:txBody>
                  <a:tcPr marT="91425" marB="91425" marR="91425" marL="91425"/>
                </a:tc>
                <a:tc>
                  <a:txBody>
                    <a:bodyPr/>
                    <a:lstStyle/>
                    <a:p>
                      <a:pPr indent="0" lvl="0" marL="0" rtl="0" algn="l">
                        <a:spcBef>
                          <a:spcPts val="0"/>
                        </a:spcBef>
                        <a:spcAft>
                          <a:spcPts val="0"/>
                        </a:spcAft>
                        <a:buNone/>
                      </a:pPr>
                      <a:r>
                        <a:rPr lang="en">
                          <a:latin typeface="Helvetica Neue"/>
                          <a:ea typeface="Helvetica Neue"/>
                          <a:cs typeface="Helvetica Neue"/>
                          <a:sym typeface="Helvetica Neue"/>
                        </a:rPr>
                        <a:t>4</a:t>
                      </a:r>
                      <a:endParaRPr>
                        <a:latin typeface="Helvetica Neue"/>
                        <a:ea typeface="Helvetica Neue"/>
                        <a:cs typeface="Helvetica Neue"/>
                        <a:sym typeface="Helvetica Neue"/>
                      </a:endParaRPr>
                    </a:p>
                  </a:txBody>
                  <a:tcPr marT="91425" marB="91425" marR="91425" marL="91425"/>
                </a:tc>
              </a:tr>
              <a:tr h="433550">
                <a:tc>
                  <a:txBody>
                    <a:bodyPr/>
                    <a:lstStyle/>
                    <a:p>
                      <a:pPr indent="0" lvl="0" marL="0" rtl="0" algn="l">
                        <a:spcBef>
                          <a:spcPts val="0"/>
                        </a:spcBef>
                        <a:spcAft>
                          <a:spcPts val="0"/>
                        </a:spcAft>
                        <a:buNone/>
                      </a:pPr>
                      <a:r>
                        <a:rPr lang="en">
                          <a:latin typeface="Helvetica Neue"/>
                          <a:ea typeface="Helvetica Neue"/>
                          <a:cs typeface="Helvetica Neue"/>
                          <a:sym typeface="Helvetica Neue"/>
                        </a:rPr>
                        <a:t>Illinois</a:t>
                      </a:r>
                      <a:endParaRPr>
                        <a:latin typeface="Helvetica Neue"/>
                        <a:ea typeface="Helvetica Neue"/>
                        <a:cs typeface="Helvetica Neue"/>
                        <a:sym typeface="Helvetica Neue"/>
                      </a:endParaRPr>
                    </a:p>
                  </a:txBody>
                  <a:tcPr marT="91425" marB="91425" marR="91425" marL="91425"/>
                </a:tc>
                <a:tc>
                  <a:txBody>
                    <a:bodyPr/>
                    <a:lstStyle/>
                    <a:p>
                      <a:pPr indent="0" lvl="0" marL="0" rtl="0" algn="l">
                        <a:spcBef>
                          <a:spcPts val="0"/>
                        </a:spcBef>
                        <a:spcAft>
                          <a:spcPts val="0"/>
                        </a:spcAft>
                        <a:buNone/>
                      </a:pPr>
                      <a:r>
                        <a:rPr lang="en">
                          <a:latin typeface="Helvetica Neue"/>
                          <a:ea typeface="Helvetica Neue"/>
                          <a:cs typeface="Helvetica Neue"/>
                          <a:sym typeface="Helvetica Neue"/>
                        </a:rPr>
                        <a:t>4,000</a:t>
                      </a:r>
                      <a:endParaRPr>
                        <a:latin typeface="Helvetica Neue"/>
                        <a:ea typeface="Helvetica Neue"/>
                        <a:cs typeface="Helvetica Neue"/>
                        <a:sym typeface="Helvetica Neue"/>
                      </a:endParaRPr>
                    </a:p>
                  </a:txBody>
                  <a:tcPr marT="91425" marB="91425" marR="91425" marL="91425"/>
                </a:tc>
                <a:tc>
                  <a:txBody>
                    <a:bodyPr/>
                    <a:lstStyle/>
                    <a:p>
                      <a:pPr indent="0" lvl="0" marL="0" rtl="0" algn="l">
                        <a:spcBef>
                          <a:spcPts val="0"/>
                        </a:spcBef>
                        <a:spcAft>
                          <a:spcPts val="0"/>
                        </a:spcAft>
                        <a:buNone/>
                      </a:pPr>
                      <a:r>
                        <a:rPr lang="en">
                          <a:latin typeface="Helvetica Neue"/>
                          <a:ea typeface="Helvetica Neue"/>
                          <a:cs typeface="Helvetica Neue"/>
                          <a:sym typeface="Helvetica Neue"/>
                        </a:rPr>
                        <a:t>4</a:t>
                      </a:r>
                      <a:endParaRPr>
                        <a:latin typeface="Helvetica Neue"/>
                        <a:ea typeface="Helvetica Neue"/>
                        <a:cs typeface="Helvetica Neue"/>
                        <a:sym typeface="Helvetica Neue"/>
                      </a:endParaRPr>
                    </a:p>
                  </a:txBody>
                  <a:tcPr marT="91425" marB="91425" marR="91425" marL="91425"/>
                </a:tc>
              </a:tr>
            </a:tbl>
          </a:graphicData>
        </a:graphic>
      </p:graphicFrame>
      <p:sp>
        <p:nvSpPr>
          <p:cNvPr id="118" name="Google Shape;118;p25"/>
          <p:cNvSpPr txBox="1"/>
          <p:nvPr/>
        </p:nvSpPr>
        <p:spPr>
          <a:xfrm>
            <a:off x="3917125" y="3802148"/>
            <a:ext cx="5325600" cy="345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 sz="1000">
                <a:solidFill>
                  <a:schemeClr val="dk1"/>
                </a:solidFill>
                <a:latin typeface="Helvetica Neue"/>
                <a:ea typeface="Helvetica Neue"/>
                <a:cs typeface="Helvetica Neue"/>
                <a:sym typeface="Helvetica Neue"/>
              </a:rPr>
              <a:t>“How many unauthorized immigrants graduate from U.S. high schools annually? ” </a:t>
            </a:r>
            <a:r>
              <a:rPr lang="en" sz="1000" u="sng">
                <a:solidFill>
                  <a:schemeClr val="hlink"/>
                </a:solidFill>
                <a:latin typeface="Helvetica Neue"/>
                <a:ea typeface="Helvetica Neue"/>
                <a:cs typeface="Helvetica Neue"/>
                <a:sym typeface="Helvetica Neue"/>
                <a:hlinkClick r:id="rId4"/>
              </a:rPr>
              <a:t>Migration Policy Institute</a:t>
            </a:r>
            <a:r>
              <a:rPr lang="en" sz="1000">
                <a:solidFill>
                  <a:schemeClr val="dk1"/>
                </a:solidFill>
                <a:latin typeface="Helvetica Neue"/>
                <a:ea typeface="Helvetica Neue"/>
                <a:cs typeface="Helvetica Neue"/>
                <a:sym typeface="Helvetica Neue"/>
              </a:rPr>
              <a:t>, 2019</a:t>
            </a:r>
            <a:endParaRPr>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sp>
        <p:nvSpPr>
          <p:cNvPr id="123" name="Google Shape;123;p26"/>
          <p:cNvSpPr txBox="1"/>
          <p:nvPr>
            <p:ph type="title"/>
          </p:nvPr>
        </p:nvSpPr>
        <p:spPr>
          <a:xfrm>
            <a:off x="628650" y="663950"/>
            <a:ext cx="7886700" cy="199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100"/>
              <a:buFont typeface="Arial"/>
              <a:buNone/>
            </a:pPr>
            <a:r>
              <a:t/>
            </a:r>
            <a:endParaRPr sz="2600">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ts val="1100"/>
              <a:buFont typeface="Arial"/>
              <a:buNone/>
            </a:pPr>
            <a:r>
              <a:rPr lang="en" sz="2600">
                <a:latin typeface="Helvetica Neue"/>
                <a:ea typeface="Helvetica Neue"/>
                <a:cs typeface="Helvetica Neue"/>
                <a:sym typeface="Helvetica Neue"/>
              </a:rPr>
              <a:t>Barriers for Undocumented Students to Attend College</a:t>
            </a:r>
            <a:endParaRPr sz="2600">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ts val="1100"/>
              <a:buFont typeface="Arial"/>
              <a:buNone/>
            </a:pPr>
            <a:r>
              <a:t/>
            </a:r>
            <a:endParaRPr b="0" sz="2800">
              <a:solidFill>
                <a:srgbClr val="000000"/>
              </a:solidFill>
              <a:latin typeface="Arial"/>
              <a:ea typeface="Arial"/>
              <a:cs typeface="Arial"/>
              <a:sym typeface="Arial"/>
            </a:endParaRPr>
          </a:p>
          <a:p>
            <a:pPr indent="0" lvl="0" marL="0" rtl="0" algn="l">
              <a:lnSpc>
                <a:spcPct val="90000"/>
              </a:lnSpc>
              <a:spcBef>
                <a:spcPts val="0"/>
              </a:spcBef>
              <a:spcAft>
                <a:spcPts val="0"/>
              </a:spcAft>
              <a:buClr>
                <a:schemeClr val="dk1"/>
              </a:buClr>
              <a:buSzPts val="3300"/>
              <a:buFont typeface="Calibri"/>
              <a:buNone/>
            </a:pPr>
            <a:r>
              <a:t/>
            </a:r>
            <a:endParaRPr sz="1100"/>
          </a:p>
        </p:txBody>
      </p:sp>
      <p:sp>
        <p:nvSpPr>
          <p:cNvPr id="124" name="Google Shape;124;p26"/>
          <p:cNvSpPr txBox="1"/>
          <p:nvPr>
            <p:ph idx="1" type="body"/>
          </p:nvPr>
        </p:nvSpPr>
        <p:spPr>
          <a:xfrm>
            <a:off x="519375" y="1116000"/>
            <a:ext cx="7656000" cy="3498900"/>
          </a:xfrm>
          <a:prstGeom prst="rect">
            <a:avLst/>
          </a:prstGeom>
          <a:noFill/>
          <a:ln>
            <a:noFill/>
          </a:ln>
        </p:spPr>
        <p:txBody>
          <a:bodyPr anchorCtr="0" anchor="t" bIns="34275" lIns="68575" spcFirstLastPara="1" rIns="68575" wrap="square" tIns="34275">
            <a:noAutofit/>
          </a:bodyPr>
          <a:lstStyle/>
          <a:p>
            <a:pPr indent="-317500" lvl="0" marL="457200" rtl="0" algn="l">
              <a:lnSpc>
                <a:spcPct val="90000"/>
              </a:lnSpc>
              <a:spcBef>
                <a:spcPts val="0"/>
              </a:spcBef>
              <a:spcAft>
                <a:spcPts val="0"/>
              </a:spcAft>
              <a:buSzPts val="1400"/>
              <a:buFont typeface="Helvetica Neue"/>
              <a:buChar char="-"/>
            </a:pPr>
            <a:r>
              <a:rPr lang="en" sz="1400">
                <a:latin typeface="Helvetica Neue"/>
                <a:ea typeface="Helvetica Neue"/>
                <a:cs typeface="Helvetica Neue"/>
                <a:sym typeface="Helvetica Neue"/>
              </a:rPr>
              <a:t>Cost (ineligible for federal financial aid, some scholarships being only available to US citizens, etc.)</a:t>
            </a:r>
            <a:endParaRPr sz="1400">
              <a:latin typeface="Helvetica Neue"/>
              <a:ea typeface="Helvetica Neue"/>
              <a:cs typeface="Helvetica Neue"/>
              <a:sym typeface="Helvetica Neue"/>
            </a:endParaRPr>
          </a:p>
          <a:p>
            <a:pPr indent="0" lvl="0" marL="457200" rtl="0" algn="l">
              <a:lnSpc>
                <a:spcPct val="90000"/>
              </a:lnSpc>
              <a:spcBef>
                <a:spcPts val="0"/>
              </a:spcBef>
              <a:spcAft>
                <a:spcPts val="0"/>
              </a:spcAft>
              <a:buNone/>
            </a:pPr>
            <a:r>
              <a:t/>
            </a:r>
            <a:endParaRPr sz="1400">
              <a:latin typeface="Helvetica Neue"/>
              <a:ea typeface="Helvetica Neue"/>
              <a:cs typeface="Helvetica Neue"/>
              <a:sym typeface="Helvetica Neue"/>
            </a:endParaRPr>
          </a:p>
          <a:p>
            <a:pPr indent="-317500" lvl="0" marL="457200" rtl="0" algn="l">
              <a:lnSpc>
                <a:spcPct val="90000"/>
              </a:lnSpc>
              <a:spcBef>
                <a:spcPts val="0"/>
              </a:spcBef>
              <a:spcAft>
                <a:spcPts val="0"/>
              </a:spcAft>
              <a:buSzPts val="1400"/>
              <a:buFont typeface="Helvetica Neue"/>
              <a:buChar char="-"/>
            </a:pPr>
            <a:r>
              <a:rPr lang="en" sz="1400">
                <a:latin typeface="Helvetica Neue"/>
                <a:ea typeface="Helvetica Neue"/>
                <a:cs typeface="Helvetica Neue"/>
                <a:sym typeface="Helvetica Neue"/>
              </a:rPr>
              <a:t>Lack of status (not having DACA) </a:t>
            </a:r>
            <a:endParaRPr sz="1400">
              <a:latin typeface="Helvetica Neue"/>
              <a:ea typeface="Helvetica Neue"/>
              <a:cs typeface="Helvetica Neue"/>
              <a:sym typeface="Helvetica Neue"/>
            </a:endParaRPr>
          </a:p>
          <a:p>
            <a:pPr indent="0" lvl="0" marL="457200" rtl="0" algn="l">
              <a:lnSpc>
                <a:spcPct val="90000"/>
              </a:lnSpc>
              <a:spcBef>
                <a:spcPts val="0"/>
              </a:spcBef>
              <a:spcAft>
                <a:spcPts val="0"/>
              </a:spcAft>
              <a:buNone/>
            </a:pPr>
            <a:r>
              <a:t/>
            </a:r>
            <a:endParaRPr sz="1400">
              <a:latin typeface="Helvetica Neue"/>
              <a:ea typeface="Helvetica Neue"/>
              <a:cs typeface="Helvetica Neue"/>
              <a:sym typeface="Helvetica Neue"/>
            </a:endParaRPr>
          </a:p>
          <a:p>
            <a:pPr indent="-317500" lvl="0" marL="457200" rtl="0" algn="l">
              <a:lnSpc>
                <a:spcPct val="90000"/>
              </a:lnSpc>
              <a:spcBef>
                <a:spcPts val="0"/>
              </a:spcBef>
              <a:spcAft>
                <a:spcPts val="0"/>
              </a:spcAft>
              <a:buSzPts val="1400"/>
              <a:buFont typeface="Helvetica Neue"/>
              <a:buChar char="-"/>
            </a:pPr>
            <a:r>
              <a:rPr lang="en" sz="1400">
                <a:latin typeface="Helvetica Neue"/>
                <a:ea typeface="Helvetica Neue"/>
                <a:cs typeface="Helvetica Neue"/>
                <a:sym typeface="Helvetica Neue"/>
              </a:rPr>
              <a:t>Member of other marginalized community</a:t>
            </a:r>
            <a:endParaRPr sz="1400">
              <a:latin typeface="Helvetica Neue"/>
              <a:ea typeface="Helvetica Neue"/>
              <a:cs typeface="Helvetica Neue"/>
              <a:sym typeface="Helvetica Neue"/>
            </a:endParaRPr>
          </a:p>
          <a:p>
            <a:pPr indent="0" lvl="0" marL="457200" rtl="0" algn="l">
              <a:lnSpc>
                <a:spcPct val="90000"/>
              </a:lnSpc>
              <a:spcBef>
                <a:spcPts val="0"/>
              </a:spcBef>
              <a:spcAft>
                <a:spcPts val="0"/>
              </a:spcAft>
              <a:buNone/>
            </a:pPr>
            <a:r>
              <a:t/>
            </a:r>
            <a:endParaRPr sz="1400">
              <a:latin typeface="Helvetica Neue"/>
              <a:ea typeface="Helvetica Neue"/>
              <a:cs typeface="Helvetica Neue"/>
              <a:sym typeface="Helvetica Neue"/>
            </a:endParaRPr>
          </a:p>
          <a:p>
            <a:pPr indent="-317500" lvl="0" marL="457200" rtl="0" algn="l">
              <a:lnSpc>
                <a:spcPct val="90000"/>
              </a:lnSpc>
              <a:spcBef>
                <a:spcPts val="0"/>
              </a:spcBef>
              <a:spcAft>
                <a:spcPts val="0"/>
              </a:spcAft>
              <a:buSzPts val="1400"/>
              <a:buFont typeface="Helvetica Neue"/>
              <a:buChar char="-"/>
            </a:pPr>
            <a:r>
              <a:rPr lang="en" sz="1400">
                <a:latin typeface="Helvetica Neue"/>
                <a:ea typeface="Helvetica Neue"/>
                <a:cs typeface="Helvetica Neue"/>
                <a:sym typeface="Helvetica Neue"/>
              </a:rPr>
              <a:t>Family ties  </a:t>
            </a:r>
            <a:endParaRPr sz="1400">
              <a:latin typeface="Helvetica Neue"/>
              <a:ea typeface="Helvetica Neue"/>
              <a:cs typeface="Helvetica Neue"/>
              <a:sym typeface="Helvetica Neue"/>
            </a:endParaRPr>
          </a:p>
          <a:p>
            <a:pPr indent="0" lvl="0" marL="457200" rtl="0" algn="l">
              <a:lnSpc>
                <a:spcPct val="90000"/>
              </a:lnSpc>
              <a:spcBef>
                <a:spcPts val="0"/>
              </a:spcBef>
              <a:spcAft>
                <a:spcPts val="0"/>
              </a:spcAft>
              <a:buNone/>
            </a:pPr>
            <a:r>
              <a:t/>
            </a:r>
            <a:endParaRPr sz="1400">
              <a:latin typeface="Helvetica Neue"/>
              <a:ea typeface="Helvetica Neue"/>
              <a:cs typeface="Helvetica Neue"/>
              <a:sym typeface="Helvetica Neue"/>
            </a:endParaRPr>
          </a:p>
          <a:p>
            <a:pPr indent="-317500" lvl="0" marL="457200" rtl="0" algn="l">
              <a:lnSpc>
                <a:spcPct val="90000"/>
              </a:lnSpc>
              <a:spcBef>
                <a:spcPts val="0"/>
              </a:spcBef>
              <a:spcAft>
                <a:spcPts val="0"/>
              </a:spcAft>
              <a:buSzPts val="1400"/>
              <a:buFont typeface="Helvetica Neue"/>
              <a:buChar char="-"/>
            </a:pPr>
            <a:r>
              <a:rPr lang="en" sz="1400">
                <a:latin typeface="Helvetica Neue"/>
                <a:ea typeface="Helvetica Neue"/>
                <a:cs typeface="Helvetica Neue"/>
                <a:sym typeface="Helvetica Neue"/>
              </a:rPr>
              <a:t>Stigma of undocumented status</a:t>
            </a:r>
            <a:endParaRPr sz="1400">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1400">
              <a:latin typeface="Helvetica Neue"/>
              <a:ea typeface="Helvetica Neue"/>
              <a:cs typeface="Helvetica Neue"/>
              <a:sym typeface="Helvetica Neue"/>
            </a:endParaRPr>
          </a:p>
          <a:p>
            <a:pPr indent="-317500" lvl="0" marL="457200" rtl="0" algn="l">
              <a:lnSpc>
                <a:spcPct val="90000"/>
              </a:lnSpc>
              <a:spcBef>
                <a:spcPts val="0"/>
              </a:spcBef>
              <a:spcAft>
                <a:spcPts val="0"/>
              </a:spcAft>
              <a:buSzPts val="1400"/>
              <a:buFont typeface="Helvetica Neue"/>
              <a:buChar char="-"/>
            </a:pPr>
            <a:r>
              <a:rPr lang="en" sz="1400">
                <a:latin typeface="Helvetica Neue"/>
                <a:ea typeface="Helvetica Neue"/>
                <a:cs typeface="Helvetica Neue"/>
                <a:sym typeface="Helvetica Neue"/>
              </a:rPr>
              <a:t>Fear of deportation</a:t>
            </a:r>
            <a:endParaRPr sz="1400">
              <a:latin typeface="Helvetica Neue"/>
              <a:ea typeface="Helvetica Neue"/>
              <a:cs typeface="Helvetica Neue"/>
              <a:sym typeface="Helvetica Neue"/>
            </a:endParaRPr>
          </a:p>
          <a:p>
            <a:pPr indent="0" lvl="0" marL="457200" rtl="0" algn="l">
              <a:lnSpc>
                <a:spcPct val="90000"/>
              </a:lnSpc>
              <a:spcBef>
                <a:spcPts val="0"/>
              </a:spcBef>
              <a:spcAft>
                <a:spcPts val="0"/>
              </a:spcAft>
              <a:buNone/>
            </a:pPr>
            <a:r>
              <a:t/>
            </a:r>
            <a:endParaRPr sz="1400">
              <a:latin typeface="Helvetica Neue"/>
              <a:ea typeface="Helvetica Neue"/>
              <a:cs typeface="Helvetica Neue"/>
              <a:sym typeface="Helvetica Neue"/>
            </a:endParaRPr>
          </a:p>
          <a:p>
            <a:pPr indent="-317500" lvl="0" marL="457200" rtl="0" algn="l">
              <a:lnSpc>
                <a:spcPct val="90000"/>
              </a:lnSpc>
              <a:spcBef>
                <a:spcPts val="0"/>
              </a:spcBef>
              <a:spcAft>
                <a:spcPts val="0"/>
              </a:spcAft>
              <a:buSzPts val="1400"/>
              <a:buFont typeface="Helvetica Neue"/>
              <a:buChar char="-"/>
            </a:pPr>
            <a:r>
              <a:rPr lang="en" sz="1400">
                <a:latin typeface="Helvetica Neue"/>
                <a:ea typeface="Helvetica Neue"/>
                <a:cs typeface="Helvetica Neue"/>
                <a:sym typeface="Helvetica Neue"/>
              </a:rPr>
              <a:t>Lack of information/resources </a:t>
            </a:r>
            <a:endParaRPr sz="1400">
              <a:latin typeface="Helvetica Neue"/>
              <a:ea typeface="Helvetica Neue"/>
              <a:cs typeface="Helvetica Neue"/>
              <a:sym typeface="Helvetica Neue"/>
            </a:endParaRPr>
          </a:p>
          <a:p>
            <a:pPr indent="0" lvl="0" marL="457200" rtl="0" algn="l">
              <a:lnSpc>
                <a:spcPct val="90000"/>
              </a:lnSpc>
              <a:spcBef>
                <a:spcPts val="0"/>
              </a:spcBef>
              <a:spcAft>
                <a:spcPts val="0"/>
              </a:spcAft>
              <a:buNone/>
            </a:pPr>
            <a:r>
              <a:t/>
            </a:r>
            <a:endParaRPr sz="1400">
              <a:latin typeface="Helvetica Neue"/>
              <a:ea typeface="Helvetica Neue"/>
              <a:cs typeface="Helvetica Neue"/>
              <a:sym typeface="Helvetica Neue"/>
            </a:endParaRPr>
          </a:p>
          <a:p>
            <a:pPr indent="-317500" lvl="0" marL="457200" rtl="0" algn="l">
              <a:lnSpc>
                <a:spcPct val="90000"/>
              </a:lnSpc>
              <a:spcBef>
                <a:spcPts val="0"/>
              </a:spcBef>
              <a:spcAft>
                <a:spcPts val="0"/>
              </a:spcAft>
              <a:buSzPts val="1400"/>
              <a:buFont typeface="Helvetica Neue"/>
              <a:buChar char="-"/>
            </a:pPr>
            <a:r>
              <a:rPr lang="en" sz="1400">
                <a:latin typeface="Helvetica Neue"/>
                <a:ea typeface="Helvetica Neue"/>
                <a:cs typeface="Helvetica Neue"/>
                <a:sym typeface="Helvetica Neue"/>
              </a:rPr>
              <a:t>Ever-changing federal laws</a:t>
            </a:r>
            <a:endParaRPr sz="1400">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1400">
              <a:latin typeface="Helvetica Neue"/>
              <a:ea typeface="Helvetica Neue"/>
              <a:cs typeface="Helvetica Neue"/>
              <a:sym typeface="Helvetica Neue"/>
            </a:endParaRPr>
          </a:p>
          <a:p>
            <a:pPr indent="-38100" lvl="0" marL="177800" rtl="0" algn="l">
              <a:lnSpc>
                <a:spcPct val="90000"/>
              </a:lnSpc>
              <a:spcBef>
                <a:spcPts val="0"/>
              </a:spcBef>
              <a:spcAft>
                <a:spcPts val="0"/>
              </a:spcAft>
              <a:buClr>
                <a:schemeClr val="dk1"/>
              </a:buClr>
              <a:buSzPts val="2100"/>
              <a:buNone/>
            </a:pPr>
            <a:r>
              <a:t/>
            </a:r>
            <a:endParaRPr sz="1100"/>
          </a:p>
          <a:p>
            <a:pPr indent="-38100" lvl="0" marL="177800" rtl="0" algn="l">
              <a:lnSpc>
                <a:spcPct val="90000"/>
              </a:lnSpc>
              <a:spcBef>
                <a:spcPts val="0"/>
              </a:spcBef>
              <a:spcAft>
                <a:spcPts val="0"/>
              </a:spcAft>
              <a:buClr>
                <a:schemeClr val="dk1"/>
              </a:buClr>
              <a:buSzPts val="2100"/>
              <a:buNone/>
            </a:pPr>
            <a:r>
              <a:rPr lang="en" sz="1100"/>
              <a:t> </a:t>
            </a:r>
            <a:endParaRPr sz="1100"/>
          </a:p>
        </p:txBody>
      </p:sp>
      <p:pic>
        <p:nvPicPr>
          <p:cNvPr id="125" name="Google Shape;125;p26"/>
          <p:cNvPicPr preferRelativeResize="0"/>
          <p:nvPr/>
        </p:nvPicPr>
        <p:blipFill>
          <a:blip r:embed="rId3">
            <a:alphaModFix/>
          </a:blip>
          <a:stretch>
            <a:fillRect/>
          </a:stretch>
        </p:blipFill>
        <p:spPr>
          <a:xfrm>
            <a:off x="6963176" y="1592050"/>
            <a:ext cx="1810550" cy="1163400"/>
          </a:xfrm>
          <a:prstGeom prst="rect">
            <a:avLst/>
          </a:prstGeom>
          <a:noFill/>
          <a:ln>
            <a:noFill/>
          </a:ln>
        </p:spPr>
      </p:pic>
      <p:pic>
        <p:nvPicPr>
          <p:cNvPr id="126" name="Google Shape;126;p26"/>
          <p:cNvPicPr preferRelativeResize="0"/>
          <p:nvPr/>
        </p:nvPicPr>
        <p:blipFill>
          <a:blip r:embed="rId4">
            <a:alphaModFix/>
          </a:blip>
          <a:stretch>
            <a:fillRect/>
          </a:stretch>
        </p:blipFill>
        <p:spPr>
          <a:xfrm>
            <a:off x="4416757" y="3049898"/>
            <a:ext cx="2004229" cy="145507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 name="Shape 130"/>
        <p:cNvGrpSpPr/>
        <p:nvPr/>
      </p:nvGrpSpPr>
      <p:grpSpPr>
        <a:xfrm>
          <a:off x="0" y="0"/>
          <a:ext cx="0" cy="0"/>
          <a:chOff x="0" y="0"/>
          <a:chExt cx="0" cy="0"/>
        </a:xfrm>
      </p:grpSpPr>
      <p:sp>
        <p:nvSpPr>
          <p:cNvPr id="131" name="Google Shape;131;p27"/>
          <p:cNvSpPr txBox="1"/>
          <p:nvPr>
            <p:ph type="title"/>
          </p:nvPr>
        </p:nvSpPr>
        <p:spPr>
          <a:xfrm>
            <a:off x="653150" y="941246"/>
            <a:ext cx="7886700" cy="3141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100"/>
              <a:buFont typeface="Arial"/>
              <a:buNone/>
            </a:pPr>
            <a:r>
              <a:rPr lang="en" sz="2600">
                <a:latin typeface="Helvetica Neue"/>
                <a:ea typeface="Helvetica Neue"/>
                <a:cs typeface="Helvetica Neue"/>
                <a:sym typeface="Helvetica Neue"/>
              </a:rPr>
              <a:t>International vs Domestic</a:t>
            </a:r>
            <a:r>
              <a:rPr b="0" lang="en" sz="2800">
                <a:latin typeface="Helvetica Neue"/>
                <a:ea typeface="Helvetica Neue"/>
                <a:cs typeface="Helvetica Neue"/>
                <a:sym typeface="Helvetica Neue"/>
              </a:rPr>
              <a:t> 	</a:t>
            </a:r>
            <a:endParaRPr b="0" sz="2800">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ts val="1100"/>
              <a:buFont typeface="Arial"/>
              <a:buNone/>
            </a:pPr>
            <a:r>
              <a:t/>
            </a:r>
            <a:endParaRPr b="0" sz="28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b="0" sz="2800">
              <a:solidFill>
                <a:srgbClr val="000000"/>
              </a:solidFill>
              <a:latin typeface="Arial"/>
              <a:ea typeface="Arial"/>
              <a:cs typeface="Arial"/>
              <a:sym typeface="Arial"/>
            </a:endParaRPr>
          </a:p>
          <a:p>
            <a:pPr indent="0" lvl="0" marL="0" rtl="0" algn="l">
              <a:lnSpc>
                <a:spcPct val="90000"/>
              </a:lnSpc>
              <a:spcBef>
                <a:spcPts val="0"/>
              </a:spcBef>
              <a:spcAft>
                <a:spcPts val="0"/>
              </a:spcAft>
              <a:buClr>
                <a:schemeClr val="dk1"/>
              </a:buClr>
              <a:buSzPts val="3300"/>
              <a:buFont typeface="Calibri"/>
              <a:buNone/>
            </a:pPr>
            <a:r>
              <a:t/>
            </a:r>
            <a:endParaRPr sz="1100"/>
          </a:p>
        </p:txBody>
      </p:sp>
      <p:sp>
        <p:nvSpPr>
          <p:cNvPr id="132" name="Google Shape;132;p27"/>
          <p:cNvSpPr txBox="1"/>
          <p:nvPr>
            <p:ph idx="1" type="body"/>
          </p:nvPr>
        </p:nvSpPr>
        <p:spPr>
          <a:xfrm>
            <a:off x="5340250" y="1279624"/>
            <a:ext cx="3460500" cy="28023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Clr>
                <a:schemeClr val="dk1"/>
              </a:buClr>
              <a:buSzPts val="1100"/>
              <a:buFont typeface="Arial"/>
              <a:buNone/>
            </a:pPr>
            <a:r>
              <a:rPr lang="en" sz="1800">
                <a:solidFill>
                  <a:srgbClr val="000000"/>
                </a:solidFill>
                <a:latin typeface="Helvetica Neue"/>
                <a:ea typeface="Helvetica Neue"/>
                <a:cs typeface="Helvetica Neue"/>
                <a:sym typeface="Helvetica Neue"/>
              </a:rPr>
              <a:t>Before we get into that… what about state schools?</a:t>
            </a:r>
            <a:endParaRPr sz="1800">
              <a:solidFill>
                <a:srgbClr val="000000"/>
              </a:solidFill>
              <a:latin typeface="Helvetica Neue"/>
              <a:ea typeface="Helvetica Neue"/>
              <a:cs typeface="Helvetica Neue"/>
              <a:sym typeface="Helvetica Neue"/>
            </a:endParaRPr>
          </a:p>
          <a:p>
            <a:pPr indent="-38100" lvl="0" marL="177800" rtl="0" algn="l">
              <a:lnSpc>
                <a:spcPct val="90000"/>
              </a:lnSpc>
              <a:spcBef>
                <a:spcPts val="1600"/>
              </a:spcBef>
              <a:spcAft>
                <a:spcPts val="0"/>
              </a:spcAft>
              <a:buClr>
                <a:schemeClr val="dk1"/>
              </a:buClr>
              <a:buSzPts val="2100"/>
              <a:buNone/>
            </a:pPr>
            <a:r>
              <a:t/>
            </a:r>
            <a:endParaRPr sz="1100"/>
          </a:p>
        </p:txBody>
      </p:sp>
      <p:pic>
        <p:nvPicPr>
          <p:cNvPr id="133" name="Google Shape;133;p27"/>
          <p:cNvPicPr preferRelativeResize="0"/>
          <p:nvPr/>
        </p:nvPicPr>
        <p:blipFill>
          <a:blip r:embed="rId3">
            <a:alphaModFix/>
          </a:blip>
          <a:stretch>
            <a:fillRect/>
          </a:stretch>
        </p:blipFill>
        <p:spPr>
          <a:xfrm>
            <a:off x="180700" y="812537"/>
            <a:ext cx="4676700" cy="3736476"/>
          </a:xfrm>
          <a:prstGeom prst="rect">
            <a:avLst/>
          </a:prstGeom>
          <a:noFill/>
          <a:ln>
            <a:noFill/>
          </a:ln>
        </p:spPr>
      </p:pic>
      <p:sp>
        <p:nvSpPr>
          <p:cNvPr id="134" name="Google Shape;134;p27"/>
          <p:cNvSpPr txBox="1"/>
          <p:nvPr>
            <p:ph idx="1" type="body"/>
          </p:nvPr>
        </p:nvSpPr>
        <p:spPr>
          <a:xfrm>
            <a:off x="5480850" y="3840849"/>
            <a:ext cx="3460500" cy="5469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Clr>
                <a:schemeClr val="dk1"/>
              </a:buClr>
              <a:buSzPts val="1100"/>
              <a:buFont typeface="Arial"/>
              <a:buNone/>
            </a:pPr>
            <a:r>
              <a:rPr lang="en" sz="1000">
                <a:solidFill>
                  <a:srgbClr val="000000"/>
                </a:solidFill>
                <a:latin typeface="Helvetica Neue"/>
                <a:ea typeface="Helvetica Neue"/>
                <a:cs typeface="Helvetica Neue"/>
                <a:sym typeface="Helvetica Neue"/>
              </a:rPr>
              <a:t>“Toolkit | Access to Postsecondary Education” </a:t>
            </a:r>
            <a:r>
              <a:rPr lang="en" sz="1000" u="sng">
                <a:solidFill>
                  <a:schemeClr val="hlink"/>
                </a:solidFill>
                <a:latin typeface="Helvetica Neue"/>
                <a:ea typeface="Helvetica Neue"/>
                <a:cs typeface="Helvetica Neue"/>
                <a:sym typeface="Helvetica Neue"/>
                <a:hlinkClick r:id="rId4"/>
              </a:rPr>
              <a:t>National Immigration Law Center</a:t>
            </a:r>
            <a:r>
              <a:rPr lang="en" sz="1000">
                <a:solidFill>
                  <a:srgbClr val="000000"/>
                </a:solidFill>
                <a:latin typeface="Helvetica Neue"/>
                <a:ea typeface="Helvetica Neue"/>
                <a:cs typeface="Helvetica Neue"/>
                <a:sym typeface="Helvetica Neue"/>
              </a:rPr>
              <a:t>, 2019</a:t>
            </a:r>
            <a:endParaRPr sz="1000">
              <a:solidFill>
                <a:srgbClr val="000000"/>
              </a:solidFill>
              <a:latin typeface="Helvetica Neue"/>
              <a:ea typeface="Helvetica Neue"/>
              <a:cs typeface="Helvetica Neue"/>
              <a:sym typeface="Helvetica Neue"/>
            </a:endParaRPr>
          </a:p>
          <a:p>
            <a:pPr indent="0" lvl="0" marL="0" rtl="0" algn="l">
              <a:lnSpc>
                <a:spcPct val="115000"/>
              </a:lnSpc>
              <a:spcBef>
                <a:spcPts val="1600"/>
              </a:spcBef>
              <a:spcAft>
                <a:spcPts val="0"/>
              </a:spcAft>
              <a:buClr>
                <a:schemeClr val="dk1"/>
              </a:buClr>
              <a:buSzPts val="1100"/>
              <a:buFont typeface="Arial"/>
              <a:buNone/>
            </a:pPr>
            <a:r>
              <a:t/>
            </a:r>
            <a:endParaRPr sz="1000">
              <a:solidFill>
                <a:srgbClr val="000000"/>
              </a:solidFill>
              <a:latin typeface="Helvetica Neue"/>
              <a:ea typeface="Helvetica Neue"/>
              <a:cs typeface="Helvetica Neue"/>
              <a:sym typeface="Helvetica Neue"/>
            </a:endParaRPr>
          </a:p>
          <a:p>
            <a:pPr indent="-38100" lvl="0" marL="177800" rtl="0" algn="l">
              <a:lnSpc>
                <a:spcPct val="90000"/>
              </a:lnSpc>
              <a:spcBef>
                <a:spcPts val="1600"/>
              </a:spcBef>
              <a:spcAft>
                <a:spcPts val="0"/>
              </a:spcAft>
              <a:buClr>
                <a:schemeClr val="dk1"/>
              </a:buClr>
              <a:buSzPts val="2100"/>
              <a:buNone/>
            </a:pPr>
            <a:r>
              <a:t/>
            </a:r>
            <a:endParaRPr sz="11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Google Shape;139;p28"/>
          <p:cNvSpPr txBox="1"/>
          <p:nvPr>
            <p:ph type="title"/>
          </p:nvPr>
        </p:nvSpPr>
        <p:spPr>
          <a:xfrm>
            <a:off x="628650" y="755325"/>
            <a:ext cx="7886700" cy="5235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100"/>
              <a:buFont typeface="Arial"/>
              <a:buNone/>
            </a:pPr>
            <a:r>
              <a:rPr lang="en" sz="2600">
                <a:latin typeface="Helvetica Neue"/>
                <a:ea typeface="Helvetica Neue"/>
                <a:cs typeface="Helvetica Neue"/>
                <a:sym typeface="Helvetica Neue"/>
              </a:rPr>
              <a:t>International vs Domestic</a:t>
            </a:r>
            <a:r>
              <a:rPr b="0" lang="en" sz="2800">
                <a:latin typeface="Helvetica Neue"/>
                <a:ea typeface="Helvetica Neue"/>
                <a:cs typeface="Helvetica Neue"/>
                <a:sym typeface="Helvetica Neue"/>
              </a:rPr>
              <a:t> </a:t>
            </a:r>
            <a:r>
              <a:rPr b="0" lang="en" sz="2800">
                <a:latin typeface="Arial"/>
                <a:ea typeface="Arial"/>
                <a:cs typeface="Arial"/>
                <a:sym typeface="Arial"/>
              </a:rPr>
              <a:t>	</a:t>
            </a:r>
            <a:endParaRPr b="0" sz="28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b="0" sz="28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b="0" sz="2800">
              <a:solidFill>
                <a:srgbClr val="000000"/>
              </a:solidFill>
              <a:latin typeface="Arial"/>
              <a:ea typeface="Arial"/>
              <a:cs typeface="Arial"/>
              <a:sym typeface="Arial"/>
            </a:endParaRPr>
          </a:p>
          <a:p>
            <a:pPr indent="0" lvl="0" marL="0" rtl="0" algn="l">
              <a:lnSpc>
                <a:spcPct val="90000"/>
              </a:lnSpc>
              <a:spcBef>
                <a:spcPts val="0"/>
              </a:spcBef>
              <a:spcAft>
                <a:spcPts val="0"/>
              </a:spcAft>
              <a:buClr>
                <a:schemeClr val="dk1"/>
              </a:buClr>
              <a:buSzPts val="3300"/>
              <a:buFont typeface="Calibri"/>
              <a:buNone/>
            </a:pPr>
            <a:r>
              <a:t/>
            </a:r>
            <a:endParaRPr sz="1100"/>
          </a:p>
        </p:txBody>
      </p:sp>
      <p:sp>
        <p:nvSpPr>
          <p:cNvPr id="140" name="Google Shape;140;p28"/>
          <p:cNvSpPr/>
          <p:nvPr/>
        </p:nvSpPr>
        <p:spPr>
          <a:xfrm>
            <a:off x="5198150" y="2511400"/>
            <a:ext cx="3274200" cy="1344600"/>
          </a:xfrm>
          <a:prstGeom prst="rect">
            <a:avLst/>
          </a:prstGeom>
          <a:solidFill>
            <a:srgbClr val="F9CB9C"/>
          </a:solidFill>
          <a:ln cap="flat" cmpd="sng" w="9525">
            <a:solidFill>
              <a:srgbClr val="B45F06"/>
            </a:solidFill>
            <a:prstDash val="solid"/>
            <a:round/>
            <a:headEnd len="sm" w="sm" type="none"/>
            <a:tailEnd len="sm" w="sm" type="none"/>
          </a:ln>
        </p:spPr>
        <p:txBody>
          <a:bodyPr anchorCtr="0" anchor="ctr" bIns="91425" lIns="91425" spcFirstLastPara="1" rIns="91425" wrap="square" tIns="91425">
            <a:noAutofit/>
          </a:bodyPr>
          <a:lstStyle/>
          <a:p>
            <a:pPr indent="-330200" lvl="0" marL="457200" rtl="0" algn="l">
              <a:spcBef>
                <a:spcPts val="0"/>
              </a:spcBef>
              <a:spcAft>
                <a:spcPts val="0"/>
              </a:spcAft>
              <a:buClr>
                <a:schemeClr val="dk1"/>
              </a:buClr>
              <a:buSzPts val="1600"/>
              <a:buFont typeface="Helvetica Neue"/>
              <a:buChar char="●"/>
            </a:pPr>
            <a:r>
              <a:rPr lang="en" sz="1600">
                <a:solidFill>
                  <a:schemeClr val="dk1"/>
                </a:solidFill>
                <a:latin typeface="Helvetica Neue"/>
                <a:ea typeface="Helvetica Neue"/>
                <a:cs typeface="Helvetica Neue"/>
                <a:sym typeface="Helvetica Neue"/>
              </a:rPr>
              <a:t>Need-blind</a:t>
            </a:r>
            <a:endParaRPr sz="1600">
              <a:solidFill>
                <a:schemeClr val="dk1"/>
              </a:solidFill>
              <a:latin typeface="Helvetica Neue"/>
              <a:ea typeface="Helvetica Neue"/>
              <a:cs typeface="Helvetica Neue"/>
              <a:sym typeface="Helvetica Neue"/>
            </a:endParaRPr>
          </a:p>
          <a:p>
            <a:pPr indent="-330200" lvl="0" marL="457200" rtl="0" algn="l">
              <a:spcBef>
                <a:spcPts val="0"/>
              </a:spcBef>
              <a:spcAft>
                <a:spcPts val="0"/>
              </a:spcAft>
              <a:buClr>
                <a:schemeClr val="dk1"/>
              </a:buClr>
              <a:buSzPts val="1600"/>
              <a:buFont typeface="Helvetica Neue"/>
              <a:buChar char="●"/>
            </a:pPr>
            <a:r>
              <a:rPr lang="en" sz="1600">
                <a:solidFill>
                  <a:schemeClr val="dk1"/>
                </a:solidFill>
                <a:latin typeface="Helvetica Neue"/>
                <a:ea typeface="Helvetica Neue"/>
                <a:cs typeface="Helvetica Neue"/>
                <a:sym typeface="Helvetica Neue"/>
              </a:rPr>
              <a:t>100% of demonstrated need</a:t>
            </a:r>
            <a:endParaRPr sz="1600">
              <a:solidFill>
                <a:schemeClr val="dk1"/>
              </a:solidFill>
              <a:latin typeface="Helvetica Neue"/>
              <a:ea typeface="Helvetica Neue"/>
              <a:cs typeface="Helvetica Neue"/>
              <a:sym typeface="Helvetica Neue"/>
            </a:endParaRPr>
          </a:p>
          <a:p>
            <a:pPr indent="-330200" lvl="0" marL="457200" rtl="0" algn="l">
              <a:spcBef>
                <a:spcPts val="0"/>
              </a:spcBef>
              <a:spcAft>
                <a:spcPts val="0"/>
              </a:spcAft>
              <a:buClr>
                <a:schemeClr val="dk1"/>
              </a:buClr>
              <a:buSzPts val="1600"/>
              <a:buFont typeface="Helvetica Neue"/>
              <a:buChar char="●"/>
            </a:pPr>
            <a:r>
              <a:rPr lang="en" sz="1600">
                <a:solidFill>
                  <a:schemeClr val="dk1"/>
                </a:solidFill>
                <a:latin typeface="Helvetica Neue"/>
                <a:ea typeface="Helvetica Neue"/>
                <a:cs typeface="Helvetica Neue"/>
                <a:sym typeface="Helvetica Neue"/>
              </a:rPr>
              <a:t>Eligible for aid, </a:t>
            </a:r>
            <a:r>
              <a:rPr i="1" lang="en" sz="1600">
                <a:solidFill>
                  <a:schemeClr val="dk1"/>
                </a:solidFill>
                <a:latin typeface="Helvetica Neue"/>
                <a:ea typeface="Helvetica Neue"/>
                <a:cs typeface="Helvetica Neue"/>
                <a:sym typeface="Helvetica Neue"/>
              </a:rPr>
              <a:t>including Federal</a:t>
            </a:r>
            <a:endParaRPr sz="1600">
              <a:solidFill>
                <a:schemeClr val="dk1"/>
              </a:solidFill>
              <a:latin typeface="Helvetica Neue"/>
              <a:ea typeface="Helvetica Neue"/>
              <a:cs typeface="Helvetica Neue"/>
              <a:sym typeface="Helvetica Neue"/>
            </a:endParaRPr>
          </a:p>
        </p:txBody>
      </p:sp>
      <p:sp>
        <p:nvSpPr>
          <p:cNvPr id="141" name="Google Shape;141;p28"/>
          <p:cNvSpPr/>
          <p:nvPr/>
        </p:nvSpPr>
        <p:spPr>
          <a:xfrm>
            <a:off x="5198150" y="195850"/>
            <a:ext cx="3274200" cy="2221200"/>
          </a:xfrm>
          <a:prstGeom prst="downArrowCallout">
            <a:avLst>
              <a:gd fmla="val 25000" name="adj1"/>
              <a:gd fmla="val 25000" name="adj2"/>
              <a:gd fmla="val 25000" name="adj3"/>
              <a:gd fmla="val 64977" name="adj4"/>
            </a:avLst>
          </a:prstGeom>
          <a:solidFill>
            <a:srgbClr val="F9CB9C"/>
          </a:solidFill>
          <a:ln cap="flat" cmpd="sng" w="9525">
            <a:solidFill>
              <a:srgbClr val="B45F0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solidFill>
                  <a:schemeClr val="dk1"/>
                </a:solidFill>
                <a:latin typeface="Helvetica Neue"/>
                <a:ea typeface="Helvetica Neue"/>
                <a:cs typeface="Helvetica Neue"/>
                <a:sym typeface="Helvetica Neue"/>
              </a:rPr>
              <a:t>Domestic</a:t>
            </a:r>
            <a:r>
              <a:rPr lang="en" sz="1600">
                <a:solidFill>
                  <a:schemeClr val="dk1"/>
                </a:solidFill>
                <a:latin typeface="Helvetica Neue"/>
                <a:ea typeface="Helvetica Neue"/>
                <a:cs typeface="Helvetica Neue"/>
                <a:sym typeface="Helvetica Neue"/>
              </a:rPr>
              <a:t>: students graduating from a high school in the United States, </a:t>
            </a:r>
            <a:r>
              <a:rPr i="1" lang="en" sz="1600">
                <a:solidFill>
                  <a:schemeClr val="dk1"/>
                </a:solidFill>
                <a:latin typeface="Helvetica Neue"/>
                <a:ea typeface="Helvetica Neue"/>
                <a:cs typeface="Helvetica Neue"/>
                <a:sym typeface="Helvetica Neue"/>
              </a:rPr>
              <a:t>regardless of citizenship</a:t>
            </a:r>
            <a:r>
              <a:rPr lang="en" sz="1600">
                <a:solidFill>
                  <a:schemeClr val="dk1"/>
                </a:solidFill>
                <a:latin typeface="Helvetica Neue"/>
                <a:ea typeface="Helvetica Neue"/>
                <a:cs typeface="Helvetica Neue"/>
                <a:sym typeface="Helvetica Neue"/>
              </a:rPr>
              <a:t> status, US Citizens &amp; Permanent Residents</a:t>
            </a:r>
            <a:endParaRPr/>
          </a:p>
        </p:txBody>
      </p:sp>
      <p:pic>
        <p:nvPicPr>
          <p:cNvPr id="142" name="Google Shape;142;p28"/>
          <p:cNvPicPr preferRelativeResize="0"/>
          <p:nvPr/>
        </p:nvPicPr>
        <p:blipFill>
          <a:blip r:embed="rId3">
            <a:alphaModFix/>
          </a:blip>
          <a:stretch>
            <a:fillRect/>
          </a:stretch>
        </p:blipFill>
        <p:spPr>
          <a:xfrm>
            <a:off x="262750" y="899363"/>
            <a:ext cx="4624551" cy="814175"/>
          </a:xfrm>
          <a:prstGeom prst="rect">
            <a:avLst/>
          </a:prstGeom>
          <a:noFill/>
          <a:ln>
            <a:noFill/>
          </a:ln>
        </p:spPr>
      </p:pic>
      <p:pic>
        <p:nvPicPr>
          <p:cNvPr id="143" name="Google Shape;143;p28"/>
          <p:cNvPicPr preferRelativeResize="0"/>
          <p:nvPr/>
        </p:nvPicPr>
        <p:blipFill>
          <a:blip r:embed="rId4">
            <a:alphaModFix/>
          </a:blip>
          <a:stretch>
            <a:fillRect/>
          </a:stretch>
        </p:blipFill>
        <p:spPr>
          <a:xfrm>
            <a:off x="262750" y="1878899"/>
            <a:ext cx="4764699" cy="1186600"/>
          </a:xfrm>
          <a:prstGeom prst="rect">
            <a:avLst/>
          </a:prstGeom>
          <a:noFill/>
          <a:ln>
            <a:noFill/>
          </a:ln>
        </p:spPr>
      </p:pic>
      <p:pic>
        <p:nvPicPr>
          <p:cNvPr id="144" name="Google Shape;144;p28"/>
          <p:cNvPicPr preferRelativeResize="0"/>
          <p:nvPr/>
        </p:nvPicPr>
        <p:blipFill>
          <a:blip r:embed="rId5">
            <a:alphaModFix/>
          </a:blip>
          <a:stretch>
            <a:fillRect/>
          </a:stretch>
        </p:blipFill>
        <p:spPr>
          <a:xfrm>
            <a:off x="262738" y="3230850"/>
            <a:ext cx="4476731" cy="1186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sp>
        <p:nvSpPr>
          <p:cNvPr id="149" name="Google Shape;149;p29"/>
          <p:cNvSpPr txBox="1"/>
          <p:nvPr>
            <p:ph type="title"/>
          </p:nvPr>
        </p:nvSpPr>
        <p:spPr>
          <a:xfrm>
            <a:off x="628650" y="830275"/>
            <a:ext cx="7886700" cy="4377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100"/>
              <a:buFont typeface="Arial"/>
              <a:buNone/>
            </a:pPr>
            <a:r>
              <a:rPr lang="en" sz="2600">
                <a:latin typeface="Helvetica Neue"/>
                <a:ea typeface="Helvetica Neue"/>
                <a:cs typeface="Helvetica Neue"/>
                <a:sym typeface="Helvetica Neue"/>
              </a:rPr>
              <a:t>International vs Domestic </a:t>
            </a:r>
            <a:r>
              <a:rPr b="0" lang="en" sz="2800">
                <a:latin typeface="Helvetica Neue"/>
                <a:ea typeface="Helvetica Neue"/>
                <a:cs typeface="Helvetica Neue"/>
                <a:sym typeface="Helvetica Neue"/>
              </a:rPr>
              <a:t>	</a:t>
            </a:r>
            <a:r>
              <a:rPr b="0" lang="en" sz="2800">
                <a:latin typeface="Arial"/>
                <a:ea typeface="Arial"/>
                <a:cs typeface="Arial"/>
                <a:sym typeface="Arial"/>
              </a:rPr>
              <a:t>	</a:t>
            </a:r>
            <a:endParaRPr b="0" sz="28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b="0" sz="28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b="0" sz="2800">
              <a:solidFill>
                <a:srgbClr val="000000"/>
              </a:solidFill>
              <a:latin typeface="Arial"/>
              <a:ea typeface="Arial"/>
              <a:cs typeface="Arial"/>
              <a:sym typeface="Arial"/>
            </a:endParaRPr>
          </a:p>
          <a:p>
            <a:pPr indent="0" lvl="0" marL="0" rtl="0" algn="l">
              <a:lnSpc>
                <a:spcPct val="90000"/>
              </a:lnSpc>
              <a:spcBef>
                <a:spcPts val="0"/>
              </a:spcBef>
              <a:spcAft>
                <a:spcPts val="0"/>
              </a:spcAft>
              <a:buClr>
                <a:schemeClr val="dk1"/>
              </a:buClr>
              <a:buSzPts val="3300"/>
              <a:buFont typeface="Calibri"/>
              <a:buNone/>
            </a:pPr>
            <a:r>
              <a:t/>
            </a:r>
            <a:endParaRPr sz="1100"/>
          </a:p>
        </p:txBody>
      </p:sp>
      <p:sp>
        <p:nvSpPr>
          <p:cNvPr id="150" name="Google Shape;150;p29"/>
          <p:cNvSpPr/>
          <p:nvPr/>
        </p:nvSpPr>
        <p:spPr>
          <a:xfrm>
            <a:off x="5198150" y="2571750"/>
            <a:ext cx="3274200" cy="1284000"/>
          </a:xfrm>
          <a:prstGeom prst="rect">
            <a:avLst/>
          </a:prstGeom>
          <a:solidFill>
            <a:srgbClr val="F9CB9C"/>
          </a:solidFill>
          <a:ln cap="flat" cmpd="sng" w="9525">
            <a:solidFill>
              <a:srgbClr val="B45F06"/>
            </a:solidFill>
            <a:prstDash val="solid"/>
            <a:round/>
            <a:headEnd len="sm" w="sm" type="none"/>
            <a:tailEnd len="sm" w="sm" type="none"/>
          </a:ln>
        </p:spPr>
        <p:txBody>
          <a:bodyPr anchorCtr="0" anchor="ctr" bIns="91425" lIns="91425" spcFirstLastPara="1" rIns="91425" wrap="square" tIns="91425">
            <a:noAutofit/>
          </a:bodyPr>
          <a:lstStyle/>
          <a:p>
            <a:pPr indent="-330200" lvl="0" marL="457200" rtl="0" algn="l">
              <a:spcBef>
                <a:spcPts val="0"/>
              </a:spcBef>
              <a:spcAft>
                <a:spcPts val="0"/>
              </a:spcAft>
              <a:buClr>
                <a:schemeClr val="dk1"/>
              </a:buClr>
              <a:buSzPts val="1600"/>
              <a:buFont typeface="Helvetica Neue"/>
              <a:buChar char="●"/>
            </a:pPr>
            <a:r>
              <a:rPr lang="en" sz="1600">
                <a:solidFill>
                  <a:schemeClr val="dk1"/>
                </a:solidFill>
                <a:latin typeface="Helvetica Neue"/>
                <a:ea typeface="Helvetica Neue"/>
                <a:cs typeface="Helvetica Neue"/>
                <a:sym typeface="Helvetica Neue"/>
              </a:rPr>
              <a:t>Need-aware</a:t>
            </a:r>
            <a:endParaRPr sz="1600">
              <a:solidFill>
                <a:schemeClr val="dk1"/>
              </a:solidFill>
              <a:latin typeface="Helvetica Neue"/>
              <a:ea typeface="Helvetica Neue"/>
              <a:cs typeface="Helvetica Neue"/>
              <a:sym typeface="Helvetica Neue"/>
            </a:endParaRPr>
          </a:p>
          <a:p>
            <a:pPr indent="-330200" lvl="0" marL="457200" rtl="0" algn="l">
              <a:spcBef>
                <a:spcPts val="0"/>
              </a:spcBef>
              <a:spcAft>
                <a:spcPts val="0"/>
              </a:spcAft>
              <a:buClr>
                <a:schemeClr val="dk1"/>
              </a:buClr>
              <a:buSzPts val="1600"/>
              <a:buFont typeface="Helvetica Neue"/>
              <a:buChar char="●"/>
            </a:pPr>
            <a:r>
              <a:rPr lang="en" sz="1600">
                <a:solidFill>
                  <a:schemeClr val="dk1"/>
                </a:solidFill>
                <a:latin typeface="Helvetica Neue"/>
                <a:ea typeface="Helvetica Neue"/>
                <a:cs typeface="Helvetica Neue"/>
                <a:sym typeface="Helvetica Neue"/>
              </a:rPr>
              <a:t>Ineligible for Federal aid, but other (limited) sources are available</a:t>
            </a:r>
            <a:endParaRPr sz="1600">
              <a:solidFill>
                <a:schemeClr val="dk1"/>
              </a:solidFill>
              <a:latin typeface="Helvetica Neue"/>
              <a:ea typeface="Helvetica Neue"/>
              <a:cs typeface="Helvetica Neue"/>
              <a:sym typeface="Helvetica Neue"/>
            </a:endParaRPr>
          </a:p>
        </p:txBody>
      </p:sp>
      <p:sp>
        <p:nvSpPr>
          <p:cNvPr id="151" name="Google Shape;151;p29"/>
          <p:cNvSpPr txBox="1"/>
          <p:nvPr>
            <p:ph type="title"/>
          </p:nvPr>
        </p:nvSpPr>
        <p:spPr>
          <a:xfrm>
            <a:off x="2596450" y="4092700"/>
            <a:ext cx="3866400" cy="4377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3300"/>
              <a:buFont typeface="Calibri"/>
              <a:buNone/>
            </a:pPr>
            <a:r>
              <a:rPr lang="en" sz="1400">
                <a:latin typeface="Helvetica Neue"/>
                <a:ea typeface="Helvetica Neue"/>
                <a:cs typeface="Helvetica Neue"/>
                <a:sym typeface="Helvetica Neue"/>
              </a:rPr>
              <a:t>Make clear what your institution’s policy is. </a:t>
            </a:r>
            <a:endParaRPr sz="1400">
              <a:latin typeface="Helvetica Neue"/>
              <a:ea typeface="Helvetica Neue"/>
              <a:cs typeface="Helvetica Neue"/>
              <a:sym typeface="Helvetica Neue"/>
            </a:endParaRPr>
          </a:p>
        </p:txBody>
      </p:sp>
      <p:sp>
        <p:nvSpPr>
          <p:cNvPr id="152" name="Google Shape;152;p29"/>
          <p:cNvSpPr/>
          <p:nvPr/>
        </p:nvSpPr>
        <p:spPr>
          <a:xfrm>
            <a:off x="5198150" y="550000"/>
            <a:ext cx="3274200" cy="1866900"/>
          </a:xfrm>
          <a:prstGeom prst="downArrowCallout">
            <a:avLst>
              <a:gd fmla="val 25000" name="adj1"/>
              <a:gd fmla="val 25000" name="adj2"/>
              <a:gd fmla="val 25000" name="adj3"/>
              <a:gd fmla="val 64977" name="adj4"/>
            </a:avLst>
          </a:prstGeom>
          <a:solidFill>
            <a:srgbClr val="F9CB9C"/>
          </a:solidFill>
          <a:ln cap="flat" cmpd="sng" w="9525">
            <a:solidFill>
              <a:srgbClr val="B45F0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solidFill>
                  <a:schemeClr val="dk1"/>
                </a:solidFill>
                <a:latin typeface="Helvetica Neue"/>
                <a:ea typeface="Helvetica Neue"/>
                <a:cs typeface="Helvetica Neue"/>
                <a:sym typeface="Helvetica Neue"/>
              </a:rPr>
              <a:t>International</a:t>
            </a:r>
            <a:r>
              <a:rPr lang="en" sz="1600">
                <a:solidFill>
                  <a:schemeClr val="dk1"/>
                </a:solidFill>
                <a:latin typeface="Helvetica Neue"/>
                <a:ea typeface="Helvetica Neue"/>
                <a:cs typeface="Helvetica Neue"/>
                <a:sym typeface="Helvetica Neue"/>
              </a:rPr>
              <a:t>: students who have citizenship outside the US and </a:t>
            </a:r>
            <a:r>
              <a:rPr i="1" lang="en" sz="1600">
                <a:solidFill>
                  <a:schemeClr val="dk1"/>
                </a:solidFill>
                <a:latin typeface="Helvetica Neue"/>
                <a:ea typeface="Helvetica Neue"/>
                <a:cs typeface="Helvetica Neue"/>
                <a:sym typeface="Helvetica Neue"/>
              </a:rPr>
              <a:t>will study in the US with a visa</a:t>
            </a:r>
            <a:endParaRPr sz="1600"/>
          </a:p>
        </p:txBody>
      </p:sp>
      <p:pic>
        <p:nvPicPr>
          <p:cNvPr id="153" name="Google Shape;153;p29"/>
          <p:cNvPicPr preferRelativeResize="0"/>
          <p:nvPr/>
        </p:nvPicPr>
        <p:blipFill>
          <a:blip r:embed="rId3">
            <a:alphaModFix/>
          </a:blip>
          <a:stretch>
            <a:fillRect/>
          </a:stretch>
        </p:blipFill>
        <p:spPr>
          <a:xfrm>
            <a:off x="238600" y="830276"/>
            <a:ext cx="4778348" cy="813450"/>
          </a:xfrm>
          <a:prstGeom prst="rect">
            <a:avLst/>
          </a:prstGeom>
          <a:noFill/>
          <a:ln>
            <a:noFill/>
          </a:ln>
        </p:spPr>
      </p:pic>
      <p:pic>
        <p:nvPicPr>
          <p:cNvPr id="154" name="Google Shape;154;p29"/>
          <p:cNvPicPr preferRelativeResize="0"/>
          <p:nvPr/>
        </p:nvPicPr>
        <p:blipFill>
          <a:blip r:embed="rId4">
            <a:alphaModFix/>
          </a:blip>
          <a:stretch>
            <a:fillRect/>
          </a:stretch>
        </p:blipFill>
        <p:spPr>
          <a:xfrm>
            <a:off x="238600" y="1789444"/>
            <a:ext cx="4778350" cy="782307"/>
          </a:xfrm>
          <a:prstGeom prst="rect">
            <a:avLst/>
          </a:prstGeom>
          <a:noFill/>
          <a:ln>
            <a:noFill/>
          </a:ln>
        </p:spPr>
      </p:pic>
      <p:pic>
        <p:nvPicPr>
          <p:cNvPr id="155" name="Google Shape;155;p29"/>
          <p:cNvPicPr preferRelativeResize="0"/>
          <p:nvPr/>
        </p:nvPicPr>
        <p:blipFill>
          <a:blip r:embed="rId5">
            <a:alphaModFix/>
          </a:blip>
          <a:stretch>
            <a:fillRect/>
          </a:stretch>
        </p:blipFill>
        <p:spPr>
          <a:xfrm>
            <a:off x="238600" y="2851605"/>
            <a:ext cx="4778350" cy="45592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30"/>
          <p:cNvSpPr txBox="1"/>
          <p:nvPr>
            <p:ph type="title"/>
          </p:nvPr>
        </p:nvSpPr>
        <p:spPr>
          <a:xfrm>
            <a:off x="365050" y="440575"/>
            <a:ext cx="3846600" cy="3204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100"/>
              <a:buFont typeface="Arial"/>
              <a:buNone/>
            </a:pPr>
            <a:r>
              <a:t/>
            </a:r>
            <a:endParaRPr b="0" sz="28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 sz="2600">
                <a:latin typeface="Helvetica Neue"/>
                <a:ea typeface="Helvetica Neue"/>
                <a:cs typeface="Helvetica Neue"/>
                <a:sym typeface="Helvetica Neue"/>
              </a:rPr>
              <a:t>DACA</a:t>
            </a:r>
            <a:endParaRPr sz="2600">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ts val="1100"/>
              <a:buFont typeface="Arial"/>
              <a:buNone/>
            </a:pPr>
            <a:r>
              <a:t/>
            </a:r>
            <a:endParaRPr b="0" sz="2800">
              <a:solidFill>
                <a:srgbClr val="000000"/>
              </a:solidFill>
              <a:latin typeface="Arial"/>
              <a:ea typeface="Arial"/>
              <a:cs typeface="Arial"/>
              <a:sym typeface="Arial"/>
            </a:endParaRPr>
          </a:p>
          <a:p>
            <a:pPr indent="0" lvl="0" marL="0" rtl="0" algn="l">
              <a:lnSpc>
                <a:spcPct val="90000"/>
              </a:lnSpc>
              <a:spcBef>
                <a:spcPts val="0"/>
              </a:spcBef>
              <a:spcAft>
                <a:spcPts val="0"/>
              </a:spcAft>
              <a:buClr>
                <a:schemeClr val="dk1"/>
              </a:buClr>
              <a:buSzPts val="3300"/>
              <a:buFont typeface="Calibri"/>
              <a:buNone/>
            </a:pPr>
            <a:r>
              <a:t/>
            </a:r>
            <a:endParaRPr sz="1100"/>
          </a:p>
        </p:txBody>
      </p:sp>
      <p:sp>
        <p:nvSpPr>
          <p:cNvPr id="161" name="Google Shape;161;p30"/>
          <p:cNvSpPr txBox="1"/>
          <p:nvPr>
            <p:ph idx="1" type="body"/>
          </p:nvPr>
        </p:nvSpPr>
        <p:spPr>
          <a:xfrm>
            <a:off x="4026225" y="159652"/>
            <a:ext cx="4475400" cy="44730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Clr>
                <a:schemeClr val="dk1"/>
              </a:buClr>
              <a:buSzPts val="1100"/>
              <a:buNone/>
            </a:pPr>
            <a:r>
              <a:t/>
            </a:r>
            <a:endParaRPr sz="1800">
              <a:solidFill>
                <a:srgbClr val="595959"/>
              </a:solidFill>
              <a:latin typeface="Arial"/>
              <a:ea typeface="Arial"/>
              <a:cs typeface="Arial"/>
              <a:sym typeface="Arial"/>
            </a:endParaRPr>
          </a:p>
          <a:p>
            <a:pPr indent="0" lvl="0" marL="0" rtl="0" algn="l">
              <a:lnSpc>
                <a:spcPct val="115000"/>
              </a:lnSpc>
              <a:spcBef>
                <a:spcPts val="1600"/>
              </a:spcBef>
              <a:spcAft>
                <a:spcPts val="0"/>
              </a:spcAft>
              <a:buClr>
                <a:schemeClr val="dk1"/>
              </a:buClr>
              <a:buSzPts val="1100"/>
              <a:buNone/>
            </a:pPr>
            <a:r>
              <a:t/>
            </a:r>
            <a:endParaRPr sz="1800">
              <a:solidFill>
                <a:srgbClr val="595959"/>
              </a:solidFill>
              <a:latin typeface="Arial"/>
              <a:ea typeface="Arial"/>
              <a:cs typeface="Arial"/>
              <a:sym typeface="Arial"/>
            </a:endParaRPr>
          </a:p>
          <a:p>
            <a:pPr indent="-38100" lvl="0" marL="177800" rtl="0" algn="l">
              <a:lnSpc>
                <a:spcPct val="90000"/>
              </a:lnSpc>
              <a:spcBef>
                <a:spcPts val="1600"/>
              </a:spcBef>
              <a:spcAft>
                <a:spcPts val="0"/>
              </a:spcAft>
              <a:buClr>
                <a:schemeClr val="dk1"/>
              </a:buClr>
              <a:buSzPts val="2100"/>
              <a:buNone/>
            </a:pPr>
            <a:r>
              <a:t/>
            </a:r>
            <a:endParaRPr sz="1100"/>
          </a:p>
          <a:p>
            <a:pPr indent="-38100" lvl="0" marL="177800" rtl="0" algn="l">
              <a:lnSpc>
                <a:spcPct val="90000"/>
              </a:lnSpc>
              <a:spcBef>
                <a:spcPts val="0"/>
              </a:spcBef>
              <a:spcAft>
                <a:spcPts val="0"/>
              </a:spcAft>
              <a:buClr>
                <a:schemeClr val="dk1"/>
              </a:buClr>
              <a:buSzPts val="2100"/>
              <a:buNone/>
            </a:pPr>
            <a:r>
              <a:t/>
            </a:r>
            <a:endParaRPr sz="1100"/>
          </a:p>
          <a:p>
            <a:pPr indent="-38100" lvl="0" marL="177800" rtl="0" algn="l">
              <a:lnSpc>
                <a:spcPct val="90000"/>
              </a:lnSpc>
              <a:spcBef>
                <a:spcPts val="0"/>
              </a:spcBef>
              <a:spcAft>
                <a:spcPts val="0"/>
              </a:spcAft>
              <a:buClr>
                <a:schemeClr val="dk1"/>
              </a:buClr>
              <a:buSzPts val="2100"/>
              <a:buNone/>
            </a:pPr>
            <a:r>
              <a:t/>
            </a:r>
            <a:endParaRPr sz="1100"/>
          </a:p>
          <a:p>
            <a:pPr indent="-38100" lvl="0" marL="177800" rtl="0" algn="l">
              <a:lnSpc>
                <a:spcPct val="90000"/>
              </a:lnSpc>
              <a:spcBef>
                <a:spcPts val="0"/>
              </a:spcBef>
              <a:spcAft>
                <a:spcPts val="0"/>
              </a:spcAft>
              <a:buClr>
                <a:schemeClr val="dk1"/>
              </a:buClr>
              <a:buSzPts val="2100"/>
              <a:buNone/>
            </a:pPr>
            <a:r>
              <a:t/>
            </a:r>
            <a:endParaRPr sz="1100"/>
          </a:p>
          <a:p>
            <a:pPr indent="-38100" lvl="0" marL="177800" rtl="0" algn="l">
              <a:lnSpc>
                <a:spcPct val="90000"/>
              </a:lnSpc>
              <a:spcBef>
                <a:spcPts val="0"/>
              </a:spcBef>
              <a:spcAft>
                <a:spcPts val="0"/>
              </a:spcAft>
              <a:buClr>
                <a:schemeClr val="dk1"/>
              </a:buClr>
              <a:buSzPts val="2100"/>
              <a:buNone/>
            </a:pPr>
            <a:r>
              <a:t/>
            </a:r>
            <a:endParaRPr sz="1100"/>
          </a:p>
          <a:p>
            <a:pPr indent="-38100" lvl="0" marL="177800" rtl="0" algn="l">
              <a:lnSpc>
                <a:spcPct val="90000"/>
              </a:lnSpc>
              <a:spcBef>
                <a:spcPts val="0"/>
              </a:spcBef>
              <a:spcAft>
                <a:spcPts val="0"/>
              </a:spcAft>
              <a:buClr>
                <a:schemeClr val="dk1"/>
              </a:buClr>
              <a:buSzPts val="2100"/>
              <a:buNone/>
            </a:pPr>
            <a:r>
              <a:t/>
            </a:r>
            <a:endParaRPr sz="1100"/>
          </a:p>
          <a:p>
            <a:pPr indent="-38100" lvl="0" marL="177800" rtl="0" algn="l">
              <a:lnSpc>
                <a:spcPct val="90000"/>
              </a:lnSpc>
              <a:spcBef>
                <a:spcPts val="0"/>
              </a:spcBef>
              <a:spcAft>
                <a:spcPts val="0"/>
              </a:spcAft>
              <a:buClr>
                <a:schemeClr val="dk1"/>
              </a:buClr>
              <a:buSzPts val="2100"/>
              <a:buNone/>
            </a:pPr>
            <a:r>
              <a:t/>
            </a:r>
            <a:endParaRPr sz="1100"/>
          </a:p>
          <a:p>
            <a:pPr indent="-38100" lvl="0" marL="177800" rtl="0" algn="l">
              <a:lnSpc>
                <a:spcPct val="90000"/>
              </a:lnSpc>
              <a:spcBef>
                <a:spcPts val="0"/>
              </a:spcBef>
              <a:spcAft>
                <a:spcPts val="0"/>
              </a:spcAft>
              <a:buClr>
                <a:schemeClr val="dk1"/>
              </a:buClr>
              <a:buSzPts val="2100"/>
              <a:buNone/>
            </a:pPr>
            <a:r>
              <a:t/>
            </a:r>
            <a:endParaRPr sz="1100"/>
          </a:p>
          <a:p>
            <a:pPr indent="-38100" lvl="0" marL="177800" rtl="0" algn="l">
              <a:lnSpc>
                <a:spcPct val="90000"/>
              </a:lnSpc>
              <a:spcBef>
                <a:spcPts val="0"/>
              </a:spcBef>
              <a:spcAft>
                <a:spcPts val="0"/>
              </a:spcAft>
              <a:buClr>
                <a:schemeClr val="dk1"/>
              </a:buClr>
              <a:buSzPts val="2100"/>
              <a:buNone/>
            </a:pPr>
            <a:r>
              <a:t/>
            </a:r>
            <a:endParaRPr sz="1100"/>
          </a:p>
          <a:p>
            <a:pPr indent="-38100" lvl="0" marL="177800" rtl="0" algn="l">
              <a:lnSpc>
                <a:spcPct val="90000"/>
              </a:lnSpc>
              <a:spcBef>
                <a:spcPts val="0"/>
              </a:spcBef>
              <a:spcAft>
                <a:spcPts val="0"/>
              </a:spcAft>
              <a:buClr>
                <a:schemeClr val="dk1"/>
              </a:buClr>
              <a:buSzPts val="2100"/>
              <a:buNone/>
            </a:pPr>
            <a:r>
              <a:t/>
            </a:r>
            <a:endParaRPr sz="1100"/>
          </a:p>
          <a:p>
            <a:pPr indent="-38100" lvl="0" marL="177800" rtl="0" algn="l">
              <a:lnSpc>
                <a:spcPct val="90000"/>
              </a:lnSpc>
              <a:spcBef>
                <a:spcPts val="0"/>
              </a:spcBef>
              <a:spcAft>
                <a:spcPts val="0"/>
              </a:spcAft>
              <a:buClr>
                <a:schemeClr val="dk1"/>
              </a:buClr>
              <a:buSzPts val="2100"/>
              <a:buNone/>
            </a:pPr>
            <a:r>
              <a:t/>
            </a:r>
            <a:endParaRPr sz="1100"/>
          </a:p>
          <a:p>
            <a:pPr indent="-38100" lvl="0" marL="177800" rtl="0" algn="l">
              <a:lnSpc>
                <a:spcPct val="90000"/>
              </a:lnSpc>
              <a:spcBef>
                <a:spcPts val="0"/>
              </a:spcBef>
              <a:spcAft>
                <a:spcPts val="0"/>
              </a:spcAft>
              <a:buClr>
                <a:schemeClr val="dk1"/>
              </a:buClr>
              <a:buSzPts val="2100"/>
              <a:buNone/>
            </a:pPr>
            <a:r>
              <a:t/>
            </a:r>
            <a:endParaRPr sz="1100"/>
          </a:p>
          <a:p>
            <a:pPr indent="-38100" lvl="0" marL="177800" rtl="0" algn="l">
              <a:lnSpc>
                <a:spcPct val="90000"/>
              </a:lnSpc>
              <a:spcBef>
                <a:spcPts val="0"/>
              </a:spcBef>
              <a:spcAft>
                <a:spcPts val="0"/>
              </a:spcAft>
              <a:buClr>
                <a:schemeClr val="dk1"/>
              </a:buClr>
              <a:buSzPts val="2100"/>
              <a:buNone/>
            </a:pPr>
            <a:r>
              <a:t/>
            </a:r>
            <a:endParaRPr sz="1100"/>
          </a:p>
          <a:p>
            <a:pPr indent="-38100" lvl="0" marL="177800" rtl="0" algn="l">
              <a:lnSpc>
                <a:spcPct val="90000"/>
              </a:lnSpc>
              <a:spcBef>
                <a:spcPts val="0"/>
              </a:spcBef>
              <a:spcAft>
                <a:spcPts val="0"/>
              </a:spcAft>
              <a:buClr>
                <a:schemeClr val="dk1"/>
              </a:buClr>
              <a:buSzPts val="2100"/>
              <a:buNone/>
            </a:pPr>
            <a:r>
              <a:t/>
            </a:r>
            <a:endParaRPr sz="1100"/>
          </a:p>
          <a:p>
            <a:pPr indent="-38100" lvl="0" marL="177800" rtl="0" algn="l">
              <a:lnSpc>
                <a:spcPct val="90000"/>
              </a:lnSpc>
              <a:spcBef>
                <a:spcPts val="0"/>
              </a:spcBef>
              <a:spcAft>
                <a:spcPts val="0"/>
              </a:spcAft>
              <a:buClr>
                <a:schemeClr val="dk1"/>
              </a:buClr>
              <a:buSzPts val="2100"/>
              <a:buNone/>
            </a:pPr>
            <a:r>
              <a:t/>
            </a:r>
            <a:endParaRPr sz="1100"/>
          </a:p>
          <a:p>
            <a:pPr indent="-38100" lvl="0" marL="177800" rtl="0" algn="l">
              <a:lnSpc>
                <a:spcPct val="90000"/>
              </a:lnSpc>
              <a:spcBef>
                <a:spcPts val="0"/>
              </a:spcBef>
              <a:spcAft>
                <a:spcPts val="0"/>
              </a:spcAft>
              <a:buClr>
                <a:schemeClr val="dk1"/>
              </a:buClr>
              <a:buSzPts val="2100"/>
              <a:buNone/>
            </a:pPr>
            <a:r>
              <a:t/>
            </a:r>
            <a:endParaRPr sz="1100"/>
          </a:p>
          <a:p>
            <a:pPr indent="-38100" lvl="0" marL="177800" rtl="0" algn="l">
              <a:lnSpc>
                <a:spcPct val="90000"/>
              </a:lnSpc>
              <a:spcBef>
                <a:spcPts val="0"/>
              </a:spcBef>
              <a:spcAft>
                <a:spcPts val="0"/>
              </a:spcAft>
              <a:buClr>
                <a:schemeClr val="dk1"/>
              </a:buClr>
              <a:buSzPts val="2100"/>
              <a:buNone/>
            </a:pPr>
            <a:r>
              <a:t/>
            </a:r>
            <a:endParaRPr sz="1100"/>
          </a:p>
          <a:p>
            <a:pPr indent="-38100" lvl="0" marL="177800" rtl="0" algn="l">
              <a:lnSpc>
                <a:spcPct val="90000"/>
              </a:lnSpc>
              <a:spcBef>
                <a:spcPts val="0"/>
              </a:spcBef>
              <a:spcAft>
                <a:spcPts val="0"/>
              </a:spcAft>
              <a:buClr>
                <a:schemeClr val="dk1"/>
              </a:buClr>
              <a:buSzPts val="2100"/>
              <a:buNone/>
            </a:pPr>
            <a:r>
              <a:t/>
            </a:r>
            <a:endParaRPr sz="1100"/>
          </a:p>
          <a:p>
            <a:pPr indent="-38100" lvl="0" marL="177800" rtl="0" algn="l">
              <a:lnSpc>
                <a:spcPct val="90000"/>
              </a:lnSpc>
              <a:spcBef>
                <a:spcPts val="0"/>
              </a:spcBef>
              <a:spcAft>
                <a:spcPts val="0"/>
              </a:spcAft>
              <a:buClr>
                <a:schemeClr val="dk1"/>
              </a:buClr>
              <a:buSzPts val="2100"/>
              <a:buNone/>
            </a:pPr>
            <a:r>
              <a:t/>
            </a:r>
            <a:endParaRPr sz="1100"/>
          </a:p>
          <a:p>
            <a:pPr indent="-38100" lvl="0" marL="177800" rtl="0" algn="l">
              <a:lnSpc>
                <a:spcPct val="90000"/>
              </a:lnSpc>
              <a:spcBef>
                <a:spcPts val="0"/>
              </a:spcBef>
              <a:spcAft>
                <a:spcPts val="0"/>
              </a:spcAft>
              <a:buClr>
                <a:schemeClr val="dk1"/>
              </a:buClr>
              <a:buSzPts val="2100"/>
              <a:buNone/>
            </a:pPr>
            <a:r>
              <a:t/>
            </a:r>
            <a:endParaRPr sz="1100"/>
          </a:p>
        </p:txBody>
      </p:sp>
      <p:pic>
        <p:nvPicPr>
          <p:cNvPr id="162" name="Google Shape;162;p30"/>
          <p:cNvPicPr preferRelativeResize="0"/>
          <p:nvPr/>
        </p:nvPicPr>
        <p:blipFill>
          <a:blip r:embed="rId3">
            <a:alphaModFix/>
          </a:blip>
          <a:stretch>
            <a:fillRect/>
          </a:stretch>
        </p:blipFill>
        <p:spPr>
          <a:xfrm>
            <a:off x="957775" y="778163"/>
            <a:ext cx="3650649" cy="3467075"/>
          </a:xfrm>
          <a:prstGeom prst="rect">
            <a:avLst/>
          </a:prstGeom>
          <a:noFill/>
          <a:ln>
            <a:noFill/>
          </a:ln>
        </p:spPr>
      </p:pic>
      <p:sp>
        <p:nvSpPr>
          <p:cNvPr id="163" name="Google Shape;163;p30"/>
          <p:cNvSpPr/>
          <p:nvPr/>
        </p:nvSpPr>
        <p:spPr>
          <a:xfrm>
            <a:off x="760150" y="3636325"/>
            <a:ext cx="3955122" cy="678348"/>
          </a:xfrm>
          <a:prstGeom prst="flowChartTerminator">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30"/>
          <p:cNvSpPr txBox="1"/>
          <p:nvPr/>
        </p:nvSpPr>
        <p:spPr>
          <a:xfrm>
            <a:off x="269275" y="4262450"/>
            <a:ext cx="5091900" cy="37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 sz="1000">
                <a:solidFill>
                  <a:schemeClr val="dk1"/>
                </a:solidFill>
                <a:latin typeface="Helvetica Neue"/>
                <a:ea typeface="Helvetica Neue"/>
                <a:cs typeface="Helvetica Neue"/>
                <a:sym typeface="Helvetica Neue"/>
              </a:rPr>
              <a:t>“Do human capital decisions respond to the returns to education? Evidence from DACA” </a:t>
            </a:r>
            <a:r>
              <a:rPr lang="en" sz="1000" u="sng">
                <a:solidFill>
                  <a:schemeClr val="hlink"/>
                </a:solidFill>
                <a:latin typeface="Helvetica Neue"/>
                <a:ea typeface="Helvetica Neue"/>
                <a:cs typeface="Helvetica Neue"/>
                <a:sym typeface="Helvetica Neue"/>
                <a:hlinkClick r:id="rId4"/>
              </a:rPr>
              <a:t>National Bureau of Economic Research</a:t>
            </a:r>
            <a:r>
              <a:rPr lang="en" sz="1000">
                <a:solidFill>
                  <a:schemeClr val="dk1"/>
                </a:solidFill>
                <a:latin typeface="Helvetica Neue"/>
                <a:ea typeface="Helvetica Neue"/>
                <a:cs typeface="Helvetica Neue"/>
                <a:sym typeface="Helvetica Neue"/>
              </a:rPr>
              <a:t>, 2018</a:t>
            </a:r>
            <a:endParaRPr>
              <a:latin typeface="Helvetica Neue"/>
              <a:ea typeface="Helvetica Neue"/>
              <a:cs typeface="Helvetica Neue"/>
              <a:sym typeface="Helvetica Neue"/>
            </a:endParaRPr>
          </a:p>
        </p:txBody>
      </p:sp>
      <p:pic>
        <p:nvPicPr>
          <p:cNvPr id="165" name="Google Shape;165;p30"/>
          <p:cNvPicPr preferRelativeResize="0"/>
          <p:nvPr/>
        </p:nvPicPr>
        <p:blipFill>
          <a:blip r:embed="rId5">
            <a:alphaModFix/>
          </a:blip>
          <a:stretch>
            <a:fillRect/>
          </a:stretch>
        </p:blipFill>
        <p:spPr>
          <a:xfrm>
            <a:off x="7122201" y="1127000"/>
            <a:ext cx="1716175" cy="1080250"/>
          </a:xfrm>
          <a:prstGeom prst="rect">
            <a:avLst/>
          </a:prstGeom>
          <a:noFill/>
          <a:ln>
            <a:noFill/>
          </a:ln>
        </p:spPr>
      </p:pic>
      <p:pic>
        <p:nvPicPr>
          <p:cNvPr id="166" name="Google Shape;166;p30"/>
          <p:cNvPicPr preferRelativeResize="0"/>
          <p:nvPr/>
        </p:nvPicPr>
        <p:blipFill>
          <a:blip r:embed="rId6">
            <a:alphaModFix/>
          </a:blip>
          <a:stretch>
            <a:fillRect/>
          </a:stretch>
        </p:blipFill>
        <p:spPr>
          <a:xfrm>
            <a:off x="4953218" y="2689705"/>
            <a:ext cx="1683325" cy="9466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Google Shape;171;p31"/>
          <p:cNvSpPr txBox="1"/>
          <p:nvPr>
            <p:ph type="title"/>
          </p:nvPr>
        </p:nvSpPr>
        <p:spPr>
          <a:xfrm>
            <a:off x="194550" y="357675"/>
            <a:ext cx="7886700" cy="2787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100"/>
              <a:buFont typeface="Arial"/>
              <a:buNone/>
            </a:pPr>
            <a:r>
              <a:t/>
            </a:r>
            <a:endParaRPr b="0" sz="28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 sz="2600">
                <a:latin typeface="Helvetica Neue"/>
                <a:ea typeface="Helvetica Neue"/>
                <a:cs typeface="Helvetica Neue"/>
                <a:sym typeface="Helvetica Neue"/>
              </a:rPr>
              <a:t>Implications </a:t>
            </a:r>
            <a:r>
              <a:rPr lang="en" sz="2800">
                <a:latin typeface="Helvetica Neue"/>
                <a:ea typeface="Helvetica Neue"/>
                <a:cs typeface="Helvetica Neue"/>
                <a:sym typeface="Helvetica Neue"/>
              </a:rPr>
              <a:t>if DACA ends</a:t>
            </a:r>
            <a:r>
              <a:rPr lang="en" sz="2800">
                <a:latin typeface="Helvetica Neue"/>
                <a:ea typeface="Helvetica Neue"/>
                <a:cs typeface="Helvetica Neue"/>
                <a:sym typeface="Helvetica Neue"/>
              </a:rPr>
              <a:t>...</a:t>
            </a:r>
            <a:r>
              <a:rPr lang="en" sz="2800">
                <a:latin typeface="Helvetica Neue"/>
                <a:ea typeface="Helvetica Neue"/>
                <a:cs typeface="Helvetica Neue"/>
                <a:sym typeface="Helvetica Neue"/>
              </a:rPr>
              <a:t> </a:t>
            </a:r>
            <a:endParaRPr sz="2800">
              <a:latin typeface="Helvetica Neue"/>
              <a:ea typeface="Helvetica Neue"/>
              <a:cs typeface="Helvetica Neue"/>
              <a:sym typeface="Helvetica Neue"/>
            </a:endParaRPr>
          </a:p>
          <a:p>
            <a:pPr indent="0" lvl="0" marL="0" rtl="0" algn="l">
              <a:lnSpc>
                <a:spcPct val="90000"/>
              </a:lnSpc>
              <a:spcBef>
                <a:spcPts val="0"/>
              </a:spcBef>
              <a:spcAft>
                <a:spcPts val="0"/>
              </a:spcAft>
              <a:buClr>
                <a:schemeClr val="dk1"/>
              </a:buClr>
              <a:buSzPts val="3300"/>
              <a:buFont typeface="Calibri"/>
              <a:buNone/>
            </a:pPr>
            <a:r>
              <a:t/>
            </a:r>
            <a:endParaRPr sz="1100"/>
          </a:p>
        </p:txBody>
      </p:sp>
      <p:sp>
        <p:nvSpPr>
          <p:cNvPr id="172" name="Google Shape;172;p31"/>
          <p:cNvSpPr txBox="1"/>
          <p:nvPr>
            <p:ph idx="1" type="body"/>
          </p:nvPr>
        </p:nvSpPr>
        <p:spPr>
          <a:xfrm>
            <a:off x="628650" y="994044"/>
            <a:ext cx="7886700" cy="3263400"/>
          </a:xfrm>
          <a:prstGeom prst="rect">
            <a:avLst/>
          </a:prstGeom>
          <a:noFill/>
          <a:ln>
            <a:noFill/>
          </a:ln>
        </p:spPr>
        <p:txBody>
          <a:bodyPr anchorCtr="0" anchor="t" bIns="34275" lIns="68575" spcFirstLastPara="1" rIns="68575" wrap="square" tIns="34275">
            <a:noAutofit/>
          </a:bodyPr>
          <a:lstStyle/>
          <a:p>
            <a:pPr indent="-342900" lvl="0" marL="457200" rtl="0" algn="l">
              <a:lnSpc>
                <a:spcPct val="115000"/>
              </a:lnSpc>
              <a:spcBef>
                <a:spcPts val="0"/>
              </a:spcBef>
              <a:spcAft>
                <a:spcPts val="0"/>
              </a:spcAft>
              <a:buClr>
                <a:srgbClr val="000000"/>
              </a:buClr>
              <a:buSzPts val="1800"/>
              <a:buFont typeface="Helvetica Neue"/>
              <a:buChar char="-"/>
            </a:pPr>
            <a:r>
              <a:rPr lang="en" sz="1800">
                <a:solidFill>
                  <a:srgbClr val="000000"/>
                </a:solidFill>
                <a:latin typeface="Helvetica Neue"/>
                <a:ea typeface="Helvetica Neue"/>
                <a:cs typeface="Helvetica Neue"/>
                <a:sym typeface="Helvetica Neue"/>
              </a:rPr>
              <a:t>Eligible students will lack a social security number, EAD (employment authorization document), protection from deportation, and potentially a driver’s license. </a:t>
            </a:r>
            <a:endParaRPr sz="1800">
              <a:solidFill>
                <a:srgbClr val="000000"/>
              </a:solidFill>
              <a:latin typeface="Helvetica Neue"/>
              <a:ea typeface="Helvetica Neue"/>
              <a:cs typeface="Helvetica Neue"/>
              <a:sym typeface="Helvetica Neue"/>
            </a:endParaRPr>
          </a:p>
          <a:p>
            <a:pPr indent="-342900" lvl="0" marL="457200" rtl="0" algn="l">
              <a:lnSpc>
                <a:spcPct val="115000"/>
              </a:lnSpc>
              <a:spcBef>
                <a:spcPts val="0"/>
              </a:spcBef>
              <a:spcAft>
                <a:spcPts val="0"/>
              </a:spcAft>
              <a:buClr>
                <a:srgbClr val="000000"/>
              </a:buClr>
              <a:buSzPts val="1800"/>
              <a:buFont typeface="Helvetica Neue"/>
              <a:buChar char="-"/>
            </a:pPr>
            <a:r>
              <a:rPr lang="en" sz="1800">
                <a:solidFill>
                  <a:srgbClr val="000000"/>
                </a:solidFill>
                <a:latin typeface="Helvetica Neue"/>
                <a:ea typeface="Helvetica Neue"/>
                <a:cs typeface="Helvetica Neue"/>
                <a:sym typeface="Helvetica Neue"/>
              </a:rPr>
              <a:t>Some states provide driver’s licenses to undocumented immigrants but most have federal limits. </a:t>
            </a:r>
            <a:endParaRPr sz="1800">
              <a:solidFill>
                <a:srgbClr val="000000"/>
              </a:solidFill>
              <a:latin typeface="Helvetica Neue"/>
              <a:ea typeface="Helvetica Neue"/>
              <a:cs typeface="Helvetica Neue"/>
              <a:sym typeface="Helvetica Neue"/>
            </a:endParaRPr>
          </a:p>
          <a:p>
            <a:pPr indent="-342900" lvl="0" marL="457200" rtl="0" algn="l">
              <a:lnSpc>
                <a:spcPct val="115000"/>
              </a:lnSpc>
              <a:spcBef>
                <a:spcPts val="0"/>
              </a:spcBef>
              <a:spcAft>
                <a:spcPts val="0"/>
              </a:spcAft>
              <a:buClr>
                <a:srgbClr val="000000"/>
              </a:buClr>
              <a:buSzPts val="1800"/>
              <a:buFont typeface="Helvetica Neue"/>
              <a:buChar char="-"/>
            </a:pPr>
            <a:r>
              <a:rPr lang="en" sz="1800">
                <a:solidFill>
                  <a:srgbClr val="000000"/>
                </a:solidFill>
                <a:latin typeface="Helvetica Neue"/>
                <a:ea typeface="Helvetica Neue"/>
                <a:cs typeface="Helvetica Neue"/>
                <a:sym typeface="Helvetica Neue"/>
              </a:rPr>
              <a:t>Schools that use DACA to frame admissions policies must update them. </a:t>
            </a:r>
            <a:endParaRPr sz="1800">
              <a:solidFill>
                <a:srgbClr val="000000"/>
              </a:solidFill>
              <a:latin typeface="Helvetica Neue"/>
              <a:ea typeface="Helvetica Neue"/>
              <a:cs typeface="Helvetica Neue"/>
              <a:sym typeface="Helvetica Neue"/>
            </a:endParaRPr>
          </a:p>
          <a:p>
            <a:pPr indent="-342900" lvl="0" marL="457200" rtl="0" algn="l">
              <a:lnSpc>
                <a:spcPct val="115000"/>
              </a:lnSpc>
              <a:spcBef>
                <a:spcPts val="0"/>
              </a:spcBef>
              <a:spcAft>
                <a:spcPts val="0"/>
              </a:spcAft>
              <a:buClr>
                <a:srgbClr val="000000"/>
              </a:buClr>
              <a:buSzPts val="1800"/>
              <a:buFont typeface="Helvetica Neue"/>
              <a:buChar char="-"/>
            </a:pPr>
            <a:r>
              <a:rPr lang="en" sz="1800">
                <a:solidFill>
                  <a:srgbClr val="000000"/>
                </a:solidFill>
                <a:latin typeface="Helvetica Neue"/>
                <a:ea typeface="Helvetica Neue"/>
                <a:cs typeface="Helvetica Neue"/>
                <a:sym typeface="Helvetica Neue"/>
              </a:rPr>
              <a:t>Travel logistics will be more complicated (specially students who have to fly and/or cross through border states.) </a:t>
            </a:r>
            <a:endParaRPr sz="1800">
              <a:solidFill>
                <a:srgbClr val="000000"/>
              </a:solidFill>
              <a:latin typeface="Helvetica Neue"/>
              <a:ea typeface="Helvetica Neue"/>
              <a:cs typeface="Helvetica Neue"/>
              <a:sym typeface="Helvetica Neue"/>
            </a:endParaRPr>
          </a:p>
          <a:p>
            <a:pPr indent="0" lvl="0" marL="457200" rtl="0" algn="l">
              <a:lnSpc>
                <a:spcPct val="115000"/>
              </a:lnSpc>
              <a:spcBef>
                <a:spcPts val="1600"/>
              </a:spcBef>
              <a:spcAft>
                <a:spcPts val="0"/>
              </a:spcAft>
              <a:buNone/>
            </a:pPr>
            <a:r>
              <a:t/>
            </a:r>
            <a:endParaRPr sz="1800">
              <a:solidFill>
                <a:srgbClr val="595959"/>
              </a:solidFill>
              <a:latin typeface="Helvetica Neue"/>
              <a:ea typeface="Helvetica Neue"/>
              <a:cs typeface="Helvetica Neue"/>
              <a:sym typeface="Helvetica Neue"/>
            </a:endParaRPr>
          </a:p>
          <a:p>
            <a:pPr indent="-38100" lvl="0" marL="177800" rtl="0" algn="l">
              <a:lnSpc>
                <a:spcPct val="90000"/>
              </a:lnSpc>
              <a:spcBef>
                <a:spcPts val="1600"/>
              </a:spcBef>
              <a:spcAft>
                <a:spcPts val="0"/>
              </a:spcAft>
              <a:buClr>
                <a:schemeClr val="dk1"/>
              </a:buClr>
              <a:buSzPts val="2100"/>
              <a:buNone/>
            </a:pPr>
            <a:r>
              <a:t/>
            </a:r>
            <a:endParaRPr sz="1100"/>
          </a:p>
        </p:txBody>
      </p:sp>
      <p:pic>
        <p:nvPicPr>
          <p:cNvPr id="173" name="Google Shape;173;p31"/>
          <p:cNvPicPr preferRelativeResize="0"/>
          <p:nvPr/>
        </p:nvPicPr>
        <p:blipFill>
          <a:blip r:embed="rId3">
            <a:alphaModFix/>
          </a:blip>
          <a:stretch>
            <a:fillRect/>
          </a:stretch>
        </p:blipFill>
        <p:spPr>
          <a:xfrm>
            <a:off x="194550" y="3838225"/>
            <a:ext cx="1870600" cy="11782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