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6" d="100"/>
          <a:sy n="46" d="100"/>
        </p:scale>
        <p:origin x="78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EE894-BDC5-4C86-B4B1-40BD8E5F2138}" type="datetimeFigureOut">
              <a:rPr lang="en-US" smtClean="0"/>
              <a:t>4/23/2020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13ADF-0055-407D-8408-A8A5EEC99B41}" type="slidenum">
              <a:rPr lang="en-US" smtClean="0"/>
              <a:t>‹#›</a:t>
            </a:fld>
            <a:endParaRPr lang="en-US"/>
          </a:p>
        </p:txBody>
      </p:sp>
    </p:spTree>
    <p:extLst>
      <p:ext uri="{BB962C8B-B14F-4D97-AF65-F5344CB8AC3E}">
        <p14:creationId xmlns:p14="http://schemas.microsoft.com/office/powerpoint/2010/main" val="507325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Castro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CC37B-D6A5-469A-BB2C-BE72192274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3013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Castro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CC37B-D6A5-469A-BB2C-BE72192274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2274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49857E-B4D6-4986-91E8-3452CE390915}"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E5921-2832-4706-858E-D11B80C2A999}" type="slidenum">
              <a:rPr lang="en-US" smtClean="0"/>
              <a:t>‹#›</a:t>
            </a:fld>
            <a:endParaRPr lang="en-US"/>
          </a:p>
        </p:txBody>
      </p:sp>
    </p:spTree>
    <p:extLst>
      <p:ext uri="{BB962C8B-B14F-4D97-AF65-F5344CB8AC3E}">
        <p14:creationId xmlns:p14="http://schemas.microsoft.com/office/powerpoint/2010/main" val="92191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9857E-B4D6-4986-91E8-3452CE390915}"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E5921-2832-4706-858E-D11B80C2A999}" type="slidenum">
              <a:rPr lang="en-US" smtClean="0"/>
              <a:t>‹#›</a:t>
            </a:fld>
            <a:endParaRPr lang="en-US"/>
          </a:p>
        </p:txBody>
      </p:sp>
    </p:spTree>
    <p:extLst>
      <p:ext uri="{BB962C8B-B14F-4D97-AF65-F5344CB8AC3E}">
        <p14:creationId xmlns:p14="http://schemas.microsoft.com/office/powerpoint/2010/main" val="278050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9857E-B4D6-4986-91E8-3452CE390915}"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E5921-2832-4706-858E-D11B80C2A999}" type="slidenum">
              <a:rPr lang="en-US" smtClean="0"/>
              <a:t>‹#›</a:t>
            </a:fld>
            <a:endParaRPr lang="en-US"/>
          </a:p>
        </p:txBody>
      </p:sp>
    </p:spTree>
    <p:extLst>
      <p:ext uri="{BB962C8B-B14F-4D97-AF65-F5344CB8AC3E}">
        <p14:creationId xmlns:p14="http://schemas.microsoft.com/office/powerpoint/2010/main" val="3903820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1A3323-271B-4B4B-80C4-33ACADEE58D3}"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804612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3323-271B-4B4B-80C4-33ACADEE58D3}"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180260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A3323-271B-4B4B-80C4-33ACADEE58D3}"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229832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1A3323-271B-4B4B-80C4-33ACADEE58D3}"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782743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1A3323-271B-4B4B-80C4-33ACADEE58D3}"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331595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1A3323-271B-4B4B-80C4-33ACADEE58D3}"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4185323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A3323-271B-4B4B-80C4-33ACADEE58D3}" type="datetimeFigureOut">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2790303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A3323-271B-4B4B-80C4-33ACADEE58D3}"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288395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9857E-B4D6-4986-91E8-3452CE390915}"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E5921-2832-4706-858E-D11B80C2A999}" type="slidenum">
              <a:rPr lang="en-US" smtClean="0"/>
              <a:t>‹#›</a:t>
            </a:fld>
            <a:endParaRPr lang="en-US"/>
          </a:p>
        </p:txBody>
      </p:sp>
    </p:spTree>
    <p:extLst>
      <p:ext uri="{BB962C8B-B14F-4D97-AF65-F5344CB8AC3E}">
        <p14:creationId xmlns:p14="http://schemas.microsoft.com/office/powerpoint/2010/main" val="1667158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A3323-271B-4B4B-80C4-33ACADEE58D3}"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63778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3323-271B-4B4B-80C4-33ACADEE58D3}"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2210553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3323-271B-4B4B-80C4-33ACADEE58D3}"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3728817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1A3323-271B-4B4B-80C4-33ACADEE58D3}"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3330230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3323-271B-4B4B-80C4-33ACADEE58D3}"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442301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A3323-271B-4B4B-80C4-33ACADEE58D3}"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33252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1A3323-271B-4B4B-80C4-33ACADEE58D3}"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896622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1A3323-271B-4B4B-80C4-33ACADEE58D3}"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3755573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1A3323-271B-4B4B-80C4-33ACADEE58D3}"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2695788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A3323-271B-4B4B-80C4-33ACADEE58D3}" type="datetimeFigureOut">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380783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49857E-B4D6-4986-91E8-3452CE390915}"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E5921-2832-4706-858E-D11B80C2A999}" type="slidenum">
              <a:rPr lang="en-US" smtClean="0"/>
              <a:t>‹#›</a:t>
            </a:fld>
            <a:endParaRPr lang="en-US"/>
          </a:p>
        </p:txBody>
      </p:sp>
    </p:spTree>
    <p:extLst>
      <p:ext uri="{BB962C8B-B14F-4D97-AF65-F5344CB8AC3E}">
        <p14:creationId xmlns:p14="http://schemas.microsoft.com/office/powerpoint/2010/main" val="2567190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A3323-271B-4B4B-80C4-33ACADEE58D3}"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2593868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A3323-271B-4B4B-80C4-33ACADEE58D3}"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3513399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3323-271B-4B4B-80C4-33ACADEE58D3}"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2416226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3323-271B-4B4B-80C4-33ACADEE58D3}"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685066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862C14-CAA8-AE41-BA59-C0EC974C90B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0B2C7-3036-DE48-8822-E89D3363B3A8}" type="slidenum">
              <a:rPr lang="en-US" smtClean="0"/>
              <a:t>‹#›</a:t>
            </a:fld>
            <a:endParaRPr lang="en-US"/>
          </a:p>
        </p:txBody>
      </p:sp>
    </p:spTree>
    <p:extLst>
      <p:ext uri="{BB962C8B-B14F-4D97-AF65-F5344CB8AC3E}">
        <p14:creationId xmlns:p14="http://schemas.microsoft.com/office/powerpoint/2010/main" val="2385556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62C14-CAA8-AE41-BA59-C0EC974C90B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0B2C7-3036-DE48-8822-E89D3363B3A8}" type="slidenum">
              <a:rPr lang="en-US" smtClean="0"/>
              <a:t>‹#›</a:t>
            </a:fld>
            <a:endParaRPr lang="en-US"/>
          </a:p>
        </p:txBody>
      </p:sp>
    </p:spTree>
    <p:extLst>
      <p:ext uri="{BB962C8B-B14F-4D97-AF65-F5344CB8AC3E}">
        <p14:creationId xmlns:p14="http://schemas.microsoft.com/office/powerpoint/2010/main" val="3476867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862C14-CAA8-AE41-BA59-C0EC974C90B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0B2C7-3036-DE48-8822-E89D3363B3A8}" type="slidenum">
              <a:rPr lang="en-US" smtClean="0"/>
              <a:t>‹#›</a:t>
            </a:fld>
            <a:endParaRPr lang="en-US"/>
          </a:p>
        </p:txBody>
      </p:sp>
    </p:spTree>
    <p:extLst>
      <p:ext uri="{BB962C8B-B14F-4D97-AF65-F5344CB8AC3E}">
        <p14:creationId xmlns:p14="http://schemas.microsoft.com/office/powerpoint/2010/main" val="1575526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862C14-CAA8-AE41-BA59-C0EC974C90BA}"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0B2C7-3036-DE48-8822-E89D3363B3A8}" type="slidenum">
              <a:rPr lang="en-US" smtClean="0"/>
              <a:t>‹#›</a:t>
            </a:fld>
            <a:endParaRPr lang="en-US"/>
          </a:p>
        </p:txBody>
      </p:sp>
    </p:spTree>
    <p:extLst>
      <p:ext uri="{BB962C8B-B14F-4D97-AF65-F5344CB8AC3E}">
        <p14:creationId xmlns:p14="http://schemas.microsoft.com/office/powerpoint/2010/main" val="1969360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862C14-CAA8-AE41-BA59-C0EC974C90BA}"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10B2C7-3036-DE48-8822-E89D3363B3A8}" type="slidenum">
              <a:rPr lang="en-US" smtClean="0"/>
              <a:t>‹#›</a:t>
            </a:fld>
            <a:endParaRPr lang="en-US"/>
          </a:p>
        </p:txBody>
      </p:sp>
    </p:spTree>
    <p:extLst>
      <p:ext uri="{BB962C8B-B14F-4D97-AF65-F5344CB8AC3E}">
        <p14:creationId xmlns:p14="http://schemas.microsoft.com/office/powerpoint/2010/main" val="25171752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862C14-CAA8-AE41-BA59-C0EC974C90BA}"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10B2C7-3036-DE48-8822-E89D3363B3A8}" type="slidenum">
              <a:rPr lang="en-US" smtClean="0"/>
              <a:t>‹#›</a:t>
            </a:fld>
            <a:endParaRPr lang="en-US"/>
          </a:p>
        </p:txBody>
      </p:sp>
    </p:spTree>
    <p:extLst>
      <p:ext uri="{BB962C8B-B14F-4D97-AF65-F5344CB8AC3E}">
        <p14:creationId xmlns:p14="http://schemas.microsoft.com/office/powerpoint/2010/main" val="4173900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49857E-B4D6-4986-91E8-3452CE390915}"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E5921-2832-4706-858E-D11B80C2A999}" type="slidenum">
              <a:rPr lang="en-US" smtClean="0"/>
              <a:t>‹#›</a:t>
            </a:fld>
            <a:endParaRPr lang="en-US"/>
          </a:p>
        </p:txBody>
      </p:sp>
    </p:spTree>
    <p:extLst>
      <p:ext uri="{BB962C8B-B14F-4D97-AF65-F5344CB8AC3E}">
        <p14:creationId xmlns:p14="http://schemas.microsoft.com/office/powerpoint/2010/main" val="525652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62C14-CAA8-AE41-BA59-C0EC974C90BA}" type="datetimeFigureOut">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10B2C7-3036-DE48-8822-E89D3363B3A8}" type="slidenum">
              <a:rPr lang="en-US" smtClean="0"/>
              <a:t>‹#›</a:t>
            </a:fld>
            <a:endParaRPr lang="en-US"/>
          </a:p>
        </p:txBody>
      </p:sp>
    </p:spTree>
    <p:extLst>
      <p:ext uri="{BB962C8B-B14F-4D97-AF65-F5344CB8AC3E}">
        <p14:creationId xmlns:p14="http://schemas.microsoft.com/office/powerpoint/2010/main" val="2205066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862C14-CAA8-AE41-BA59-C0EC974C90BA}"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0B2C7-3036-DE48-8822-E89D3363B3A8}" type="slidenum">
              <a:rPr lang="en-US" smtClean="0"/>
              <a:t>‹#›</a:t>
            </a:fld>
            <a:endParaRPr lang="en-US"/>
          </a:p>
        </p:txBody>
      </p:sp>
    </p:spTree>
    <p:extLst>
      <p:ext uri="{BB962C8B-B14F-4D97-AF65-F5344CB8AC3E}">
        <p14:creationId xmlns:p14="http://schemas.microsoft.com/office/powerpoint/2010/main" val="124443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862C14-CAA8-AE41-BA59-C0EC974C90BA}"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0B2C7-3036-DE48-8822-E89D3363B3A8}" type="slidenum">
              <a:rPr lang="en-US" smtClean="0"/>
              <a:t>‹#›</a:t>
            </a:fld>
            <a:endParaRPr lang="en-US"/>
          </a:p>
        </p:txBody>
      </p:sp>
    </p:spTree>
    <p:extLst>
      <p:ext uri="{BB962C8B-B14F-4D97-AF65-F5344CB8AC3E}">
        <p14:creationId xmlns:p14="http://schemas.microsoft.com/office/powerpoint/2010/main" val="2601261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62C14-CAA8-AE41-BA59-C0EC974C90B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0B2C7-3036-DE48-8822-E89D3363B3A8}" type="slidenum">
              <a:rPr lang="en-US" smtClean="0"/>
              <a:t>‹#›</a:t>
            </a:fld>
            <a:endParaRPr lang="en-US"/>
          </a:p>
        </p:txBody>
      </p:sp>
    </p:spTree>
    <p:extLst>
      <p:ext uri="{BB962C8B-B14F-4D97-AF65-F5344CB8AC3E}">
        <p14:creationId xmlns:p14="http://schemas.microsoft.com/office/powerpoint/2010/main" val="2756573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62C14-CAA8-AE41-BA59-C0EC974C90B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0B2C7-3036-DE48-8822-E89D3363B3A8}" type="slidenum">
              <a:rPr lang="en-US" smtClean="0"/>
              <a:t>‹#›</a:t>
            </a:fld>
            <a:endParaRPr lang="en-US"/>
          </a:p>
        </p:txBody>
      </p:sp>
    </p:spTree>
    <p:extLst>
      <p:ext uri="{BB962C8B-B14F-4D97-AF65-F5344CB8AC3E}">
        <p14:creationId xmlns:p14="http://schemas.microsoft.com/office/powerpoint/2010/main" val="140701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49857E-B4D6-4986-91E8-3452CE390915}"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4E5921-2832-4706-858E-D11B80C2A999}" type="slidenum">
              <a:rPr lang="en-US" smtClean="0"/>
              <a:t>‹#›</a:t>
            </a:fld>
            <a:endParaRPr lang="en-US"/>
          </a:p>
        </p:txBody>
      </p:sp>
    </p:spTree>
    <p:extLst>
      <p:ext uri="{BB962C8B-B14F-4D97-AF65-F5344CB8AC3E}">
        <p14:creationId xmlns:p14="http://schemas.microsoft.com/office/powerpoint/2010/main" val="371605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49857E-B4D6-4986-91E8-3452CE390915}"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4E5921-2832-4706-858E-D11B80C2A999}" type="slidenum">
              <a:rPr lang="en-US" smtClean="0"/>
              <a:t>‹#›</a:t>
            </a:fld>
            <a:endParaRPr lang="en-US"/>
          </a:p>
        </p:txBody>
      </p:sp>
    </p:spTree>
    <p:extLst>
      <p:ext uri="{BB962C8B-B14F-4D97-AF65-F5344CB8AC3E}">
        <p14:creationId xmlns:p14="http://schemas.microsoft.com/office/powerpoint/2010/main" val="95447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9857E-B4D6-4986-91E8-3452CE390915}" type="datetimeFigureOut">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4E5921-2832-4706-858E-D11B80C2A999}" type="slidenum">
              <a:rPr lang="en-US" smtClean="0"/>
              <a:t>‹#›</a:t>
            </a:fld>
            <a:endParaRPr lang="en-US"/>
          </a:p>
        </p:txBody>
      </p:sp>
    </p:spTree>
    <p:extLst>
      <p:ext uri="{BB962C8B-B14F-4D97-AF65-F5344CB8AC3E}">
        <p14:creationId xmlns:p14="http://schemas.microsoft.com/office/powerpoint/2010/main" val="63468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49857E-B4D6-4986-91E8-3452CE390915}"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E5921-2832-4706-858E-D11B80C2A999}" type="slidenum">
              <a:rPr lang="en-US" smtClean="0"/>
              <a:t>‹#›</a:t>
            </a:fld>
            <a:endParaRPr lang="en-US"/>
          </a:p>
        </p:txBody>
      </p:sp>
    </p:spTree>
    <p:extLst>
      <p:ext uri="{BB962C8B-B14F-4D97-AF65-F5344CB8AC3E}">
        <p14:creationId xmlns:p14="http://schemas.microsoft.com/office/powerpoint/2010/main" val="336909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49857E-B4D6-4986-91E8-3452CE390915}"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E5921-2832-4706-858E-D11B80C2A999}" type="slidenum">
              <a:rPr lang="en-US" smtClean="0"/>
              <a:t>‹#›</a:t>
            </a:fld>
            <a:endParaRPr lang="en-US"/>
          </a:p>
        </p:txBody>
      </p:sp>
    </p:spTree>
    <p:extLst>
      <p:ext uri="{BB962C8B-B14F-4D97-AF65-F5344CB8AC3E}">
        <p14:creationId xmlns:p14="http://schemas.microsoft.com/office/powerpoint/2010/main" val="366069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9857E-B4D6-4986-91E8-3452CE390915}" type="datetimeFigureOut">
              <a:rPr lang="en-US" smtClean="0"/>
              <a:t>4/23/2020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E5921-2832-4706-858E-D11B80C2A999}" type="slidenum">
              <a:rPr lang="en-US" smtClean="0"/>
              <a:t>‹#›</a:t>
            </a:fld>
            <a:endParaRPr lang="en-US"/>
          </a:p>
        </p:txBody>
      </p:sp>
    </p:spTree>
    <p:extLst>
      <p:ext uri="{BB962C8B-B14F-4D97-AF65-F5344CB8AC3E}">
        <p14:creationId xmlns:p14="http://schemas.microsoft.com/office/powerpoint/2010/main" val="1038731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A3323-271B-4B4B-80C4-33ACADEE58D3}" type="datetimeFigureOut">
              <a:rPr lang="en-US" smtClean="0"/>
              <a:t>4/23/2020</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D05C9-68B6-6242-BE30-1C50B077565A}" type="slidenum">
              <a:rPr lang="en-US" smtClean="0"/>
              <a:t>‹#›</a:t>
            </a:fld>
            <a:endParaRPr lang="en-US"/>
          </a:p>
        </p:txBody>
      </p:sp>
    </p:spTree>
    <p:extLst>
      <p:ext uri="{BB962C8B-B14F-4D97-AF65-F5344CB8AC3E}">
        <p14:creationId xmlns:p14="http://schemas.microsoft.com/office/powerpoint/2010/main" val="4239084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A3323-271B-4B4B-80C4-33ACADEE58D3}" type="datetimeFigureOut">
              <a:rPr lang="en-US" smtClean="0"/>
              <a:t>4/23/2020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D05C9-68B6-6242-BE30-1C50B077565A}" type="slidenum">
              <a:rPr lang="en-US" smtClean="0"/>
              <a:t>‹#›</a:t>
            </a:fld>
            <a:endParaRPr lang="en-US"/>
          </a:p>
        </p:txBody>
      </p:sp>
    </p:spTree>
    <p:extLst>
      <p:ext uri="{BB962C8B-B14F-4D97-AF65-F5344CB8AC3E}">
        <p14:creationId xmlns:p14="http://schemas.microsoft.com/office/powerpoint/2010/main" val="786446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62C14-CAA8-AE41-BA59-C0EC974C90BA}" type="datetimeFigureOut">
              <a:rPr lang="en-US" smtClean="0"/>
              <a:t>4/23/2020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0B2C7-3036-DE48-8822-E89D3363B3A8}" type="slidenum">
              <a:rPr lang="en-US" smtClean="0"/>
              <a:t>‹#›</a:t>
            </a:fld>
            <a:endParaRPr lang="en-US"/>
          </a:p>
        </p:txBody>
      </p:sp>
    </p:spTree>
    <p:extLst>
      <p:ext uri="{BB962C8B-B14F-4D97-AF65-F5344CB8AC3E}">
        <p14:creationId xmlns:p14="http://schemas.microsoft.com/office/powerpoint/2010/main" val="41121277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rcec.us/" TargetMode="External"/><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www.rcec.us/" TargetMode="External"/><Relationship Id="rId7" Type="http://schemas.openxmlformats.org/officeDocument/2006/relationships/image" Target="../media/image9.png"/><Relationship Id="rId2" Type="http://schemas.openxmlformats.org/officeDocument/2006/relationships/image" Target="../media/image5.tiff"/><Relationship Id="rId1" Type="http://schemas.openxmlformats.org/officeDocument/2006/relationships/slideLayout" Target="../slideLayouts/slideLayout24.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8" Type="http://schemas.openxmlformats.org/officeDocument/2006/relationships/hyperlink" Target="mailto:finaid@ucr.edu" TargetMode="External"/><Relationship Id="rId3" Type="http://schemas.openxmlformats.org/officeDocument/2006/relationships/image" Target="../media/image11.jpeg"/><Relationship Id="rId7" Type="http://schemas.openxmlformats.org/officeDocument/2006/relationships/hyperlink" Target="mailto:housinginfo@ucr.edu" TargetMode="External"/><Relationship Id="rId2" Type="http://schemas.openxmlformats.org/officeDocument/2006/relationships/image" Target="../media/image10.jpeg"/><Relationship Id="rId1" Type="http://schemas.openxmlformats.org/officeDocument/2006/relationships/slideLayout" Target="../slideLayouts/slideLayout34.xml"/><Relationship Id="rId6" Type="http://schemas.openxmlformats.org/officeDocument/2006/relationships/image" Target="../media/image13.png"/><Relationship Id="rId11" Type="http://schemas.openxmlformats.org/officeDocument/2006/relationships/hyperlink" Target="https://highlanderday.ucr.edu/freshman-webinars" TargetMode="External"/><Relationship Id="rId5" Type="http://schemas.openxmlformats.org/officeDocument/2006/relationships/image" Target="../media/image12.png"/><Relationship Id="rId10" Type="http://schemas.openxmlformats.org/officeDocument/2006/relationships/hyperlink" Target="mailto:orientation@ucr.edu" TargetMode="External"/><Relationship Id="rId4" Type="http://schemas.openxmlformats.org/officeDocument/2006/relationships/hyperlink" Target="mailto:rachel.reynolds@ucr.edu" TargetMode="External"/><Relationship Id="rId9" Type="http://schemas.openxmlformats.org/officeDocument/2006/relationships/hyperlink" Target="mailto:honors@ucr.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hyperlink" Target="mailto:pcaro@rcoe.us" TargetMode="External"/><Relationship Id="rId4" Type="http://schemas.openxmlformats.org/officeDocument/2006/relationships/hyperlink" Target="mailto:ccifuentes@rcoe.u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rcec.us/" TargetMode="External"/><Relationship Id="rId7" Type="http://schemas.openxmlformats.org/officeDocument/2006/relationships/image" Target="../media/image9.png"/><Relationship Id="rId2" Type="http://schemas.openxmlformats.org/officeDocument/2006/relationships/image" Target="../media/image5.tiff"/><Relationship Id="rId1" Type="http://schemas.openxmlformats.org/officeDocument/2006/relationships/slideLayout" Target="../slideLayouts/slideLayout24.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hyperlink" Target="http://www.pngall.com/thank-you-png" TargetMode="External"/><Relationship Id="rId2" Type="http://schemas.openxmlformats.org/officeDocument/2006/relationships/image" Target="../media/image16.png"/><Relationship Id="rId1" Type="http://schemas.openxmlformats.org/officeDocument/2006/relationships/slideLayout" Target="../slideLayouts/slideLayout2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862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A4FC95-B2F1-400E-8881-98B446FB3491}"/>
              </a:ext>
            </a:extLst>
          </p:cNvPr>
          <p:cNvSpPr txBox="1"/>
          <p:nvPr/>
        </p:nvSpPr>
        <p:spPr>
          <a:xfrm>
            <a:off x="727589" y="1825855"/>
            <a:ext cx="6754761" cy="49705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354">
              <a:defRPr/>
            </a:pPr>
            <a:endParaRPr lang="en-US" sz="3300" dirty="0">
              <a:solidFill>
                <a:prstClr val="black"/>
              </a:solidFill>
              <a:latin typeface="Calibri" panose="020F0502020204030204"/>
              <a:cs typeface="Calibri"/>
              <a:sym typeface="Arial"/>
            </a:endParaRPr>
          </a:p>
          <a:p>
            <a:pPr algn="ctr" defTabSz="914354">
              <a:defRPr/>
            </a:pPr>
            <a:endParaRPr lang="en-US" sz="3600" dirty="0">
              <a:solidFill>
                <a:prstClr val="black"/>
              </a:solidFill>
              <a:latin typeface="Calibri Light" panose="020F0302020204030204"/>
              <a:cs typeface="Calibri"/>
              <a:sym typeface="Arial"/>
            </a:endParaRPr>
          </a:p>
          <a:p>
            <a:pPr algn="ctr" defTabSz="914354">
              <a:defRPr/>
            </a:pPr>
            <a:endParaRPr lang="en-US" sz="3600" dirty="0">
              <a:solidFill>
                <a:prstClr val="black"/>
              </a:solidFill>
              <a:latin typeface="Calibri Light" panose="020F0302020204030204"/>
              <a:cs typeface="Calibri"/>
              <a:sym typeface="Arial"/>
            </a:endParaRPr>
          </a:p>
          <a:p>
            <a:pPr algn="ctr" defTabSz="914354">
              <a:defRPr/>
            </a:pPr>
            <a:endParaRPr lang="en-US" sz="3600" dirty="0">
              <a:solidFill>
                <a:prstClr val="black"/>
              </a:solidFill>
              <a:latin typeface="Calibri Light" panose="020F0302020204030204"/>
              <a:cs typeface="Calibri"/>
              <a:sym typeface="Arial"/>
            </a:endParaRPr>
          </a:p>
          <a:p>
            <a:pPr algn="ctr" defTabSz="914354">
              <a:defRPr/>
            </a:pPr>
            <a:endParaRPr lang="en-US" sz="3600" dirty="0">
              <a:solidFill>
                <a:prstClr val="black"/>
              </a:solidFill>
              <a:latin typeface="Calibri Light" panose="020F0302020204030204"/>
              <a:cs typeface="Calibri"/>
              <a:sym typeface="Arial"/>
            </a:endParaRPr>
          </a:p>
          <a:p>
            <a:pPr algn="ctr" defTabSz="914354">
              <a:defRPr/>
            </a:pPr>
            <a:endParaRPr lang="en-US" sz="2800" dirty="0">
              <a:solidFill>
                <a:prstClr val="black"/>
              </a:solidFill>
              <a:latin typeface="Calibri Light" panose="020F0302020204030204"/>
              <a:cs typeface="Calibri"/>
              <a:sym typeface="Arial"/>
            </a:endParaRPr>
          </a:p>
          <a:p>
            <a:pPr algn="ctr" defTabSz="914354">
              <a:defRPr/>
            </a:pPr>
            <a:r>
              <a:rPr lang="en-US" sz="2800" dirty="0">
                <a:solidFill>
                  <a:prstClr val="black"/>
                </a:solidFill>
                <a:latin typeface="Calibri Light" panose="020F0302020204030204"/>
                <a:cs typeface="Calibri"/>
                <a:sym typeface="Arial"/>
              </a:rPr>
              <a:t>Catalina Cifuentes</a:t>
            </a:r>
          </a:p>
          <a:p>
            <a:pPr algn="ctr" defTabSz="914354">
              <a:defRPr/>
            </a:pPr>
            <a:r>
              <a:rPr lang="en-US" sz="2800" dirty="0">
                <a:solidFill>
                  <a:prstClr val="black"/>
                </a:solidFill>
                <a:latin typeface="Calibri Light" panose="020F0302020204030204"/>
                <a:cs typeface="Calibri"/>
                <a:sym typeface="Arial"/>
              </a:rPr>
              <a:t>Executive Director, </a:t>
            </a:r>
          </a:p>
          <a:p>
            <a:pPr algn="ctr" defTabSz="914354">
              <a:defRPr/>
            </a:pPr>
            <a:r>
              <a:rPr lang="en-US" sz="2800" dirty="0">
                <a:solidFill>
                  <a:prstClr val="black"/>
                </a:solidFill>
                <a:latin typeface="Calibri Light" panose="020F0302020204030204"/>
                <a:cs typeface="Calibri"/>
                <a:sym typeface="Arial"/>
              </a:rPr>
              <a:t>College and Career Readiness</a:t>
            </a:r>
          </a:p>
          <a:p>
            <a:pPr algn="ctr" defTabSz="914354">
              <a:defRPr/>
            </a:pPr>
            <a:r>
              <a:rPr lang="en-US" sz="2800" dirty="0">
                <a:solidFill>
                  <a:prstClr val="black"/>
                </a:solidFill>
                <a:latin typeface="Calibri Light" panose="020F0302020204030204"/>
                <a:cs typeface="Calibri"/>
                <a:sym typeface="Arial"/>
              </a:rPr>
              <a:t>ccifuentes@rcoe.us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719" y="245808"/>
            <a:ext cx="3598607" cy="4355691"/>
          </a:xfrm>
          <a:prstGeom prst="rect">
            <a:avLst/>
          </a:prstGeom>
        </p:spPr>
      </p:pic>
      <p:pic>
        <p:nvPicPr>
          <p:cNvPr id="3" name="Picture 2"/>
          <p:cNvPicPr>
            <a:picLocks noChangeAspect="1"/>
          </p:cNvPicPr>
          <p:nvPr/>
        </p:nvPicPr>
        <p:blipFill>
          <a:blip r:embed="rId4"/>
          <a:stretch>
            <a:fillRect/>
          </a:stretch>
        </p:blipFill>
        <p:spPr>
          <a:xfrm>
            <a:off x="7610168" y="245808"/>
            <a:ext cx="3982064" cy="4424517"/>
          </a:xfrm>
          <a:prstGeom prst="rect">
            <a:avLst/>
          </a:prstGeom>
        </p:spPr>
      </p:pic>
      <p:sp>
        <p:nvSpPr>
          <p:cNvPr id="6" name="Rectangle 5"/>
          <p:cNvSpPr/>
          <p:nvPr/>
        </p:nvSpPr>
        <p:spPr>
          <a:xfrm rot="10800000" flipV="1">
            <a:off x="6990735" y="4088265"/>
            <a:ext cx="4729319" cy="2677656"/>
          </a:xfrm>
          <a:prstGeom prst="rect">
            <a:avLst/>
          </a:prstGeom>
        </p:spPr>
        <p:txBody>
          <a:bodyPr wrap="square">
            <a:spAutoFit/>
          </a:bodyPr>
          <a:lstStyle/>
          <a:p>
            <a:pPr algn="ctr" defTabSz="914354">
              <a:defRPr/>
            </a:pPr>
            <a:endParaRPr lang="en-US" sz="2800" dirty="0">
              <a:solidFill>
                <a:prstClr val="black"/>
              </a:solidFill>
              <a:latin typeface="Calibri Light" panose="020F0302020204030204"/>
              <a:cs typeface="Arial"/>
              <a:sym typeface="Arial"/>
            </a:endParaRPr>
          </a:p>
          <a:p>
            <a:pPr algn="ctr" defTabSz="914354">
              <a:defRPr/>
            </a:pPr>
            <a:endParaRPr lang="en-US" sz="2800" dirty="0">
              <a:solidFill>
                <a:prstClr val="black"/>
              </a:solidFill>
              <a:latin typeface="Calibri Light" panose="020F0302020204030204"/>
              <a:cs typeface="Arial"/>
              <a:sym typeface="Arial"/>
            </a:endParaRPr>
          </a:p>
          <a:p>
            <a:pPr algn="ctr" defTabSz="914354">
              <a:defRPr/>
            </a:pPr>
            <a:r>
              <a:rPr lang="en-US" sz="2800" dirty="0">
                <a:solidFill>
                  <a:prstClr val="black"/>
                </a:solidFill>
                <a:latin typeface="Calibri Light" panose="020F0302020204030204"/>
                <a:cs typeface="Arial"/>
                <a:sym typeface="Arial"/>
              </a:rPr>
              <a:t>Dr. Pedro Caro</a:t>
            </a:r>
          </a:p>
          <a:p>
            <a:pPr algn="ctr" defTabSz="914354">
              <a:defRPr/>
            </a:pPr>
            <a:r>
              <a:rPr lang="en-US" sz="2800" dirty="0">
                <a:solidFill>
                  <a:prstClr val="black"/>
                </a:solidFill>
                <a:latin typeface="Calibri Light" panose="020F0302020204030204"/>
                <a:cs typeface="Arial"/>
                <a:sym typeface="Arial"/>
              </a:rPr>
              <a:t>Coordinator, </a:t>
            </a:r>
          </a:p>
          <a:p>
            <a:pPr algn="ctr" defTabSz="914354">
              <a:defRPr/>
            </a:pPr>
            <a:r>
              <a:rPr lang="en-US" sz="2800" dirty="0">
                <a:solidFill>
                  <a:prstClr val="black"/>
                </a:solidFill>
                <a:latin typeface="Calibri Light" panose="020F0302020204030204"/>
                <a:cs typeface="Arial"/>
                <a:sym typeface="Arial"/>
              </a:rPr>
              <a:t>College and Career Readiness</a:t>
            </a:r>
          </a:p>
          <a:p>
            <a:pPr algn="ctr" defTabSz="914354">
              <a:defRPr/>
            </a:pPr>
            <a:r>
              <a:rPr lang="en-US" sz="2800" dirty="0">
                <a:solidFill>
                  <a:prstClr val="black"/>
                </a:solidFill>
                <a:latin typeface="Calibri Light" panose="020F0302020204030204"/>
                <a:cs typeface="Arial"/>
                <a:sym typeface="Arial"/>
              </a:rPr>
              <a:t>pcaro@rcoe.us</a:t>
            </a:r>
          </a:p>
        </p:txBody>
      </p:sp>
    </p:spTree>
    <p:extLst>
      <p:ext uri="{BB962C8B-B14F-4D97-AF65-F5344CB8AC3E}">
        <p14:creationId xmlns:p14="http://schemas.microsoft.com/office/powerpoint/2010/main" val="2889913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A4FC95-B2F1-400E-8881-98B446FB3491}"/>
              </a:ext>
            </a:extLst>
          </p:cNvPr>
          <p:cNvSpPr txBox="1"/>
          <p:nvPr/>
        </p:nvSpPr>
        <p:spPr>
          <a:xfrm>
            <a:off x="5832764" y="1195154"/>
            <a:ext cx="6051176"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354">
              <a:defRPr/>
            </a:pPr>
            <a:endParaRPr lang="en-US" sz="3300" dirty="0">
              <a:solidFill>
                <a:prstClr val="black"/>
              </a:solidFill>
              <a:latin typeface="Calibri" panose="020F0502020204030204"/>
              <a:cs typeface="Calibri"/>
              <a:sym typeface="Arial"/>
            </a:endParaRPr>
          </a:p>
          <a:p>
            <a:pPr algn="ctr" defTabSz="914354">
              <a:defRPr/>
            </a:pPr>
            <a:endParaRPr lang="en-US" sz="3600" dirty="0">
              <a:solidFill>
                <a:prstClr val="black"/>
              </a:solidFill>
              <a:latin typeface="Calibri Light" panose="020F0302020204030204"/>
              <a:cs typeface="Calibri"/>
              <a:sym typeface="Arial"/>
            </a:endParaRPr>
          </a:p>
          <a:p>
            <a:pPr algn="ctr" defTabSz="914354">
              <a:defRPr/>
            </a:pPr>
            <a:endParaRPr lang="en-US" sz="3600" dirty="0">
              <a:solidFill>
                <a:prstClr val="black"/>
              </a:solidFill>
              <a:latin typeface="Calibri Light" panose="020F0302020204030204"/>
              <a:cs typeface="Calibri"/>
              <a:sym typeface="Arial"/>
            </a:endParaRPr>
          </a:p>
        </p:txBody>
      </p:sp>
      <p:sp>
        <p:nvSpPr>
          <p:cNvPr id="3" name="Rectangle 2"/>
          <p:cNvSpPr/>
          <p:nvPr/>
        </p:nvSpPr>
        <p:spPr>
          <a:xfrm>
            <a:off x="4606737" y="196405"/>
            <a:ext cx="3865224" cy="923330"/>
          </a:xfrm>
          <a:prstGeom prst="rect">
            <a:avLst/>
          </a:prstGeom>
          <a:noFill/>
        </p:spPr>
        <p:txBody>
          <a:bodyPr wrap="none" lIns="91440" tIns="45720" rIns="91440" bIns="45720">
            <a:spAutoFit/>
          </a:bodyPr>
          <a:lstStyle/>
          <a:p>
            <a:pPr algn="ctr" defTabSz="914354">
              <a:defRPr/>
            </a:pPr>
            <a:r>
              <a:rPr lang="en-US" sz="54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panose="020F0502020204030204"/>
                <a:cs typeface="Arial"/>
                <a:sym typeface="Arial"/>
              </a:rPr>
              <a:t>Webinar Tips</a:t>
            </a:r>
          </a:p>
        </p:txBody>
      </p:sp>
      <p:sp>
        <p:nvSpPr>
          <p:cNvPr id="4" name="TextBox 3"/>
          <p:cNvSpPr txBox="1"/>
          <p:nvPr/>
        </p:nvSpPr>
        <p:spPr>
          <a:xfrm>
            <a:off x="2396836" y="1468583"/>
            <a:ext cx="9379528" cy="5355312"/>
          </a:xfrm>
          <a:prstGeom prst="rect">
            <a:avLst/>
          </a:prstGeom>
          <a:noFill/>
        </p:spPr>
        <p:txBody>
          <a:bodyPr wrap="square" rtlCol="0">
            <a:spAutoFit/>
          </a:bodyPr>
          <a:lstStyle/>
          <a:p>
            <a:pPr marL="285737" indent="-285737" defTabSz="914354">
              <a:buFont typeface="Arial" panose="020B0604020202020204" pitchFamily="34" charset="0"/>
              <a:buChar char="•"/>
              <a:defRPr/>
            </a:pPr>
            <a:r>
              <a:rPr lang="en-US" dirty="0">
                <a:solidFill>
                  <a:prstClr val="black"/>
                </a:solidFill>
                <a:latin typeface="Calibri" panose="020F0502020204030204"/>
                <a:cs typeface="Arial"/>
                <a:sym typeface="Arial"/>
              </a:rPr>
              <a:t>This webinar is being recorded so that others may listen to it at a later time for reference and will be uploaded to the RCEC </a:t>
            </a:r>
            <a:r>
              <a:rPr lang="en-US" dirty="0" err="1">
                <a:solidFill>
                  <a:prstClr val="black"/>
                </a:solidFill>
                <a:latin typeface="Calibri" panose="020F0502020204030204"/>
                <a:cs typeface="Arial"/>
                <a:sym typeface="Arial"/>
              </a:rPr>
              <a:t>Youtube</a:t>
            </a:r>
            <a:r>
              <a:rPr lang="en-US" dirty="0">
                <a:solidFill>
                  <a:prstClr val="black"/>
                </a:solidFill>
                <a:latin typeface="Calibri" panose="020F0502020204030204"/>
                <a:cs typeface="Arial"/>
                <a:sym typeface="Arial"/>
              </a:rPr>
              <a:t> page as well as </a:t>
            </a:r>
            <a:r>
              <a:rPr lang="en-US" dirty="0">
                <a:solidFill>
                  <a:prstClr val="black"/>
                </a:solidFill>
                <a:latin typeface="Calibri" panose="020F0502020204030204"/>
                <a:cs typeface="Arial"/>
                <a:sym typeface="Arial"/>
                <a:hlinkClick r:id="rId3"/>
              </a:rPr>
              <a:t>www.rcec.us</a:t>
            </a:r>
            <a:r>
              <a:rPr lang="en-US" dirty="0">
                <a:solidFill>
                  <a:prstClr val="black"/>
                </a:solidFill>
                <a:latin typeface="Calibri" panose="020F0502020204030204"/>
                <a:cs typeface="Arial"/>
                <a:sym typeface="Arial"/>
              </a:rPr>
              <a:t> once you log in to access the content of the webinar series</a:t>
            </a:r>
          </a:p>
          <a:p>
            <a:pPr marL="285737" indent="-285737" defTabSz="914354">
              <a:buFont typeface="Arial" panose="020B0604020202020204" pitchFamily="34" charset="0"/>
              <a:buChar char="•"/>
              <a:defRPr/>
            </a:pPr>
            <a:r>
              <a:rPr lang="en-US" dirty="0">
                <a:solidFill>
                  <a:prstClr val="black"/>
                </a:solidFill>
                <a:latin typeface="Calibri" panose="020F0502020204030204"/>
                <a:cs typeface="Arial"/>
                <a:sym typeface="Arial"/>
              </a:rPr>
              <a:t>All connections to this live Webinar feature have been accounted for so please do not forward the Zoom link or invite anyone to join because you are taking someone else’s spot and Zoom will automatically start kicking off connections randomly</a:t>
            </a:r>
          </a:p>
          <a:p>
            <a:pPr marL="285737" indent="-285737" defTabSz="914354">
              <a:buFont typeface="Arial" panose="020B0604020202020204" pitchFamily="34" charset="0"/>
              <a:buChar char="•"/>
              <a:defRPr/>
            </a:pPr>
            <a:r>
              <a:rPr lang="en-US" dirty="0">
                <a:solidFill>
                  <a:prstClr val="black"/>
                </a:solidFill>
                <a:latin typeface="Calibri" panose="020F0502020204030204"/>
                <a:cs typeface="Arial"/>
                <a:sym typeface="Arial"/>
              </a:rPr>
              <a:t>All participant mics have been muted and only panelists and facilitators have the ability to unmute anyone </a:t>
            </a:r>
          </a:p>
          <a:p>
            <a:pPr marL="285737" indent="-285737" defTabSz="914354">
              <a:buFont typeface="Arial" panose="020B0604020202020204" pitchFamily="34" charset="0"/>
              <a:buChar char="•"/>
              <a:defRPr/>
            </a:pPr>
            <a:r>
              <a:rPr lang="en-US" dirty="0">
                <a:solidFill>
                  <a:prstClr val="black"/>
                </a:solidFill>
                <a:latin typeface="Calibri" panose="020F0502020204030204"/>
                <a:cs typeface="Arial"/>
                <a:sym typeface="Arial"/>
              </a:rPr>
              <a:t>Since all participants have been muted, please use the Q&amp;A and chat screens to enter your questions</a:t>
            </a:r>
          </a:p>
          <a:p>
            <a:pPr marL="285737" indent="-285737" defTabSz="914354">
              <a:buFont typeface="Arial" panose="020B0604020202020204" pitchFamily="34" charset="0"/>
              <a:buChar char="•"/>
              <a:defRPr/>
            </a:pPr>
            <a:r>
              <a:rPr lang="en-US" dirty="0">
                <a:solidFill>
                  <a:prstClr val="black"/>
                </a:solidFill>
                <a:latin typeface="Calibri" panose="020F0502020204030204"/>
                <a:cs typeface="Arial"/>
                <a:sym typeface="Arial"/>
              </a:rPr>
              <a:t>Participants can submit a question in the Q&amp;A box at the bottom of the screen for the panelists</a:t>
            </a:r>
          </a:p>
          <a:p>
            <a:pPr marL="742913" lvl="1" indent="-285737" defTabSz="914354">
              <a:buFont typeface="Arial" panose="020B0604020202020204" pitchFamily="34" charset="0"/>
              <a:buChar char="•"/>
              <a:defRPr/>
            </a:pPr>
            <a:r>
              <a:rPr lang="en-US" dirty="0">
                <a:solidFill>
                  <a:prstClr val="black"/>
                </a:solidFill>
                <a:latin typeface="Calibri" panose="020F0502020204030204"/>
                <a:cs typeface="Arial"/>
                <a:sym typeface="Arial"/>
              </a:rPr>
              <a:t>Only panelists and facilitators will be able to respond back to those questions and can do so publicly or privately to the individual</a:t>
            </a:r>
          </a:p>
          <a:p>
            <a:pPr marL="742913" lvl="1" indent="-285737" defTabSz="914354">
              <a:buFont typeface="Arial" panose="020B0604020202020204" pitchFamily="34" charset="0"/>
              <a:buChar char="•"/>
              <a:defRPr/>
            </a:pPr>
            <a:r>
              <a:rPr lang="en-US" dirty="0">
                <a:solidFill>
                  <a:prstClr val="black"/>
                </a:solidFill>
                <a:latin typeface="Calibri" panose="020F0502020204030204"/>
                <a:cs typeface="Arial"/>
                <a:sym typeface="Arial"/>
              </a:rPr>
              <a:t>Participants can submit comments or questions in the chat box if they would like to engage with each other</a:t>
            </a:r>
          </a:p>
          <a:p>
            <a:pPr marL="742913" lvl="1" indent="-285737" defTabSz="914354">
              <a:buFont typeface="Arial" panose="020B0604020202020204" pitchFamily="34" charset="0"/>
              <a:buChar char="•"/>
              <a:defRPr/>
            </a:pPr>
            <a:endParaRPr lang="en-US" dirty="0">
              <a:solidFill>
                <a:prstClr val="black"/>
              </a:solidFill>
              <a:latin typeface="Calibri" panose="020F0502020204030204"/>
              <a:cs typeface="Arial"/>
              <a:sym typeface="Arial"/>
            </a:endParaRPr>
          </a:p>
          <a:p>
            <a:pPr marL="457178" lvl="1" defTabSz="914354">
              <a:defRPr/>
            </a:pPr>
            <a:r>
              <a:rPr lang="en-US" b="1" dirty="0">
                <a:solidFill>
                  <a:prstClr val="black"/>
                </a:solidFill>
                <a:latin typeface="Calibri" panose="020F0502020204030204"/>
                <a:cs typeface="Arial"/>
                <a:sym typeface="Arial"/>
              </a:rPr>
              <a:t>**Every effort has been made to ensure the security of this webinar from “</a:t>
            </a:r>
            <a:r>
              <a:rPr lang="en-US" b="1" dirty="0" err="1">
                <a:solidFill>
                  <a:prstClr val="black"/>
                </a:solidFill>
                <a:latin typeface="Calibri" panose="020F0502020204030204"/>
                <a:cs typeface="Arial"/>
                <a:sym typeface="Arial"/>
              </a:rPr>
              <a:t>zoombombers</a:t>
            </a:r>
            <a:r>
              <a:rPr lang="en-US" b="1" dirty="0">
                <a:solidFill>
                  <a:prstClr val="black"/>
                </a:solidFill>
                <a:latin typeface="Calibri" panose="020F0502020204030204"/>
                <a:cs typeface="Arial"/>
                <a:sym typeface="Arial"/>
              </a:rPr>
              <a:t>” but in the event that we experience that, please stay calm and we will resume as soon as the technical difficulties have been resolved.**</a:t>
            </a:r>
          </a:p>
        </p:txBody>
      </p:sp>
    </p:spTree>
    <p:extLst>
      <p:ext uri="{BB962C8B-B14F-4D97-AF65-F5344CB8AC3E}">
        <p14:creationId xmlns:p14="http://schemas.microsoft.com/office/powerpoint/2010/main" val="2708939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7545" y="2501040"/>
            <a:ext cx="5272227" cy="4186237"/>
          </a:xfrm>
          <a:prstGeom prst="rect">
            <a:avLst/>
          </a:prstGeom>
        </p:spPr>
      </p:pic>
      <p:sp>
        <p:nvSpPr>
          <p:cNvPr id="2" name="Title 1"/>
          <p:cNvSpPr>
            <a:spLocks noGrp="1"/>
          </p:cNvSpPr>
          <p:nvPr>
            <p:ph type="title"/>
          </p:nvPr>
        </p:nvSpPr>
        <p:spPr>
          <a:xfrm>
            <a:off x="838200" y="765901"/>
            <a:ext cx="10515600" cy="1325563"/>
          </a:xfrm>
        </p:spPr>
        <p:txBody>
          <a:bodyPr>
            <a:normAutofit/>
          </a:bodyPr>
          <a:lstStyle/>
          <a:p>
            <a:pPr algn="ctr"/>
            <a:r>
              <a:rPr lang="en-US" b="1" dirty="0">
                <a:solidFill>
                  <a:schemeClr val="accent4"/>
                </a:solidFill>
                <a:latin typeface="+mn-lt"/>
                <a:ea typeface="Avenir Next" charset="0"/>
                <a:cs typeface="Avenir Next" charset="0"/>
              </a:rPr>
              <a:t>FOR MORE INFORMATION </a:t>
            </a:r>
            <a:r>
              <a:rPr lang="en-US" b="1" dirty="0" smtClean="0">
                <a:solidFill>
                  <a:schemeClr val="accent4"/>
                </a:solidFill>
                <a:latin typeface="+mn-lt"/>
                <a:ea typeface="Avenir Next" charset="0"/>
                <a:cs typeface="Avenir Next" charset="0"/>
              </a:rPr>
              <a:t>AND RESOURCES PLEASE </a:t>
            </a:r>
            <a:r>
              <a:rPr lang="en-US" b="1" dirty="0">
                <a:solidFill>
                  <a:schemeClr val="accent4"/>
                </a:solidFill>
                <a:latin typeface="+mn-lt"/>
                <a:ea typeface="Avenir Next" charset="0"/>
                <a:cs typeface="Avenir Next" charset="0"/>
              </a:rPr>
              <a:t>VISIT US @</a:t>
            </a:r>
          </a:p>
        </p:txBody>
      </p:sp>
      <p:sp>
        <p:nvSpPr>
          <p:cNvPr id="3" name="Content Placeholder 2"/>
          <p:cNvSpPr>
            <a:spLocks noGrp="1"/>
          </p:cNvSpPr>
          <p:nvPr>
            <p:ph idx="1"/>
          </p:nvPr>
        </p:nvSpPr>
        <p:spPr>
          <a:xfrm>
            <a:off x="838200" y="1939929"/>
            <a:ext cx="10515600" cy="4351339"/>
          </a:xfrm>
        </p:spPr>
        <p:txBody>
          <a:bodyPr>
            <a:normAutofit/>
          </a:bodyPr>
          <a:lstStyle/>
          <a:p>
            <a:pPr marL="0" indent="0" algn="ctr">
              <a:buNone/>
            </a:pPr>
            <a:r>
              <a:rPr lang="en-US" sz="4400" b="1" dirty="0">
                <a:hlinkClick r:id="rId3"/>
              </a:rPr>
              <a:t>www.rcec.us</a:t>
            </a:r>
            <a:endParaRPr lang="en-US" sz="4400" b="1" dirty="0"/>
          </a:p>
          <a:p>
            <a:pPr marL="0" indent="0" algn="ctr">
              <a:buNone/>
            </a:pPr>
            <a:endParaRPr lang="en-US" sz="4400" dirty="0"/>
          </a:p>
        </p:txBody>
      </p:sp>
      <p:pic>
        <p:nvPicPr>
          <p:cNvPr id="5" name="Picture 4"/>
          <p:cNvPicPr>
            <a:picLocks noChangeAspect="1"/>
          </p:cNvPicPr>
          <p:nvPr/>
        </p:nvPicPr>
        <p:blipFill>
          <a:blip r:embed="rId4"/>
          <a:stretch>
            <a:fillRect/>
          </a:stretch>
        </p:blipFill>
        <p:spPr>
          <a:xfrm>
            <a:off x="6194409" y="4044162"/>
            <a:ext cx="1389408" cy="2444751"/>
          </a:xfrm>
          <a:prstGeom prst="rect">
            <a:avLst/>
          </a:prstGeom>
        </p:spPr>
      </p:pic>
      <p:pic>
        <p:nvPicPr>
          <p:cNvPr id="6" name="Picture 5"/>
          <p:cNvPicPr>
            <a:picLocks noChangeAspect="1"/>
          </p:cNvPicPr>
          <p:nvPr/>
        </p:nvPicPr>
        <p:blipFill>
          <a:blip r:embed="rId5"/>
          <a:stretch>
            <a:fillRect/>
          </a:stretch>
        </p:blipFill>
        <p:spPr>
          <a:xfrm>
            <a:off x="7885313" y="3559108"/>
            <a:ext cx="2082944" cy="2930525"/>
          </a:xfrm>
          <a:prstGeom prst="rect">
            <a:avLst/>
          </a:prstGeom>
        </p:spPr>
      </p:pic>
      <p:pic>
        <p:nvPicPr>
          <p:cNvPr id="8" name="Picture 7"/>
          <p:cNvPicPr>
            <a:picLocks noChangeAspect="1"/>
          </p:cNvPicPr>
          <p:nvPr/>
        </p:nvPicPr>
        <p:blipFill>
          <a:blip r:embed="rId6"/>
          <a:stretch>
            <a:fillRect/>
          </a:stretch>
        </p:blipFill>
        <p:spPr>
          <a:xfrm>
            <a:off x="6168382" y="3998873"/>
            <a:ext cx="1441705" cy="2536771"/>
          </a:xfrm>
          <a:prstGeom prst="rect">
            <a:avLst/>
          </a:prstGeom>
        </p:spPr>
      </p:pic>
      <p:sp>
        <p:nvSpPr>
          <p:cNvPr id="9" name="Freeform 71"/>
          <p:cNvSpPr>
            <a:spLocks noChangeArrowheads="1"/>
          </p:cNvSpPr>
          <p:nvPr/>
        </p:nvSpPr>
        <p:spPr bwMode="auto">
          <a:xfrm>
            <a:off x="10210911" y="3741329"/>
            <a:ext cx="564719" cy="554387"/>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01 w 480"/>
              <a:gd name="T13" fmla="*/ 338 h 471"/>
              <a:gd name="T14" fmla="*/ 301 w 480"/>
              <a:gd name="T15" fmla="*/ 338 h 471"/>
              <a:gd name="T16" fmla="*/ 274 w 480"/>
              <a:gd name="T17" fmla="*/ 347 h 471"/>
              <a:gd name="T18" fmla="*/ 248 w 480"/>
              <a:gd name="T19" fmla="*/ 347 h 471"/>
              <a:gd name="T20" fmla="*/ 221 w 480"/>
              <a:gd name="T21" fmla="*/ 347 h 471"/>
              <a:gd name="T22" fmla="*/ 204 w 480"/>
              <a:gd name="T23" fmla="*/ 338 h 471"/>
              <a:gd name="T24" fmla="*/ 186 w 480"/>
              <a:gd name="T25" fmla="*/ 320 h 471"/>
              <a:gd name="T26" fmla="*/ 186 w 480"/>
              <a:gd name="T27" fmla="*/ 293 h 471"/>
              <a:gd name="T28" fmla="*/ 186 w 480"/>
              <a:gd name="T29" fmla="*/ 213 h 471"/>
              <a:gd name="T30" fmla="*/ 159 w 480"/>
              <a:gd name="T31" fmla="*/ 213 h 471"/>
              <a:gd name="T32" fmla="*/ 159 w 480"/>
              <a:gd name="T33" fmla="*/ 178 h 471"/>
              <a:gd name="T34" fmla="*/ 186 w 480"/>
              <a:gd name="T35" fmla="*/ 169 h 471"/>
              <a:gd name="T36" fmla="*/ 204 w 480"/>
              <a:gd name="T37" fmla="*/ 151 h 471"/>
              <a:gd name="T38" fmla="*/ 213 w 480"/>
              <a:gd name="T39" fmla="*/ 116 h 471"/>
              <a:gd name="T40" fmla="*/ 239 w 480"/>
              <a:gd name="T41" fmla="*/ 116 h 471"/>
              <a:gd name="T42" fmla="*/ 239 w 480"/>
              <a:gd name="T43" fmla="*/ 178 h 471"/>
              <a:gd name="T44" fmla="*/ 292 w 480"/>
              <a:gd name="T45" fmla="*/ 178 h 471"/>
              <a:gd name="T46" fmla="*/ 292 w 480"/>
              <a:gd name="T47" fmla="*/ 213 h 471"/>
              <a:gd name="T48" fmla="*/ 239 w 480"/>
              <a:gd name="T49" fmla="*/ 213 h 471"/>
              <a:gd name="T50" fmla="*/ 239 w 480"/>
              <a:gd name="T51" fmla="*/ 275 h 471"/>
              <a:gd name="T52" fmla="*/ 239 w 480"/>
              <a:gd name="T53" fmla="*/ 303 h 471"/>
              <a:gd name="T54" fmla="*/ 248 w 480"/>
              <a:gd name="T55" fmla="*/ 311 h 471"/>
              <a:gd name="T56" fmla="*/ 266 w 480"/>
              <a:gd name="T57" fmla="*/ 311 h 471"/>
              <a:gd name="T58" fmla="*/ 301 w 480"/>
              <a:gd name="T59" fmla="*/ 303 h 471"/>
              <a:gd name="T60" fmla="*/ 301 w 480"/>
              <a:gd name="T61"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solidFill>
            <a:schemeClr val="accent1"/>
          </a:solidFill>
          <a:ln>
            <a:noFill/>
          </a:ln>
          <a:effectLst/>
        </p:spPr>
        <p:txBody>
          <a:bodyPr wrap="none" lIns="34291" tIns="17145" rIns="34291" bIns="17145" anchor="ctr"/>
          <a:lstStyle/>
          <a:p>
            <a:pPr defTabSz="914241">
              <a:defRPr/>
            </a:pPr>
            <a:endParaRPr lang="en-US" sz="1900" dirty="0">
              <a:solidFill>
                <a:prstClr val="black"/>
              </a:solidFill>
              <a:latin typeface="Calibri" panose="020F0502020204030204"/>
              <a:cs typeface="Arial"/>
              <a:sym typeface="Arial"/>
            </a:endParaRPr>
          </a:p>
        </p:txBody>
      </p:sp>
      <p:sp>
        <p:nvSpPr>
          <p:cNvPr id="10" name="Freeform 79"/>
          <p:cNvSpPr>
            <a:spLocks noChangeArrowheads="1"/>
          </p:cNvSpPr>
          <p:nvPr/>
        </p:nvSpPr>
        <p:spPr bwMode="auto">
          <a:xfrm>
            <a:off x="10224739" y="4412553"/>
            <a:ext cx="536088" cy="529551"/>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chemeClr val="accent1">
              <a:lumMod val="50000"/>
            </a:schemeClr>
          </a:solidFill>
          <a:ln>
            <a:noFill/>
          </a:ln>
          <a:effectLst/>
        </p:spPr>
        <p:txBody>
          <a:bodyPr wrap="none" lIns="34291" tIns="17145" rIns="34291" bIns="17145" anchor="ctr"/>
          <a:lstStyle/>
          <a:p>
            <a:pPr defTabSz="914241">
              <a:defRPr/>
            </a:pPr>
            <a:endParaRPr lang="en-US" sz="1900" dirty="0">
              <a:solidFill>
                <a:prstClr val="black"/>
              </a:solidFill>
              <a:latin typeface="Calibri" panose="020F0502020204030204"/>
              <a:cs typeface="Arial"/>
              <a:sym typeface="Arial"/>
            </a:endParaRPr>
          </a:p>
        </p:txBody>
      </p:sp>
      <p:sp>
        <p:nvSpPr>
          <p:cNvPr id="11" name="Freeform 87"/>
          <p:cNvSpPr>
            <a:spLocks noChangeArrowheads="1"/>
          </p:cNvSpPr>
          <p:nvPr/>
        </p:nvSpPr>
        <p:spPr bwMode="auto">
          <a:xfrm>
            <a:off x="10304671" y="5058931"/>
            <a:ext cx="448943" cy="458168"/>
          </a:xfrm>
          <a:custGeom>
            <a:avLst/>
            <a:gdLst>
              <a:gd name="T0" fmla="*/ 345 w 426"/>
              <a:gd name="T1" fmla="*/ 213 h 435"/>
              <a:gd name="T2" fmla="*/ 345 w 426"/>
              <a:gd name="T3" fmla="*/ 213 h 435"/>
              <a:gd name="T4" fmla="*/ 213 w 426"/>
              <a:gd name="T5" fmla="*/ 346 h 435"/>
              <a:gd name="T6" fmla="*/ 79 w 426"/>
              <a:gd name="T7" fmla="*/ 213 h 435"/>
              <a:gd name="T8" fmla="*/ 88 w 426"/>
              <a:gd name="T9" fmla="*/ 195 h 435"/>
              <a:gd name="T10" fmla="*/ 0 w 426"/>
              <a:gd name="T11" fmla="*/ 195 h 435"/>
              <a:gd name="T12" fmla="*/ 0 w 426"/>
              <a:gd name="T13" fmla="*/ 363 h 435"/>
              <a:gd name="T14" fmla="*/ 62 w 426"/>
              <a:gd name="T15" fmla="*/ 434 h 435"/>
              <a:gd name="T16" fmla="*/ 363 w 426"/>
              <a:gd name="T17" fmla="*/ 434 h 435"/>
              <a:gd name="T18" fmla="*/ 425 w 426"/>
              <a:gd name="T19" fmla="*/ 363 h 435"/>
              <a:gd name="T20" fmla="*/ 425 w 426"/>
              <a:gd name="T21" fmla="*/ 195 h 435"/>
              <a:gd name="T22" fmla="*/ 337 w 426"/>
              <a:gd name="T23" fmla="*/ 195 h 435"/>
              <a:gd name="T24" fmla="*/ 345 w 426"/>
              <a:gd name="T25" fmla="*/ 213 h 435"/>
              <a:gd name="T26" fmla="*/ 363 w 426"/>
              <a:gd name="T27" fmla="*/ 0 h 435"/>
              <a:gd name="T28" fmla="*/ 363 w 426"/>
              <a:gd name="T29" fmla="*/ 0 h 435"/>
              <a:gd name="T30" fmla="*/ 62 w 426"/>
              <a:gd name="T31" fmla="*/ 0 h 435"/>
              <a:gd name="T32" fmla="*/ 0 w 426"/>
              <a:gd name="T33" fmla="*/ 71 h 435"/>
              <a:gd name="T34" fmla="*/ 0 w 426"/>
              <a:gd name="T35" fmla="*/ 142 h 435"/>
              <a:gd name="T36" fmla="*/ 106 w 426"/>
              <a:gd name="T37" fmla="*/ 142 h 435"/>
              <a:gd name="T38" fmla="*/ 213 w 426"/>
              <a:gd name="T39" fmla="*/ 89 h 435"/>
              <a:gd name="T40" fmla="*/ 319 w 426"/>
              <a:gd name="T41" fmla="*/ 142 h 435"/>
              <a:gd name="T42" fmla="*/ 425 w 426"/>
              <a:gd name="T43" fmla="*/ 142 h 435"/>
              <a:gd name="T44" fmla="*/ 425 w 426"/>
              <a:gd name="T45" fmla="*/ 71 h 435"/>
              <a:gd name="T46" fmla="*/ 363 w 426"/>
              <a:gd name="T47" fmla="*/ 0 h 435"/>
              <a:gd name="T48" fmla="*/ 390 w 426"/>
              <a:gd name="T49" fmla="*/ 89 h 435"/>
              <a:gd name="T50" fmla="*/ 390 w 426"/>
              <a:gd name="T51" fmla="*/ 89 h 435"/>
              <a:gd name="T52" fmla="*/ 381 w 426"/>
              <a:gd name="T53" fmla="*/ 97 h 435"/>
              <a:gd name="T54" fmla="*/ 345 w 426"/>
              <a:gd name="T55" fmla="*/ 97 h 435"/>
              <a:gd name="T56" fmla="*/ 328 w 426"/>
              <a:gd name="T57" fmla="*/ 89 h 435"/>
              <a:gd name="T58" fmla="*/ 328 w 426"/>
              <a:gd name="T59" fmla="*/ 53 h 435"/>
              <a:gd name="T60" fmla="*/ 345 w 426"/>
              <a:gd name="T61" fmla="*/ 36 h 435"/>
              <a:gd name="T62" fmla="*/ 381 w 426"/>
              <a:gd name="T63" fmla="*/ 36 h 435"/>
              <a:gd name="T64" fmla="*/ 390 w 426"/>
              <a:gd name="T65" fmla="*/ 53 h 435"/>
              <a:gd name="T66" fmla="*/ 390 w 426"/>
              <a:gd name="T67" fmla="*/ 89 h 435"/>
              <a:gd name="T68" fmla="*/ 292 w 426"/>
              <a:gd name="T69" fmla="*/ 213 h 435"/>
              <a:gd name="T70" fmla="*/ 292 w 426"/>
              <a:gd name="T71" fmla="*/ 213 h 435"/>
              <a:gd name="T72" fmla="*/ 213 w 426"/>
              <a:gd name="T73" fmla="*/ 133 h 435"/>
              <a:gd name="T74" fmla="*/ 132 w 426"/>
              <a:gd name="T75" fmla="*/ 213 h 435"/>
              <a:gd name="T76" fmla="*/ 213 w 426"/>
              <a:gd name="T77" fmla="*/ 293 h 435"/>
              <a:gd name="T78" fmla="*/ 292 w 426"/>
              <a:gd name="T79" fmla="*/ 2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2"/>
          </a:solidFill>
          <a:ln>
            <a:noFill/>
          </a:ln>
          <a:effectLst/>
        </p:spPr>
        <p:txBody>
          <a:bodyPr wrap="none" lIns="34291" tIns="17145" rIns="34291" bIns="17145" anchor="ctr"/>
          <a:lstStyle/>
          <a:p>
            <a:pPr defTabSz="914241">
              <a:defRPr/>
            </a:pPr>
            <a:endParaRPr lang="en-US" sz="1900" dirty="0">
              <a:solidFill>
                <a:prstClr val="black"/>
              </a:solidFill>
              <a:latin typeface="Calibri" panose="020F0502020204030204"/>
              <a:cs typeface="Arial"/>
              <a:sym typeface="Arial"/>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4091" y="5633937"/>
            <a:ext cx="570103" cy="570103"/>
          </a:xfrm>
          <a:prstGeom prst="rect">
            <a:avLst/>
          </a:prstGeom>
        </p:spPr>
      </p:pic>
    </p:spTree>
    <p:extLst>
      <p:ext uri="{BB962C8B-B14F-4D97-AF65-F5344CB8AC3E}">
        <p14:creationId xmlns:p14="http://schemas.microsoft.com/office/powerpoint/2010/main" val="63903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084EF-5E74-AF41-9E3F-794017DF5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1475874"/>
            <a:ext cx="12632021" cy="8418302"/>
          </a:xfrm>
          <a:prstGeom prst="rect">
            <a:avLst/>
          </a:prstGeom>
        </p:spPr>
      </p:pic>
      <p:sp>
        <p:nvSpPr>
          <p:cNvPr id="14" name="Rectangle 13"/>
          <p:cNvSpPr/>
          <p:nvPr/>
        </p:nvSpPr>
        <p:spPr>
          <a:xfrm>
            <a:off x="1524001" y="4351621"/>
            <a:ext cx="8284881" cy="1299882"/>
          </a:xfrm>
          <a:prstGeom prst="rect">
            <a:avLst/>
          </a:prstGeom>
          <a:solidFill>
            <a:schemeClr val="tx1">
              <a:lumMod val="85000"/>
              <a:lumOff val="15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TextBox 10"/>
          <p:cNvSpPr txBox="1"/>
          <p:nvPr/>
        </p:nvSpPr>
        <p:spPr>
          <a:xfrm>
            <a:off x="1613660" y="4559120"/>
            <a:ext cx="2868694" cy="923330"/>
          </a:xfrm>
          <a:prstGeom prst="rect">
            <a:avLst/>
          </a:prstGeom>
          <a:noFill/>
        </p:spPr>
        <p:txBody>
          <a:bodyPr wrap="square" rtlCol="0">
            <a:spAutoFit/>
          </a:bodyPr>
          <a:lstStyle/>
          <a:p>
            <a:pPr defTabSz="457200">
              <a:lnSpc>
                <a:spcPct val="90000"/>
              </a:lnSpc>
              <a:buClr>
                <a:prstClr val="white"/>
              </a:buClr>
            </a:pPr>
            <a:r>
              <a:rPr lang="en-US" sz="2000" dirty="0">
                <a:solidFill>
                  <a:srgbClr val="FAAB11"/>
                </a:solidFill>
                <a:latin typeface="Arial Rounded MT Bold" panose="020F0704030504030204" pitchFamily="34" charset="0"/>
                <a:cs typeface="Arial"/>
              </a:rPr>
              <a:t>admissions.ucr.edu</a:t>
            </a:r>
          </a:p>
          <a:p>
            <a:pPr defTabSz="457200">
              <a:lnSpc>
                <a:spcPct val="90000"/>
              </a:lnSpc>
              <a:buClr>
                <a:prstClr val="white"/>
              </a:buClr>
            </a:pPr>
            <a:r>
              <a:rPr lang="en-US" sz="2000" b="1" dirty="0">
                <a:solidFill>
                  <a:srgbClr val="FAAB11"/>
                </a:solidFill>
                <a:latin typeface="Arial Rounded MT Bold" panose="020F0704030504030204" pitchFamily="34" charset="0"/>
                <a:cs typeface="Arial"/>
              </a:rPr>
              <a:t>admissions@ucr.edu</a:t>
            </a:r>
          </a:p>
          <a:p>
            <a:pPr defTabSz="457200">
              <a:lnSpc>
                <a:spcPct val="90000"/>
              </a:lnSpc>
              <a:buClr>
                <a:prstClr val="white"/>
              </a:buClr>
            </a:pPr>
            <a:r>
              <a:rPr lang="en-US" sz="2000" dirty="0">
                <a:solidFill>
                  <a:prstClr val="white"/>
                </a:solidFill>
                <a:latin typeface="Arial Rounded MT Bold" panose="020F0704030504030204" pitchFamily="34" charset="0"/>
                <a:cs typeface="Arial"/>
              </a:rPr>
              <a:t>(951) 827-3411</a:t>
            </a:r>
            <a:endParaRPr lang="en-US" sz="2000" dirty="0">
              <a:solidFill>
                <a:srgbClr val="FAAB11"/>
              </a:solidFill>
              <a:latin typeface="Arial Rounded MT Bold" panose="020F0704030504030204" pitchFamily="34" charset="0"/>
              <a:cs typeface="Arial"/>
            </a:endParaRPr>
          </a:p>
        </p:txBody>
      </p:sp>
      <p:cxnSp>
        <p:nvCxnSpPr>
          <p:cNvPr id="7" name="Straight Connector 6"/>
          <p:cNvCxnSpPr/>
          <p:nvPr/>
        </p:nvCxnSpPr>
        <p:spPr>
          <a:xfrm flipV="1">
            <a:off x="4462138" y="4590403"/>
            <a:ext cx="0" cy="898907"/>
          </a:xfrm>
          <a:prstGeom prst="line">
            <a:avLst/>
          </a:prstGeom>
          <a:ln w="12700">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52696" y="4599926"/>
            <a:ext cx="3523927" cy="369332"/>
          </a:xfrm>
          <a:prstGeom prst="rect">
            <a:avLst/>
          </a:prstGeom>
          <a:noFill/>
        </p:spPr>
        <p:txBody>
          <a:bodyPr wrap="square" rtlCol="0">
            <a:spAutoFit/>
          </a:bodyPr>
          <a:lstStyle/>
          <a:p>
            <a:pPr defTabSz="457200">
              <a:lnSpc>
                <a:spcPct val="90000"/>
              </a:lnSpc>
              <a:buClr>
                <a:prstClr val="white"/>
              </a:buClr>
            </a:pPr>
            <a:r>
              <a:rPr lang="en-US" sz="2000" b="1" dirty="0">
                <a:solidFill>
                  <a:prstClr val="white"/>
                </a:solidFill>
                <a:latin typeface="Arial Rounded MT Bold" panose="020F0704030504030204" pitchFamily="34" charset="0"/>
                <a:cs typeface="Arial"/>
              </a:rPr>
              <a:t>Follow us on social media!</a:t>
            </a:r>
          </a:p>
        </p:txBody>
      </p:sp>
      <p:sp>
        <p:nvSpPr>
          <p:cNvPr id="19" name="Rectangle 18"/>
          <p:cNvSpPr/>
          <p:nvPr/>
        </p:nvSpPr>
        <p:spPr>
          <a:xfrm>
            <a:off x="1524002" y="2297065"/>
            <a:ext cx="3217760" cy="541754"/>
          </a:xfrm>
          <a:prstGeom prst="rect">
            <a:avLst/>
          </a:prstGeom>
          <a:solidFill>
            <a:srgbClr val="0D6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5" name="TextBox 14"/>
          <p:cNvSpPr txBox="1"/>
          <p:nvPr/>
        </p:nvSpPr>
        <p:spPr>
          <a:xfrm>
            <a:off x="1524000" y="2287699"/>
            <a:ext cx="6136838" cy="590931"/>
          </a:xfrm>
          <a:prstGeom prst="rect">
            <a:avLst/>
          </a:prstGeom>
          <a:noFill/>
        </p:spPr>
        <p:txBody>
          <a:bodyPr wrap="square" rtlCol="0">
            <a:spAutoFit/>
          </a:bodyPr>
          <a:lstStyle/>
          <a:p>
            <a:pPr defTabSz="457200">
              <a:lnSpc>
                <a:spcPct val="90000"/>
              </a:lnSpc>
            </a:pPr>
            <a:r>
              <a:rPr lang="en-US" sz="3600" b="1" dirty="0">
                <a:solidFill>
                  <a:prstClr val="white"/>
                </a:solidFill>
                <a:latin typeface="Arial Rounded MT Bold" panose="020F0704030504030204" pitchFamily="34" charset="0"/>
                <a:cs typeface="Arial"/>
              </a:rPr>
              <a:t>THANK YOU!</a:t>
            </a:r>
            <a:endParaRPr lang="en-US" sz="3600" b="1" dirty="0">
              <a:solidFill>
                <a:srgbClr val="FAAB11"/>
              </a:solidFill>
              <a:latin typeface="Arial Rounded MT Bold" panose="020F0704030504030204" pitchFamily="34" charset="0"/>
              <a:cs typeface="Arial"/>
            </a:endParaRPr>
          </a:p>
        </p:txBody>
      </p:sp>
      <p:sp>
        <p:nvSpPr>
          <p:cNvPr id="16" name="Rectangle 15"/>
          <p:cNvSpPr/>
          <p:nvPr/>
        </p:nvSpPr>
        <p:spPr>
          <a:xfrm>
            <a:off x="10519163" y="-530212"/>
            <a:ext cx="3220511" cy="1874416"/>
          </a:xfrm>
          <a:prstGeom prst="rect">
            <a:avLst/>
          </a:prstGeom>
          <a:solidFill>
            <a:srgbClr val="FAAB11">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457F"/>
                </a:solidFill>
                <a:latin typeface="Arial Rounded MT Bold" panose="020F0704030504030204" pitchFamily="34" charset="0"/>
              </a:rPr>
              <a:t>Freshman Admissions</a:t>
            </a:r>
          </a:p>
          <a:p>
            <a:pPr algn="ctr" defTabSz="457200"/>
            <a:r>
              <a:rPr lang="en-US" dirty="0">
                <a:solidFill>
                  <a:srgbClr val="00457F"/>
                </a:solidFill>
                <a:latin typeface="Arial Rounded MT Bold" panose="020F0704030504030204" pitchFamily="34" charset="0"/>
              </a:rPr>
              <a:t>Riverside County: </a:t>
            </a:r>
          </a:p>
          <a:p>
            <a:pPr algn="ctr" defTabSz="457200"/>
            <a:r>
              <a:rPr lang="en-US" dirty="0">
                <a:solidFill>
                  <a:prstClr val="white"/>
                </a:solidFill>
                <a:latin typeface="Arial Rounded MT Bold" panose="020F0704030504030204" pitchFamily="34" charset="0"/>
              </a:rPr>
              <a:t>Rachel “Rae” Reynolds </a:t>
            </a:r>
          </a:p>
          <a:p>
            <a:pPr algn="ctr" defTabSz="457200"/>
            <a:r>
              <a:rPr lang="en-US" dirty="0">
                <a:solidFill>
                  <a:srgbClr val="00457F"/>
                </a:solidFill>
                <a:latin typeface="Arial Rounded MT Bold" panose="020F0704030504030204" pitchFamily="34" charset="0"/>
              </a:rPr>
              <a:t>(she/they pronouns)</a:t>
            </a:r>
          </a:p>
          <a:p>
            <a:pPr algn="ctr" defTabSz="457200"/>
            <a:r>
              <a:rPr lang="en-US" dirty="0">
                <a:solidFill>
                  <a:srgbClr val="00457F"/>
                </a:solidFill>
                <a:latin typeface="Arial Rounded MT Bold" panose="020F0704030504030204" pitchFamily="34" charset="0"/>
              </a:rPr>
              <a:t> </a:t>
            </a:r>
            <a:r>
              <a:rPr lang="en-US" dirty="0">
                <a:solidFill>
                  <a:srgbClr val="00457F"/>
                </a:solidFill>
                <a:latin typeface="Arial Rounded MT Bold" panose="020F0704030504030204" pitchFamily="34" charset="0"/>
                <a:hlinkClick r:id="rId4">
                  <a:extLst>
                    <a:ext uri="{A12FA001-AC4F-418D-AE19-62706E023703}">
                      <ahyp:hlinkClr xmlns:ahyp="http://schemas.microsoft.com/office/drawing/2018/hyperlinkcolor" xmlns="" val="tx"/>
                    </a:ext>
                  </a:extLst>
                </a:hlinkClick>
              </a:rPr>
              <a:t>rachel.reynolds@ucr.edu</a:t>
            </a:r>
            <a:endParaRPr lang="en-US" dirty="0">
              <a:solidFill>
                <a:srgbClr val="00457F"/>
              </a:solidFill>
              <a:latin typeface="Arial Rounded MT Bold" panose="020F0704030504030204" pitchFamily="34" charset="0"/>
            </a:endParaRPr>
          </a:p>
          <a:p>
            <a:pPr algn="ctr" defTabSz="457200"/>
            <a:r>
              <a:rPr lang="en-US" strike="sngStrike" dirty="0">
                <a:solidFill>
                  <a:srgbClr val="00457F"/>
                </a:solidFill>
                <a:latin typeface="Arial Rounded MT Bold" panose="020F0704030504030204" pitchFamily="34" charset="0"/>
              </a:rPr>
              <a:t>951-285-5360</a:t>
            </a:r>
          </a:p>
        </p:txBody>
      </p:sp>
      <p:grpSp>
        <p:nvGrpSpPr>
          <p:cNvPr id="18" name="Group 17"/>
          <p:cNvGrpSpPr/>
          <p:nvPr/>
        </p:nvGrpSpPr>
        <p:grpSpPr>
          <a:xfrm>
            <a:off x="7043353" y="6394964"/>
            <a:ext cx="3615615" cy="369332"/>
            <a:chOff x="143014" y="6403431"/>
            <a:chExt cx="3615615" cy="369332"/>
          </a:xfrm>
          <a:effectLst>
            <a:outerShdw blurRad="101600" algn="ctr" rotWithShape="0">
              <a:prstClr val="black">
                <a:alpha val="71000"/>
              </a:prstClr>
            </a:outerShdw>
          </a:effectLst>
        </p:grpSpPr>
        <p:pic>
          <p:nvPicPr>
            <p:cNvPr id="20" name="Picture 19" descr="ucr-lo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014" y="6406064"/>
              <a:ext cx="681772" cy="364066"/>
            </a:xfrm>
            <a:prstGeom prst="rect">
              <a:avLst/>
            </a:prstGeom>
          </p:spPr>
        </p:pic>
        <p:sp>
          <p:nvSpPr>
            <p:cNvPr id="21" name="TextBox 20"/>
            <p:cNvSpPr txBox="1"/>
            <p:nvPr/>
          </p:nvSpPr>
          <p:spPr>
            <a:xfrm>
              <a:off x="939799" y="6403431"/>
              <a:ext cx="2818830" cy="369332"/>
            </a:xfrm>
            <a:prstGeom prst="rect">
              <a:avLst/>
            </a:prstGeom>
            <a:noFill/>
          </p:spPr>
          <p:txBody>
            <a:bodyPr wrap="none" rtlCol="0">
              <a:spAutoFit/>
            </a:bodyPr>
            <a:lstStyle/>
            <a:p>
              <a:pPr defTabSz="457200"/>
              <a:r>
                <a:rPr lang="en-US">
                  <a:solidFill>
                    <a:srgbClr val="FFFFFF"/>
                  </a:solidFill>
                  <a:latin typeface="Arial"/>
                  <a:cs typeface="Arial"/>
                </a:rPr>
                <a:t>ADMISSIONS.UCR.EDU</a:t>
              </a:r>
            </a:p>
          </p:txBody>
        </p:sp>
      </p:grpSp>
      <p:pic>
        <p:nvPicPr>
          <p:cNvPr id="3" name="Picture 2">
            <a:extLst>
              <a:ext uri="{FF2B5EF4-FFF2-40B4-BE49-F238E27FC236}">
                <a16:creationId xmlns:a16="http://schemas.microsoft.com/office/drawing/2014/main" id="{3C720AC1-9D35-A648-92E6-226E61E741B5}"/>
              </a:ext>
            </a:extLst>
          </p:cNvPr>
          <p:cNvPicPr>
            <a:picLocks noChangeAspect="1"/>
          </p:cNvPicPr>
          <p:nvPr/>
        </p:nvPicPr>
        <p:blipFill>
          <a:blip r:embed="rId6"/>
          <a:srcRect/>
          <a:stretch/>
        </p:blipFill>
        <p:spPr>
          <a:xfrm>
            <a:off x="4741763" y="5028317"/>
            <a:ext cx="5011733" cy="329237"/>
          </a:xfrm>
          <a:prstGeom prst="rect">
            <a:avLst/>
          </a:prstGeom>
        </p:spPr>
      </p:pic>
      <p:sp>
        <p:nvSpPr>
          <p:cNvPr id="22" name="Rectangle 21">
            <a:extLst>
              <a:ext uri="{FF2B5EF4-FFF2-40B4-BE49-F238E27FC236}">
                <a16:creationId xmlns:a16="http://schemas.microsoft.com/office/drawing/2014/main" id="{2CD46306-EDD1-463C-94AE-8D43DC5C11E9}"/>
              </a:ext>
            </a:extLst>
          </p:cNvPr>
          <p:cNvSpPr/>
          <p:nvPr/>
        </p:nvSpPr>
        <p:spPr>
          <a:xfrm>
            <a:off x="10519163" y="1522337"/>
            <a:ext cx="3261969" cy="3400987"/>
          </a:xfrm>
          <a:prstGeom prst="rect">
            <a:avLst/>
          </a:prstGeom>
          <a:solidFill>
            <a:srgbClr val="FAAB11">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latin typeface="Arial Rounded MT Bold" panose="020F0704030504030204" pitchFamily="34" charset="0"/>
              </a:rPr>
              <a:t>Need more info? Have more questions?</a:t>
            </a:r>
            <a:endParaRPr lang="en-US" dirty="0">
              <a:solidFill>
                <a:prstClr val="white"/>
              </a:solidFill>
              <a:latin typeface="Arial Rounded MT Bold" panose="020F0704030504030204" pitchFamily="34" charset="0"/>
              <a:hlinkClick r:id="rId7">
                <a:extLst>
                  <a:ext uri="{A12FA001-AC4F-418D-AE19-62706E023703}">
                    <ahyp:hlinkClr xmlns:ahyp="http://schemas.microsoft.com/office/drawing/2018/hyperlinkcolor" xmlns="" val="tx"/>
                  </a:ext>
                </a:extLst>
              </a:hlinkClick>
            </a:endParaRPr>
          </a:p>
          <a:p>
            <a:pPr algn="ctr" defTabSz="457200"/>
            <a:r>
              <a:rPr lang="en-US" dirty="0">
                <a:solidFill>
                  <a:srgbClr val="00457F"/>
                </a:solidFill>
                <a:latin typeface="Arial Rounded MT Bold" panose="020F0704030504030204" pitchFamily="34" charset="0"/>
                <a:hlinkClick r:id="rId7">
                  <a:extLst>
                    <a:ext uri="{A12FA001-AC4F-418D-AE19-62706E023703}">
                      <ahyp:hlinkClr xmlns:ahyp="http://schemas.microsoft.com/office/drawing/2018/hyperlinkcolor" xmlns="" val="tx"/>
                    </a:ext>
                  </a:extLst>
                </a:hlinkClick>
              </a:rPr>
              <a:t>housinginfo@ucr.edu</a:t>
            </a:r>
            <a:endParaRPr lang="en-US" dirty="0">
              <a:solidFill>
                <a:srgbClr val="00457F"/>
              </a:solidFill>
              <a:latin typeface="Arial Rounded MT Bold" panose="020F0704030504030204" pitchFamily="34" charset="0"/>
            </a:endParaRPr>
          </a:p>
          <a:p>
            <a:pPr algn="ctr" defTabSz="457200"/>
            <a:r>
              <a:rPr lang="en-US" dirty="0">
                <a:solidFill>
                  <a:prstClr val="white"/>
                </a:solidFill>
                <a:latin typeface="Arial Rounded MT Bold" panose="020F0704030504030204" pitchFamily="34" charset="0"/>
                <a:hlinkClick r:id="rId8">
                  <a:extLst>
                    <a:ext uri="{A12FA001-AC4F-418D-AE19-62706E023703}">
                      <ahyp:hlinkClr xmlns:ahyp="http://schemas.microsoft.com/office/drawing/2018/hyperlinkcolor" xmlns="" val="tx"/>
                    </a:ext>
                  </a:extLst>
                </a:hlinkClick>
              </a:rPr>
              <a:t>finaid@ucr.edu</a:t>
            </a:r>
            <a:endParaRPr lang="en-US" dirty="0">
              <a:solidFill>
                <a:prstClr val="white"/>
              </a:solidFill>
              <a:latin typeface="Arial Rounded MT Bold" panose="020F0704030504030204" pitchFamily="34" charset="0"/>
            </a:endParaRPr>
          </a:p>
          <a:p>
            <a:pPr algn="ctr" defTabSz="457200"/>
            <a:r>
              <a:rPr lang="en-US" dirty="0">
                <a:solidFill>
                  <a:srgbClr val="00457F"/>
                </a:solidFill>
                <a:latin typeface="Arial Rounded MT Bold" panose="020F0704030504030204" pitchFamily="34" charset="0"/>
                <a:hlinkClick r:id="rId9">
                  <a:extLst>
                    <a:ext uri="{A12FA001-AC4F-418D-AE19-62706E023703}">
                      <ahyp:hlinkClr xmlns:ahyp="http://schemas.microsoft.com/office/drawing/2018/hyperlinkcolor" xmlns="" val="tx"/>
                    </a:ext>
                  </a:extLst>
                </a:hlinkClick>
              </a:rPr>
              <a:t>honors@ucr.edu</a:t>
            </a:r>
            <a:endParaRPr lang="en-US" dirty="0">
              <a:solidFill>
                <a:srgbClr val="00457F"/>
              </a:solidFill>
              <a:latin typeface="Arial Rounded MT Bold" panose="020F0704030504030204" pitchFamily="34" charset="0"/>
            </a:endParaRPr>
          </a:p>
          <a:p>
            <a:pPr algn="ctr" defTabSz="457200"/>
            <a:r>
              <a:rPr lang="en-US" dirty="0">
                <a:solidFill>
                  <a:prstClr val="white"/>
                </a:solidFill>
                <a:latin typeface="Arial Rounded MT Bold" panose="020F0704030504030204" pitchFamily="34" charset="0"/>
                <a:hlinkClick r:id="rId10">
                  <a:extLst>
                    <a:ext uri="{A12FA001-AC4F-418D-AE19-62706E023703}">
                      <ahyp:hlinkClr xmlns:ahyp="http://schemas.microsoft.com/office/drawing/2018/hyperlinkcolor" xmlns="" val="tx"/>
                    </a:ext>
                  </a:extLst>
                </a:hlinkClick>
              </a:rPr>
              <a:t>orientation@ucr.edu</a:t>
            </a:r>
            <a:endParaRPr lang="en-US" dirty="0">
              <a:solidFill>
                <a:prstClr val="white"/>
              </a:solidFill>
              <a:latin typeface="Arial Rounded MT Bold" panose="020F0704030504030204" pitchFamily="34" charset="0"/>
            </a:endParaRPr>
          </a:p>
          <a:p>
            <a:pPr algn="ctr" defTabSz="457200"/>
            <a:r>
              <a:rPr lang="en-US" dirty="0">
                <a:solidFill>
                  <a:srgbClr val="00376D"/>
                </a:solidFill>
                <a:latin typeface="Arial Rounded MT Bold" panose="020F0704030504030204" pitchFamily="34" charset="0"/>
              </a:rPr>
              <a:t>Check out our Video Webinars from Highlander Week Live:</a:t>
            </a:r>
          </a:p>
          <a:p>
            <a:pPr algn="ctr" defTabSz="457200"/>
            <a:r>
              <a:rPr lang="en-US" dirty="0">
                <a:solidFill>
                  <a:prstClr val="white"/>
                </a:solidFill>
                <a:latin typeface="Arial Rounded MT Bold" panose="020F0704030504030204" pitchFamily="34" charset="0"/>
                <a:hlinkClick r:id="rId11">
                  <a:extLst>
                    <a:ext uri="{A12FA001-AC4F-418D-AE19-62706E023703}">
                      <ahyp:hlinkClr xmlns:ahyp="http://schemas.microsoft.com/office/drawing/2018/hyperlinkcolor" xmlns="" val="tx"/>
                    </a:ext>
                  </a:extLst>
                </a:hlinkClick>
              </a:rPr>
              <a:t>https://highlanderday.ucr.edu/freshman-webinars</a:t>
            </a:r>
            <a:endParaRPr lang="en-US" dirty="0">
              <a:solidFill>
                <a:prstClr val="white"/>
              </a:solidFill>
              <a:latin typeface="Arial Rounded MT Bold" panose="020F0704030504030204" pitchFamily="34" charset="0"/>
            </a:endParaRPr>
          </a:p>
        </p:txBody>
      </p:sp>
      <p:sp>
        <p:nvSpPr>
          <p:cNvPr id="23" name="Rectangle 22">
            <a:extLst>
              <a:ext uri="{FF2B5EF4-FFF2-40B4-BE49-F238E27FC236}">
                <a16:creationId xmlns:a16="http://schemas.microsoft.com/office/drawing/2014/main" id="{933C2F84-873A-45D8-837F-9F74A6128DC3}"/>
              </a:ext>
            </a:extLst>
          </p:cNvPr>
          <p:cNvSpPr/>
          <p:nvPr/>
        </p:nvSpPr>
        <p:spPr>
          <a:xfrm>
            <a:off x="1524002" y="3060696"/>
            <a:ext cx="4021582" cy="1029222"/>
          </a:xfrm>
          <a:prstGeom prst="rect">
            <a:avLst/>
          </a:prstGeom>
          <a:solidFill>
            <a:srgbClr val="0D6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latin typeface="Arial Rounded MT Bold" panose="020F0704030504030204" pitchFamily="34" charset="0"/>
              </a:rPr>
              <a:t>Take a guided or self-guided virtual tour of UC Riverside today!</a:t>
            </a:r>
          </a:p>
          <a:p>
            <a:pPr algn="ctr" defTabSz="457200"/>
            <a:r>
              <a:rPr lang="en-US" b="1" dirty="0">
                <a:solidFill>
                  <a:prstClr val="white"/>
                </a:solidFill>
                <a:latin typeface="Arial Rounded MT Bold" panose="020F0704030504030204" pitchFamily="34" charset="0"/>
              </a:rPr>
              <a:t>admissions.ucr.edu/visit</a:t>
            </a:r>
          </a:p>
        </p:txBody>
      </p:sp>
    </p:spTree>
    <p:extLst>
      <p:ext uri="{BB962C8B-B14F-4D97-AF65-F5344CB8AC3E}">
        <p14:creationId xmlns:p14="http://schemas.microsoft.com/office/powerpoint/2010/main" val="341030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500"/>
                                        <p:tgtEl>
                                          <p:spTgt spid="15">
                                            <p:txEl>
                                              <p:pRg st="0" end="0"/>
                                            </p:txEl>
                                          </p:spTgt>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450" decel="100000" fill="hold"/>
                                        <p:tgtEl>
                                          <p:spTgt spid="16"/>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16"/>
                                        </p:tgtEl>
                                        <p:attrNameLst>
                                          <p:attrName>ppt_y</p:attrName>
                                        </p:attrNameLst>
                                      </p:cBhvr>
                                      <p:tavLst>
                                        <p:tav tm="0">
                                          <p:val>
                                            <p:strVal val="#ppt_y-.03"/>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p:tgtEl>
                                          <p:spTgt spid="3"/>
                                        </p:tgtEl>
                                        <p:attrNameLst>
                                          <p:attrName>ppt_y</p:attrName>
                                        </p:attrNameLst>
                                      </p:cBhvr>
                                      <p:tavLst>
                                        <p:tav tm="0">
                                          <p:val>
                                            <p:strVal val="#ppt_y+#ppt_h*1.125000"/>
                                          </p:val>
                                        </p:tav>
                                        <p:tav tm="100000">
                                          <p:val>
                                            <p:strVal val="#ppt_y"/>
                                          </p:val>
                                        </p:tav>
                                      </p:tavLst>
                                    </p:anim>
                                    <p:animEffect transition="in" filter="wipe(up)">
                                      <p:cBhvr>
                                        <p:cTn id="38" dur="500"/>
                                        <p:tgtEl>
                                          <p:spTgt spid="3"/>
                                        </p:tgtEl>
                                      </p:cBhvr>
                                    </p:animEffect>
                                  </p:childTnLst>
                                </p:cTn>
                              </p:par>
                            </p:childTnLst>
                          </p:cTn>
                        </p:par>
                        <p:par>
                          <p:cTn id="39" fill="hold">
                            <p:stCondLst>
                              <p:cond delay="3500"/>
                            </p:stCondLst>
                            <p:childTnLst>
                              <p:par>
                                <p:cTn id="40" presetID="37"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450" decel="100000" fill="hold"/>
                                        <p:tgtEl>
                                          <p:spTgt spid="22"/>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22"/>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bldP spid="19" grpId="0" animBg="1"/>
      <p:bldP spid="16"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4502E4F-BB53-4793-BD4F-F00481624DFE}"/>
              </a:ext>
            </a:extLst>
          </p:cNvPr>
          <p:cNvSpPr>
            <a:spLocks noGrp="1"/>
          </p:cNvSpPr>
          <p:nvPr/>
        </p:nvSpPr>
        <p:spPr>
          <a:xfrm>
            <a:off x="778021" y="1347738"/>
            <a:ext cx="10515600" cy="46388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914354">
              <a:buNone/>
              <a:defRPr/>
            </a:pPr>
            <a:endParaRPr lang="en-US" sz="4800" b="1" dirty="0">
              <a:solidFill>
                <a:prstClr val="black"/>
              </a:solidFill>
              <a:latin typeface="Calibri" panose="020F0502020204030204"/>
              <a:cs typeface="Calibri"/>
              <a:sym typeface="Arial"/>
            </a:endParaRPr>
          </a:p>
          <a:p>
            <a:pPr marL="304784" indent="-304784" defTabSz="914354">
              <a:defRPr/>
            </a:pPr>
            <a:r>
              <a:rPr lang="en-US" sz="3200" b="1" dirty="0">
                <a:solidFill>
                  <a:prstClr val="black"/>
                </a:solidFill>
                <a:latin typeface="Calibri" panose="020F0502020204030204"/>
                <a:cs typeface="Calibri"/>
                <a:sym typeface="Arial"/>
              </a:rPr>
              <a:t> </a:t>
            </a:r>
            <a:r>
              <a:rPr lang="en-US" sz="3200" b="1" dirty="0" smtClean="0">
                <a:solidFill>
                  <a:prstClr val="black"/>
                </a:solidFill>
                <a:latin typeface="Footlight MT Light" panose="0204060206030A020304" pitchFamily="18" charset="0"/>
                <a:cs typeface="Calibri"/>
                <a:sym typeface="Arial"/>
              </a:rPr>
              <a:t>Laura </a:t>
            </a:r>
            <a:r>
              <a:rPr lang="en-US" sz="3200" b="1" dirty="0" err="1" smtClean="0">
                <a:solidFill>
                  <a:prstClr val="black"/>
                </a:solidFill>
                <a:latin typeface="Footlight MT Light" panose="0204060206030A020304" pitchFamily="18" charset="0"/>
                <a:cs typeface="Calibri"/>
                <a:sym typeface="Arial"/>
              </a:rPr>
              <a:t>Macchia</a:t>
            </a:r>
            <a:r>
              <a:rPr lang="en-US" sz="3200" b="1" dirty="0" smtClean="0">
                <a:solidFill>
                  <a:prstClr val="black"/>
                </a:solidFill>
                <a:latin typeface="Footlight MT Light" panose="0204060206030A020304" pitchFamily="18" charset="0"/>
                <a:cs typeface="Calibri"/>
                <a:sym typeface="Arial"/>
              </a:rPr>
              <a:t> </a:t>
            </a:r>
            <a:r>
              <a:rPr lang="en-US" sz="3200" b="1" dirty="0" err="1" smtClean="0">
                <a:solidFill>
                  <a:prstClr val="black"/>
                </a:solidFill>
                <a:latin typeface="Footlight MT Light" panose="0204060206030A020304" pitchFamily="18" charset="0"/>
                <a:cs typeface="Calibri"/>
                <a:sym typeface="Arial"/>
              </a:rPr>
              <a:t>Amescua</a:t>
            </a:r>
            <a:endParaRPr lang="en-US" sz="3200" b="1" dirty="0" smtClean="0">
              <a:solidFill>
                <a:prstClr val="black"/>
              </a:solidFill>
              <a:latin typeface="Footlight MT Light" panose="0204060206030A020304" pitchFamily="18" charset="0"/>
              <a:cs typeface="Calibri"/>
              <a:sym typeface="Arial"/>
            </a:endParaRPr>
          </a:p>
          <a:p>
            <a:pPr marL="0" indent="0" defTabSz="914354">
              <a:buNone/>
              <a:defRPr/>
            </a:pPr>
            <a:r>
              <a:rPr lang="en-US" sz="3200" b="1" dirty="0" smtClean="0">
                <a:solidFill>
                  <a:prstClr val="black"/>
                </a:solidFill>
                <a:latin typeface="Footlight MT Light" panose="0204060206030A020304" pitchFamily="18" charset="0"/>
                <a:cs typeface="Calibri"/>
                <a:sym typeface="Arial"/>
              </a:rPr>
              <a:t>	UC-Office of the President</a:t>
            </a:r>
          </a:p>
          <a:p>
            <a:pPr marL="0" indent="0" defTabSz="914354">
              <a:buNone/>
              <a:defRPr/>
            </a:pPr>
            <a:endParaRPr lang="en-US" sz="3200" b="1" dirty="0">
              <a:solidFill>
                <a:prstClr val="black"/>
              </a:solidFill>
              <a:latin typeface="Footlight MT Light" panose="0204060206030A020304" pitchFamily="18" charset="0"/>
              <a:cs typeface="Calibri"/>
              <a:sym typeface="Arial"/>
            </a:endParaRPr>
          </a:p>
          <a:p>
            <a:pPr defTabSz="914354">
              <a:defRPr/>
            </a:pPr>
            <a:r>
              <a:rPr lang="en-US" sz="3200" b="1" dirty="0" smtClean="0">
                <a:solidFill>
                  <a:prstClr val="black"/>
                </a:solidFill>
                <a:latin typeface="Footlight MT Light" panose="0204060206030A020304" pitchFamily="18" charset="0"/>
                <a:cs typeface="Calibri"/>
                <a:sym typeface="Arial"/>
              </a:rPr>
              <a:t>Rachel Reynolds</a:t>
            </a:r>
          </a:p>
          <a:p>
            <a:pPr marL="0" indent="0" defTabSz="914354">
              <a:buNone/>
              <a:defRPr/>
            </a:pPr>
            <a:r>
              <a:rPr lang="en-US" sz="3200" b="1" dirty="0">
                <a:solidFill>
                  <a:prstClr val="black"/>
                </a:solidFill>
                <a:latin typeface="Footlight MT Light" panose="0204060206030A020304" pitchFamily="18" charset="0"/>
                <a:cs typeface="Calibri"/>
                <a:sym typeface="Arial"/>
              </a:rPr>
              <a:t>	</a:t>
            </a:r>
            <a:r>
              <a:rPr lang="en-US" sz="3200" b="1" dirty="0" smtClean="0">
                <a:solidFill>
                  <a:prstClr val="black"/>
                </a:solidFill>
                <a:latin typeface="Footlight MT Light" panose="0204060206030A020304" pitchFamily="18" charset="0"/>
                <a:cs typeface="Calibri"/>
                <a:sym typeface="Arial"/>
              </a:rPr>
              <a:t>UC, Riverside Admissions</a:t>
            </a:r>
            <a:endParaRPr lang="en-US" sz="3200" b="1" dirty="0">
              <a:solidFill>
                <a:prstClr val="black"/>
              </a:solidFill>
              <a:latin typeface="Footlight MT Light" panose="0204060206030A020304" pitchFamily="18" charset="0"/>
              <a:cs typeface="Calibri"/>
              <a:sym typeface="Arial"/>
            </a:endParaRPr>
          </a:p>
          <a:p>
            <a:pPr marL="304784" indent="-304784" defTabSz="914354">
              <a:defRPr/>
            </a:pPr>
            <a:endParaRPr lang="en-US" sz="4800" b="1" dirty="0">
              <a:solidFill>
                <a:prstClr val="black"/>
              </a:solidFill>
              <a:latin typeface="Calibri" panose="020F0502020204030204"/>
              <a:cs typeface="Calibri"/>
              <a:sym typeface="Arial"/>
            </a:endParaRPr>
          </a:p>
          <a:p>
            <a:pPr marL="304784" indent="-304784" defTabSz="914354">
              <a:defRPr/>
            </a:pPr>
            <a:endParaRPr lang="en-US" sz="4800" b="1" dirty="0">
              <a:solidFill>
                <a:prstClr val="black"/>
              </a:solidFill>
              <a:latin typeface="Calibri" panose="020F0502020204030204"/>
              <a:cs typeface="Calibri"/>
              <a:sym typeface="Arial"/>
            </a:endParaRPr>
          </a:p>
          <a:p>
            <a:pPr marL="0" indent="0" defTabSz="914354">
              <a:buNone/>
              <a:defRPr/>
            </a:pPr>
            <a:endParaRPr lang="en-US" sz="3300" b="1" dirty="0">
              <a:solidFill>
                <a:prstClr val="black"/>
              </a:solidFill>
              <a:latin typeface="Calibri" panose="020F0502020204030204"/>
              <a:cs typeface="Calibri"/>
              <a:sym typeface="Arial"/>
            </a:endParaRPr>
          </a:p>
          <a:p>
            <a:pPr marL="457178" indent="-457178" defTabSz="914354">
              <a:defRPr/>
            </a:pPr>
            <a:endParaRPr lang="en-US" sz="3000" dirty="0">
              <a:solidFill>
                <a:prstClr val="black"/>
              </a:solidFill>
              <a:latin typeface="Calibri" panose="020F0502020204030204"/>
              <a:cs typeface="Calibri"/>
              <a:sym typeface="Arial"/>
            </a:endParaRPr>
          </a:p>
          <a:p>
            <a:pPr marL="0" indent="0" defTabSz="914354">
              <a:buNone/>
              <a:defRPr/>
            </a:pPr>
            <a:endParaRPr lang="en-US" dirty="0">
              <a:solidFill>
                <a:prstClr val="black"/>
              </a:solidFill>
              <a:latin typeface="Calibri" panose="020F0502020204030204"/>
              <a:cs typeface="Calibri"/>
              <a:sym typeface="Arial"/>
            </a:endParaRPr>
          </a:p>
          <a:p>
            <a:pPr marL="0" indent="0" defTabSz="914354">
              <a:buNone/>
              <a:defRPr/>
            </a:pPr>
            <a:endParaRPr lang="en-US" dirty="0">
              <a:solidFill>
                <a:prstClr val="black"/>
              </a:solidFill>
              <a:latin typeface="Calibri" panose="020F0502020204030204"/>
              <a:cs typeface="Calibri"/>
              <a:sym typeface="Arial"/>
            </a:endParaRPr>
          </a:p>
        </p:txBody>
      </p:sp>
      <p:sp>
        <p:nvSpPr>
          <p:cNvPr id="3" name="TextBox 2">
            <a:extLst>
              <a:ext uri="{FF2B5EF4-FFF2-40B4-BE49-F238E27FC236}">
                <a16:creationId xmlns:a16="http://schemas.microsoft.com/office/drawing/2014/main" id="{AF5B04E4-A591-4EFD-9C5C-EBD33B455BE8}"/>
              </a:ext>
            </a:extLst>
          </p:cNvPr>
          <p:cNvSpPr txBox="1"/>
          <p:nvPr/>
        </p:nvSpPr>
        <p:spPr>
          <a:xfrm>
            <a:off x="1414940" y="971373"/>
            <a:ext cx="924176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354">
              <a:defRPr/>
            </a:pPr>
            <a:r>
              <a:rPr lang="en-US" sz="4000" u="sng" dirty="0">
                <a:solidFill>
                  <a:prstClr val="black"/>
                </a:solidFill>
                <a:latin typeface="Calibri" panose="020F0502020204030204"/>
                <a:cs typeface="Calibri"/>
                <a:sym typeface="Arial"/>
              </a:rPr>
              <a:t>Round of Applause for our </a:t>
            </a:r>
            <a:r>
              <a:rPr lang="en-US" sz="4000" u="sng" dirty="0" smtClean="0">
                <a:solidFill>
                  <a:prstClr val="black"/>
                </a:solidFill>
                <a:latin typeface="Calibri" panose="020F0502020204030204"/>
                <a:cs typeface="Calibri"/>
                <a:sym typeface="Arial"/>
              </a:rPr>
              <a:t>Presenters!!</a:t>
            </a:r>
            <a:endParaRPr lang="en-US" sz="4000" u="sng" dirty="0">
              <a:solidFill>
                <a:prstClr val="black"/>
              </a:solidFill>
              <a:latin typeface="Calibri" panose="020F0502020204030204"/>
              <a:cs typeface="Calibri"/>
              <a:sym typeface="Arial"/>
            </a:endParaRPr>
          </a:p>
        </p:txBody>
      </p:sp>
      <p:pic>
        <p:nvPicPr>
          <p:cNvPr id="4" name="Picture 3" descr="Applause (Counter-Strike 1.6 &gt; Sprays &gt; Funny) - GAMEBANAN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3185" y="2840181"/>
            <a:ext cx="4017819" cy="4017819"/>
          </a:xfrm>
          <a:prstGeom prst="rect">
            <a:avLst/>
          </a:prstGeom>
        </p:spPr>
      </p:pic>
    </p:spTree>
    <p:extLst>
      <p:ext uri="{BB962C8B-B14F-4D97-AF65-F5344CB8AC3E}">
        <p14:creationId xmlns:p14="http://schemas.microsoft.com/office/powerpoint/2010/main" val="3684751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4502E4F-BB53-4793-BD4F-F00481624DFE}"/>
              </a:ext>
            </a:extLst>
          </p:cNvPr>
          <p:cNvSpPr>
            <a:spLocks noGrp="1"/>
          </p:cNvSpPr>
          <p:nvPr/>
        </p:nvSpPr>
        <p:spPr>
          <a:xfrm>
            <a:off x="1240767" y="1983779"/>
            <a:ext cx="10515600" cy="46388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54">
              <a:buNone/>
              <a:defRPr/>
            </a:pPr>
            <a:r>
              <a:rPr lang="en-US" sz="3300" b="1" dirty="0">
                <a:solidFill>
                  <a:prstClr val="black"/>
                </a:solidFill>
                <a:latin typeface="Calibri" panose="020F0502020204030204"/>
                <a:cs typeface="Calibri"/>
                <a:sym typeface="Arial"/>
              </a:rPr>
              <a:t>Please reach out to College and Career Readiness with any needs at your school site, professional development topics, or general questions at:</a:t>
            </a:r>
          </a:p>
          <a:p>
            <a:pPr marL="0" indent="0" defTabSz="914354">
              <a:buNone/>
              <a:defRPr/>
            </a:pPr>
            <a:endParaRPr lang="en-US" sz="3300" b="1" dirty="0">
              <a:solidFill>
                <a:prstClr val="black"/>
              </a:solidFill>
              <a:latin typeface="Calibri" panose="020F0502020204030204"/>
              <a:cs typeface="Calibri"/>
              <a:sym typeface="Arial"/>
            </a:endParaRPr>
          </a:p>
          <a:p>
            <a:pPr marL="0" indent="0" algn="ctr" defTabSz="914354">
              <a:buNone/>
              <a:defRPr/>
            </a:pPr>
            <a:r>
              <a:rPr lang="en-US" sz="3000" dirty="0">
                <a:solidFill>
                  <a:prstClr val="black"/>
                </a:solidFill>
                <a:latin typeface="Calibri" panose="020F0502020204030204"/>
                <a:cs typeface="Calibri"/>
                <a:sym typeface="Arial"/>
              </a:rPr>
              <a:t>Catalina </a:t>
            </a:r>
            <a:r>
              <a:rPr lang="en-US" sz="3000" dirty="0" err="1">
                <a:solidFill>
                  <a:prstClr val="black"/>
                </a:solidFill>
                <a:latin typeface="Calibri" panose="020F0502020204030204"/>
                <a:cs typeface="Calibri"/>
                <a:sym typeface="Arial"/>
              </a:rPr>
              <a:t>Cifuentes</a:t>
            </a:r>
            <a:r>
              <a:rPr lang="en-US" sz="3000" dirty="0">
                <a:solidFill>
                  <a:prstClr val="black"/>
                </a:solidFill>
                <a:latin typeface="Calibri" panose="020F0502020204030204"/>
                <a:cs typeface="Calibri"/>
                <a:sym typeface="Arial"/>
              </a:rPr>
              <a:t>          </a:t>
            </a:r>
            <a:r>
              <a:rPr lang="en-US" sz="3000" dirty="0">
                <a:solidFill>
                  <a:prstClr val="black"/>
                </a:solidFill>
                <a:latin typeface="Calibri" panose="020F0502020204030204"/>
                <a:cs typeface="Calibri"/>
                <a:sym typeface="Arial"/>
                <a:hlinkClick r:id="rId4"/>
              </a:rPr>
              <a:t>ccifuentes@rcoe.us</a:t>
            </a:r>
            <a:r>
              <a:rPr lang="en-US" sz="3000" dirty="0">
                <a:solidFill>
                  <a:prstClr val="black"/>
                </a:solidFill>
                <a:latin typeface="Calibri" panose="020F0502020204030204"/>
                <a:cs typeface="Calibri"/>
                <a:sym typeface="Arial"/>
              </a:rPr>
              <a:t> </a:t>
            </a:r>
          </a:p>
          <a:p>
            <a:pPr marL="0" indent="0" algn="ctr" defTabSz="914354">
              <a:buNone/>
              <a:defRPr/>
            </a:pPr>
            <a:r>
              <a:rPr lang="en-US" sz="3000" dirty="0">
                <a:solidFill>
                  <a:prstClr val="black"/>
                </a:solidFill>
                <a:latin typeface="Calibri" panose="020F0502020204030204"/>
                <a:cs typeface="Calibri"/>
                <a:sym typeface="Arial"/>
              </a:rPr>
              <a:t>Dr. Pedro Caro                 </a:t>
            </a:r>
            <a:r>
              <a:rPr lang="en-US" sz="3000" dirty="0">
                <a:solidFill>
                  <a:prstClr val="black"/>
                </a:solidFill>
                <a:latin typeface="Calibri" panose="020F0502020204030204"/>
                <a:cs typeface="Calibri"/>
                <a:sym typeface="Arial"/>
                <a:hlinkClick r:id="rId5"/>
              </a:rPr>
              <a:t>pcaro@rcoe.us</a:t>
            </a:r>
            <a:r>
              <a:rPr lang="en-US" sz="3000" dirty="0">
                <a:solidFill>
                  <a:prstClr val="black"/>
                </a:solidFill>
                <a:latin typeface="Calibri" panose="020F0502020204030204"/>
                <a:cs typeface="Calibri"/>
                <a:sym typeface="Arial"/>
              </a:rPr>
              <a:t> </a:t>
            </a:r>
          </a:p>
          <a:p>
            <a:pPr marL="0" indent="0" defTabSz="914354">
              <a:buNone/>
              <a:defRPr/>
            </a:pPr>
            <a:endParaRPr lang="en-US" dirty="0">
              <a:solidFill>
                <a:prstClr val="black"/>
              </a:solidFill>
              <a:latin typeface="Calibri" panose="020F0502020204030204"/>
              <a:cs typeface="Calibri"/>
              <a:sym typeface="Arial"/>
            </a:endParaRPr>
          </a:p>
          <a:p>
            <a:pPr marL="0" indent="0" defTabSz="914354">
              <a:buNone/>
              <a:defRPr/>
            </a:pPr>
            <a:endParaRPr lang="en-US" dirty="0">
              <a:solidFill>
                <a:prstClr val="black"/>
              </a:solidFill>
              <a:latin typeface="Calibri" panose="020F0502020204030204"/>
              <a:cs typeface="Calibri"/>
              <a:sym typeface="Arial"/>
            </a:endParaRPr>
          </a:p>
        </p:txBody>
      </p:sp>
      <p:sp>
        <p:nvSpPr>
          <p:cNvPr id="3" name="TextBox 2">
            <a:extLst>
              <a:ext uri="{FF2B5EF4-FFF2-40B4-BE49-F238E27FC236}">
                <a16:creationId xmlns:a16="http://schemas.microsoft.com/office/drawing/2014/main" id="{AF5B04E4-A591-4EFD-9C5C-EBD33B455BE8}"/>
              </a:ext>
            </a:extLst>
          </p:cNvPr>
          <p:cNvSpPr txBox="1"/>
          <p:nvPr/>
        </p:nvSpPr>
        <p:spPr>
          <a:xfrm>
            <a:off x="1489496" y="1015042"/>
            <a:ext cx="924176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354">
              <a:defRPr/>
            </a:pPr>
            <a:r>
              <a:rPr lang="en-US" sz="4000" u="sng" dirty="0">
                <a:solidFill>
                  <a:prstClr val="black"/>
                </a:solidFill>
                <a:latin typeface="Calibri" panose="020F0502020204030204"/>
                <a:cs typeface="Calibri"/>
                <a:sym typeface="Arial"/>
              </a:rPr>
              <a:t>We are here to support you!</a:t>
            </a:r>
          </a:p>
        </p:txBody>
      </p:sp>
    </p:spTree>
    <p:extLst>
      <p:ext uri="{BB962C8B-B14F-4D97-AF65-F5344CB8AC3E}">
        <p14:creationId xmlns:p14="http://schemas.microsoft.com/office/powerpoint/2010/main" val="3891765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7545" y="2501040"/>
            <a:ext cx="5272227" cy="4186237"/>
          </a:xfrm>
          <a:prstGeom prst="rect">
            <a:avLst/>
          </a:prstGeom>
        </p:spPr>
      </p:pic>
      <p:sp>
        <p:nvSpPr>
          <p:cNvPr id="2" name="Title 1"/>
          <p:cNvSpPr>
            <a:spLocks noGrp="1"/>
          </p:cNvSpPr>
          <p:nvPr>
            <p:ph type="title"/>
          </p:nvPr>
        </p:nvSpPr>
        <p:spPr>
          <a:xfrm>
            <a:off x="838200" y="765901"/>
            <a:ext cx="10515600" cy="1325563"/>
          </a:xfrm>
        </p:spPr>
        <p:txBody>
          <a:bodyPr>
            <a:normAutofit/>
          </a:bodyPr>
          <a:lstStyle/>
          <a:p>
            <a:pPr algn="ctr"/>
            <a:r>
              <a:rPr lang="en-US" b="1" dirty="0">
                <a:solidFill>
                  <a:schemeClr val="accent4"/>
                </a:solidFill>
                <a:latin typeface="+mn-lt"/>
                <a:ea typeface="Avenir Next" charset="0"/>
                <a:cs typeface="Avenir Next" charset="0"/>
              </a:rPr>
              <a:t>FOR MORE INFORMATION </a:t>
            </a:r>
            <a:r>
              <a:rPr lang="en-US" b="1" dirty="0" smtClean="0">
                <a:solidFill>
                  <a:schemeClr val="accent4"/>
                </a:solidFill>
                <a:latin typeface="+mn-lt"/>
                <a:ea typeface="Avenir Next" charset="0"/>
                <a:cs typeface="Avenir Next" charset="0"/>
              </a:rPr>
              <a:t>AND RESOURCES PLEASE </a:t>
            </a:r>
            <a:r>
              <a:rPr lang="en-US" b="1" dirty="0">
                <a:solidFill>
                  <a:schemeClr val="accent4"/>
                </a:solidFill>
                <a:latin typeface="+mn-lt"/>
                <a:ea typeface="Avenir Next" charset="0"/>
                <a:cs typeface="Avenir Next" charset="0"/>
              </a:rPr>
              <a:t>VISIT US @</a:t>
            </a:r>
          </a:p>
        </p:txBody>
      </p:sp>
      <p:sp>
        <p:nvSpPr>
          <p:cNvPr id="3" name="Content Placeholder 2"/>
          <p:cNvSpPr>
            <a:spLocks noGrp="1"/>
          </p:cNvSpPr>
          <p:nvPr>
            <p:ph idx="1"/>
          </p:nvPr>
        </p:nvSpPr>
        <p:spPr>
          <a:xfrm>
            <a:off x="838200" y="1939929"/>
            <a:ext cx="10515600" cy="4351339"/>
          </a:xfrm>
        </p:spPr>
        <p:txBody>
          <a:bodyPr>
            <a:normAutofit/>
          </a:bodyPr>
          <a:lstStyle/>
          <a:p>
            <a:pPr marL="0" indent="0" algn="ctr">
              <a:buNone/>
            </a:pPr>
            <a:r>
              <a:rPr lang="en-US" sz="4400" b="1" dirty="0">
                <a:hlinkClick r:id="rId3"/>
              </a:rPr>
              <a:t>www.rcec.us</a:t>
            </a:r>
            <a:endParaRPr lang="en-US" sz="4400" b="1" dirty="0"/>
          </a:p>
          <a:p>
            <a:pPr marL="0" indent="0" algn="ctr">
              <a:buNone/>
            </a:pPr>
            <a:endParaRPr lang="en-US" sz="4400" dirty="0"/>
          </a:p>
        </p:txBody>
      </p:sp>
      <p:pic>
        <p:nvPicPr>
          <p:cNvPr id="5" name="Picture 4"/>
          <p:cNvPicPr>
            <a:picLocks noChangeAspect="1"/>
          </p:cNvPicPr>
          <p:nvPr/>
        </p:nvPicPr>
        <p:blipFill>
          <a:blip r:embed="rId4"/>
          <a:stretch>
            <a:fillRect/>
          </a:stretch>
        </p:blipFill>
        <p:spPr>
          <a:xfrm>
            <a:off x="6194409" y="4044162"/>
            <a:ext cx="1389408" cy="2444751"/>
          </a:xfrm>
          <a:prstGeom prst="rect">
            <a:avLst/>
          </a:prstGeom>
        </p:spPr>
      </p:pic>
      <p:pic>
        <p:nvPicPr>
          <p:cNvPr id="6" name="Picture 5"/>
          <p:cNvPicPr>
            <a:picLocks noChangeAspect="1"/>
          </p:cNvPicPr>
          <p:nvPr/>
        </p:nvPicPr>
        <p:blipFill>
          <a:blip r:embed="rId5"/>
          <a:stretch>
            <a:fillRect/>
          </a:stretch>
        </p:blipFill>
        <p:spPr>
          <a:xfrm>
            <a:off x="7885313" y="3559108"/>
            <a:ext cx="2082944" cy="2930525"/>
          </a:xfrm>
          <a:prstGeom prst="rect">
            <a:avLst/>
          </a:prstGeom>
        </p:spPr>
      </p:pic>
      <p:pic>
        <p:nvPicPr>
          <p:cNvPr id="8" name="Picture 7"/>
          <p:cNvPicPr>
            <a:picLocks noChangeAspect="1"/>
          </p:cNvPicPr>
          <p:nvPr/>
        </p:nvPicPr>
        <p:blipFill>
          <a:blip r:embed="rId6"/>
          <a:stretch>
            <a:fillRect/>
          </a:stretch>
        </p:blipFill>
        <p:spPr>
          <a:xfrm>
            <a:off x="6168382" y="3998873"/>
            <a:ext cx="1441705" cy="2536771"/>
          </a:xfrm>
          <a:prstGeom prst="rect">
            <a:avLst/>
          </a:prstGeom>
        </p:spPr>
      </p:pic>
      <p:sp>
        <p:nvSpPr>
          <p:cNvPr id="9" name="Freeform 71"/>
          <p:cNvSpPr>
            <a:spLocks noChangeArrowheads="1"/>
          </p:cNvSpPr>
          <p:nvPr/>
        </p:nvSpPr>
        <p:spPr bwMode="auto">
          <a:xfrm>
            <a:off x="10210911" y="3741329"/>
            <a:ext cx="564719" cy="554387"/>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01 w 480"/>
              <a:gd name="T13" fmla="*/ 338 h 471"/>
              <a:gd name="T14" fmla="*/ 301 w 480"/>
              <a:gd name="T15" fmla="*/ 338 h 471"/>
              <a:gd name="T16" fmla="*/ 274 w 480"/>
              <a:gd name="T17" fmla="*/ 347 h 471"/>
              <a:gd name="T18" fmla="*/ 248 w 480"/>
              <a:gd name="T19" fmla="*/ 347 h 471"/>
              <a:gd name="T20" fmla="*/ 221 w 480"/>
              <a:gd name="T21" fmla="*/ 347 h 471"/>
              <a:gd name="T22" fmla="*/ 204 w 480"/>
              <a:gd name="T23" fmla="*/ 338 h 471"/>
              <a:gd name="T24" fmla="*/ 186 w 480"/>
              <a:gd name="T25" fmla="*/ 320 h 471"/>
              <a:gd name="T26" fmla="*/ 186 w 480"/>
              <a:gd name="T27" fmla="*/ 293 h 471"/>
              <a:gd name="T28" fmla="*/ 186 w 480"/>
              <a:gd name="T29" fmla="*/ 213 h 471"/>
              <a:gd name="T30" fmla="*/ 159 w 480"/>
              <a:gd name="T31" fmla="*/ 213 h 471"/>
              <a:gd name="T32" fmla="*/ 159 w 480"/>
              <a:gd name="T33" fmla="*/ 178 h 471"/>
              <a:gd name="T34" fmla="*/ 186 w 480"/>
              <a:gd name="T35" fmla="*/ 169 h 471"/>
              <a:gd name="T36" fmla="*/ 204 w 480"/>
              <a:gd name="T37" fmla="*/ 151 h 471"/>
              <a:gd name="T38" fmla="*/ 213 w 480"/>
              <a:gd name="T39" fmla="*/ 116 h 471"/>
              <a:gd name="T40" fmla="*/ 239 w 480"/>
              <a:gd name="T41" fmla="*/ 116 h 471"/>
              <a:gd name="T42" fmla="*/ 239 w 480"/>
              <a:gd name="T43" fmla="*/ 178 h 471"/>
              <a:gd name="T44" fmla="*/ 292 w 480"/>
              <a:gd name="T45" fmla="*/ 178 h 471"/>
              <a:gd name="T46" fmla="*/ 292 w 480"/>
              <a:gd name="T47" fmla="*/ 213 h 471"/>
              <a:gd name="T48" fmla="*/ 239 w 480"/>
              <a:gd name="T49" fmla="*/ 213 h 471"/>
              <a:gd name="T50" fmla="*/ 239 w 480"/>
              <a:gd name="T51" fmla="*/ 275 h 471"/>
              <a:gd name="T52" fmla="*/ 239 w 480"/>
              <a:gd name="T53" fmla="*/ 303 h 471"/>
              <a:gd name="T54" fmla="*/ 248 w 480"/>
              <a:gd name="T55" fmla="*/ 311 h 471"/>
              <a:gd name="T56" fmla="*/ 266 w 480"/>
              <a:gd name="T57" fmla="*/ 311 h 471"/>
              <a:gd name="T58" fmla="*/ 301 w 480"/>
              <a:gd name="T59" fmla="*/ 303 h 471"/>
              <a:gd name="T60" fmla="*/ 301 w 480"/>
              <a:gd name="T61"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solidFill>
            <a:schemeClr val="accent1"/>
          </a:solidFill>
          <a:ln>
            <a:noFill/>
          </a:ln>
          <a:effectLst/>
        </p:spPr>
        <p:txBody>
          <a:bodyPr wrap="none" lIns="34291" tIns="17145" rIns="34291" bIns="17145" anchor="ctr"/>
          <a:lstStyle/>
          <a:p>
            <a:pPr defTabSz="914241">
              <a:defRPr/>
            </a:pPr>
            <a:endParaRPr lang="en-US" sz="1900" dirty="0">
              <a:solidFill>
                <a:prstClr val="black"/>
              </a:solidFill>
              <a:latin typeface="Calibri" panose="020F0502020204030204"/>
              <a:cs typeface="Arial"/>
              <a:sym typeface="Arial"/>
            </a:endParaRPr>
          </a:p>
        </p:txBody>
      </p:sp>
      <p:sp>
        <p:nvSpPr>
          <p:cNvPr id="10" name="Freeform 79"/>
          <p:cNvSpPr>
            <a:spLocks noChangeArrowheads="1"/>
          </p:cNvSpPr>
          <p:nvPr/>
        </p:nvSpPr>
        <p:spPr bwMode="auto">
          <a:xfrm>
            <a:off x="10224739" y="4412553"/>
            <a:ext cx="536088" cy="529551"/>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chemeClr val="accent1">
              <a:lumMod val="50000"/>
            </a:schemeClr>
          </a:solidFill>
          <a:ln>
            <a:noFill/>
          </a:ln>
          <a:effectLst/>
        </p:spPr>
        <p:txBody>
          <a:bodyPr wrap="none" lIns="34291" tIns="17145" rIns="34291" bIns="17145" anchor="ctr"/>
          <a:lstStyle/>
          <a:p>
            <a:pPr defTabSz="914241">
              <a:defRPr/>
            </a:pPr>
            <a:endParaRPr lang="en-US" sz="1900" dirty="0">
              <a:solidFill>
                <a:prstClr val="black"/>
              </a:solidFill>
              <a:latin typeface="Calibri" panose="020F0502020204030204"/>
              <a:cs typeface="Arial"/>
              <a:sym typeface="Arial"/>
            </a:endParaRPr>
          </a:p>
        </p:txBody>
      </p:sp>
      <p:sp>
        <p:nvSpPr>
          <p:cNvPr id="11" name="Freeform 87"/>
          <p:cNvSpPr>
            <a:spLocks noChangeArrowheads="1"/>
          </p:cNvSpPr>
          <p:nvPr/>
        </p:nvSpPr>
        <p:spPr bwMode="auto">
          <a:xfrm>
            <a:off x="10304671" y="5058931"/>
            <a:ext cx="448943" cy="458168"/>
          </a:xfrm>
          <a:custGeom>
            <a:avLst/>
            <a:gdLst>
              <a:gd name="T0" fmla="*/ 345 w 426"/>
              <a:gd name="T1" fmla="*/ 213 h 435"/>
              <a:gd name="T2" fmla="*/ 345 w 426"/>
              <a:gd name="T3" fmla="*/ 213 h 435"/>
              <a:gd name="T4" fmla="*/ 213 w 426"/>
              <a:gd name="T5" fmla="*/ 346 h 435"/>
              <a:gd name="T6" fmla="*/ 79 w 426"/>
              <a:gd name="T7" fmla="*/ 213 h 435"/>
              <a:gd name="T8" fmla="*/ 88 w 426"/>
              <a:gd name="T9" fmla="*/ 195 h 435"/>
              <a:gd name="T10" fmla="*/ 0 w 426"/>
              <a:gd name="T11" fmla="*/ 195 h 435"/>
              <a:gd name="T12" fmla="*/ 0 w 426"/>
              <a:gd name="T13" fmla="*/ 363 h 435"/>
              <a:gd name="T14" fmla="*/ 62 w 426"/>
              <a:gd name="T15" fmla="*/ 434 h 435"/>
              <a:gd name="T16" fmla="*/ 363 w 426"/>
              <a:gd name="T17" fmla="*/ 434 h 435"/>
              <a:gd name="T18" fmla="*/ 425 w 426"/>
              <a:gd name="T19" fmla="*/ 363 h 435"/>
              <a:gd name="T20" fmla="*/ 425 w 426"/>
              <a:gd name="T21" fmla="*/ 195 h 435"/>
              <a:gd name="T22" fmla="*/ 337 w 426"/>
              <a:gd name="T23" fmla="*/ 195 h 435"/>
              <a:gd name="T24" fmla="*/ 345 w 426"/>
              <a:gd name="T25" fmla="*/ 213 h 435"/>
              <a:gd name="T26" fmla="*/ 363 w 426"/>
              <a:gd name="T27" fmla="*/ 0 h 435"/>
              <a:gd name="T28" fmla="*/ 363 w 426"/>
              <a:gd name="T29" fmla="*/ 0 h 435"/>
              <a:gd name="T30" fmla="*/ 62 w 426"/>
              <a:gd name="T31" fmla="*/ 0 h 435"/>
              <a:gd name="T32" fmla="*/ 0 w 426"/>
              <a:gd name="T33" fmla="*/ 71 h 435"/>
              <a:gd name="T34" fmla="*/ 0 w 426"/>
              <a:gd name="T35" fmla="*/ 142 h 435"/>
              <a:gd name="T36" fmla="*/ 106 w 426"/>
              <a:gd name="T37" fmla="*/ 142 h 435"/>
              <a:gd name="T38" fmla="*/ 213 w 426"/>
              <a:gd name="T39" fmla="*/ 89 h 435"/>
              <a:gd name="T40" fmla="*/ 319 w 426"/>
              <a:gd name="T41" fmla="*/ 142 h 435"/>
              <a:gd name="T42" fmla="*/ 425 w 426"/>
              <a:gd name="T43" fmla="*/ 142 h 435"/>
              <a:gd name="T44" fmla="*/ 425 w 426"/>
              <a:gd name="T45" fmla="*/ 71 h 435"/>
              <a:gd name="T46" fmla="*/ 363 w 426"/>
              <a:gd name="T47" fmla="*/ 0 h 435"/>
              <a:gd name="T48" fmla="*/ 390 w 426"/>
              <a:gd name="T49" fmla="*/ 89 h 435"/>
              <a:gd name="T50" fmla="*/ 390 w 426"/>
              <a:gd name="T51" fmla="*/ 89 h 435"/>
              <a:gd name="T52" fmla="*/ 381 w 426"/>
              <a:gd name="T53" fmla="*/ 97 h 435"/>
              <a:gd name="T54" fmla="*/ 345 w 426"/>
              <a:gd name="T55" fmla="*/ 97 h 435"/>
              <a:gd name="T56" fmla="*/ 328 w 426"/>
              <a:gd name="T57" fmla="*/ 89 h 435"/>
              <a:gd name="T58" fmla="*/ 328 w 426"/>
              <a:gd name="T59" fmla="*/ 53 h 435"/>
              <a:gd name="T60" fmla="*/ 345 w 426"/>
              <a:gd name="T61" fmla="*/ 36 h 435"/>
              <a:gd name="T62" fmla="*/ 381 w 426"/>
              <a:gd name="T63" fmla="*/ 36 h 435"/>
              <a:gd name="T64" fmla="*/ 390 w 426"/>
              <a:gd name="T65" fmla="*/ 53 h 435"/>
              <a:gd name="T66" fmla="*/ 390 w 426"/>
              <a:gd name="T67" fmla="*/ 89 h 435"/>
              <a:gd name="T68" fmla="*/ 292 w 426"/>
              <a:gd name="T69" fmla="*/ 213 h 435"/>
              <a:gd name="T70" fmla="*/ 292 w 426"/>
              <a:gd name="T71" fmla="*/ 213 h 435"/>
              <a:gd name="T72" fmla="*/ 213 w 426"/>
              <a:gd name="T73" fmla="*/ 133 h 435"/>
              <a:gd name="T74" fmla="*/ 132 w 426"/>
              <a:gd name="T75" fmla="*/ 213 h 435"/>
              <a:gd name="T76" fmla="*/ 213 w 426"/>
              <a:gd name="T77" fmla="*/ 293 h 435"/>
              <a:gd name="T78" fmla="*/ 292 w 426"/>
              <a:gd name="T79" fmla="*/ 2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2"/>
          </a:solidFill>
          <a:ln>
            <a:noFill/>
          </a:ln>
          <a:effectLst/>
        </p:spPr>
        <p:txBody>
          <a:bodyPr wrap="none" lIns="34291" tIns="17145" rIns="34291" bIns="17145" anchor="ctr"/>
          <a:lstStyle/>
          <a:p>
            <a:pPr defTabSz="914241">
              <a:defRPr/>
            </a:pPr>
            <a:endParaRPr lang="en-US" sz="1900" dirty="0">
              <a:solidFill>
                <a:prstClr val="black"/>
              </a:solidFill>
              <a:latin typeface="Calibri" panose="020F0502020204030204"/>
              <a:cs typeface="Arial"/>
              <a:sym typeface="Arial"/>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4091" y="5633937"/>
            <a:ext cx="570103" cy="570103"/>
          </a:xfrm>
          <a:prstGeom prst="rect">
            <a:avLst/>
          </a:prstGeom>
        </p:spPr>
      </p:pic>
    </p:spTree>
    <p:extLst>
      <p:ext uri="{BB962C8B-B14F-4D97-AF65-F5344CB8AC3E}">
        <p14:creationId xmlns:p14="http://schemas.microsoft.com/office/powerpoint/2010/main" val="143993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E90EB45-EEE9-4563-8179-65EF62AE09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sym typeface="Arial"/>
            </a:endParaRPr>
          </a:p>
        </p:txBody>
      </p:sp>
      <p:pic>
        <p:nvPicPr>
          <p:cNvPr id="3" name="Picture 2" descr="A picture containing drawing&#10;&#10;Description automatically generated">
            <a:extLst>
              <a:ext uri="{FF2B5EF4-FFF2-40B4-BE49-F238E27FC236}">
                <a16:creationId xmlns:a16="http://schemas.microsoft.com/office/drawing/2014/main" id="{2ECB4498-DE0A-4EA5-BDEA-0DBD818873CA}"/>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209906" y="608648"/>
            <a:ext cx="5372100" cy="2820352"/>
          </a:xfrm>
          <a:prstGeom prst="rect">
            <a:avLst/>
          </a:prstGeom>
        </p:spPr>
      </p:pic>
      <p:sp>
        <p:nvSpPr>
          <p:cNvPr id="24" name="Rectangle 23">
            <a:extLst>
              <a:ext uri="{FF2B5EF4-FFF2-40B4-BE49-F238E27FC236}">
                <a16:creationId xmlns:a16="http://schemas.microsoft.com/office/drawing/2014/main" id="{23D0EF74-AD1E-4FD9-914D-8EC9058EBB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sym typeface="Arial"/>
            </a:endParaRPr>
          </a:p>
        </p:txBody>
      </p:sp>
      <p:pic>
        <p:nvPicPr>
          <p:cNvPr id="5" name="Picture 4" descr="A graffiti covered wall&#10;&#10;Description automatically generated">
            <a:extLst>
              <a:ext uri="{FF2B5EF4-FFF2-40B4-BE49-F238E27FC236}">
                <a16:creationId xmlns:a16="http://schemas.microsoft.com/office/drawing/2014/main" id="{74F4F082-79BF-410E-AA35-E6F0259A543F}"/>
              </a:ext>
            </a:extLst>
          </p:cNvPr>
          <p:cNvPicPr>
            <a:picLocks noChangeAspect="1"/>
          </p:cNvPicPr>
          <p:nvPr/>
        </p:nvPicPr>
        <p:blipFill>
          <a:blip r:embed="rId4"/>
          <a:stretch>
            <a:fillRect/>
          </a:stretch>
        </p:blipFill>
        <p:spPr>
          <a:xfrm>
            <a:off x="502738" y="2485293"/>
            <a:ext cx="6106116" cy="3892649"/>
          </a:xfrm>
          <a:prstGeom prst="rect">
            <a:avLst/>
          </a:prstGeom>
        </p:spPr>
      </p:pic>
    </p:spTree>
    <p:extLst>
      <p:ext uri="{BB962C8B-B14F-4D97-AF65-F5344CB8AC3E}">
        <p14:creationId xmlns:p14="http://schemas.microsoft.com/office/powerpoint/2010/main" val="3106956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404</Words>
  <Application>Microsoft Office PowerPoint</Application>
  <PresentationFormat>Widescreen</PresentationFormat>
  <Paragraphs>72</Paragraphs>
  <Slides>9</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Arial</vt:lpstr>
      <vt:lpstr>Arial Rounded MT Bold</vt:lpstr>
      <vt:lpstr>Avenir Next</vt:lpstr>
      <vt:lpstr>Calibri</vt:lpstr>
      <vt:lpstr>Calibri Light</vt:lpstr>
      <vt:lpstr>Footlight MT Light</vt:lpstr>
      <vt:lpstr>Office Theme</vt:lpstr>
      <vt:lpstr>1_Office Theme</vt:lpstr>
      <vt:lpstr>2_Office Theme</vt:lpstr>
      <vt:lpstr>3_Office Theme</vt:lpstr>
      <vt:lpstr>PowerPoint Presentation</vt:lpstr>
      <vt:lpstr>PowerPoint Presentation</vt:lpstr>
      <vt:lpstr>PowerPoint Presentation</vt:lpstr>
      <vt:lpstr>FOR MORE INFORMATION AND RESOURCES PLEASE VISIT US @</vt:lpstr>
      <vt:lpstr>PowerPoint Presentation</vt:lpstr>
      <vt:lpstr>PowerPoint Presentation</vt:lpstr>
      <vt:lpstr>PowerPoint Presentation</vt:lpstr>
      <vt:lpstr>FOR MORE INFORMATION AND RESOURCES PLEASE VISIT US @</vt:lpstr>
      <vt:lpstr>PowerPoint Presentation</vt:lpstr>
    </vt:vector>
  </TitlesOfParts>
  <Company>Riverside County Office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Cherrie Cunningham</dc:creator>
  <cp:lastModifiedBy>Cherrie Cunningham</cp:lastModifiedBy>
  <cp:revision>1</cp:revision>
  <dcterms:created xsi:type="dcterms:W3CDTF">2020-04-23T17:25:57Z</dcterms:created>
  <dcterms:modified xsi:type="dcterms:W3CDTF">2020-04-23T17:26:21Z</dcterms:modified>
</cp:coreProperties>
</file>