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28600" lvl="6" marL="3200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28600" lvl="7" marL="3657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28600" lvl="8" marL="4114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showMasterSp="0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/>
          <p:nvPr>
            <p:ph type="title"/>
          </p:nvPr>
        </p:nvSpPr>
        <p:spPr>
          <a:xfrm>
            <a:off x="628650" y="365125"/>
            <a:ext cx="7886700" cy="36483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type="title"/>
          </p:nvPr>
        </p:nvSpPr>
        <p:spPr>
          <a:xfrm>
            <a:off x="628650" y="1590"/>
            <a:ext cx="7886700" cy="15954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" type="body"/>
          </p:nvPr>
        </p:nvSpPr>
        <p:spPr>
          <a:xfrm>
            <a:off x="628650" y="1825625"/>
            <a:ext cx="7886700" cy="5032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showMasterSp="0">
  <p:cSld name="Title and Vertical Tex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4"/>
          <p:cNvSpPr txBox="1"/>
          <p:nvPr>
            <p:ph type="title"/>
          </p:nvPr>
        </p:nvSpPr>
        <p:spPr>
          <a:xfrm>
            <a:off x="628650" y="1590"/>
            <a:ext cx="7886700" cy="15954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628650" y="1825625"/>
            <a:ext cx="7886700" cy="40915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/>
          <p:nvPr>
            <p:ph type="title"/>
          </p:nvPr>
        </p:nvSpPr>
        <p:spPr>
          <a:xfrm>
            <a:off x="628650" y="1590"/>
            <a:ext cx="7886700" cy="15954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00" u="none" cap="none" strike="noStrike">
                <a:solidFill>
                  <a:srgbClr val="FFC32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00" u="none" cap="none" strike="noStrike">
                <a:solidFill>
                  <a:srgbClr val="FFC324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00" u="none" cap="none" strike="noStrike">
                <a:solidFill>
                  <a:srgbClr val="FFC324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00" u="none" cap="none" strike="noStrike">
                <a:solidFill>
                  <a:srgbClr val="FFC324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00" u="none" cap="none" strike="noStrike">
                <a:solidFill>
                  <a:srgbClr val="FFC324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00" u="none" cap="none" strike="noStrike">
                <a:solidFill>
                  <a:srgbClr val="FFC324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00" u="none" cap="none" strike="noStrike">
                <a:solidFill>
                  <a:srgbClr val="FFC324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00" u="none" cap="none" strike="noStrike">
                <a:solidFill>
                  <a:srgbClr val="FFC324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00" u="none" cap="none" strike="noStrike">
                <a:solidFill>
                  <a:srgbClr val="FFC32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628650" y="1825625"/>
            <a:ext cx="7886700" cy="5032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81000" lvl="3" marL="18288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81000" lvl="4" marL="22860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81000" lvl="5" marL="2743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81000" lvl="6" marL="3200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81000" lvl="7" marL="3657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81000" lvl="8" marL="41148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281940" y="322483"/>
            <a:ext cx="8458200" cy="41391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UCR Admissions COVID-19 Update</a:t>
            </a:r>
            <a:br>
              <a:rPr lang="en-US"/>
            </a:br>
            <a:br>
              <a:rPr lang="en-US"/>
            </a:br>
            <a:r>
              <a:rPr lang="en-US" sz="1800"/>
              <a:t>Presenter: Jeremy McWells </a:t>
            </a:r>
            <a:br>
              <a:rPr lang="en-US" sz="1800"/>
            </a:br>
            <a:r>
              <a:rPr lang="en-US" sz="1800"/>
              <a:t>Assistant Director of High School Recruitment and Evaluation</a:t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628650" y="1590"/>
            <a:ext cx="7886700" cy="15954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Today’s Agenda	</a:t>
            </a:r>
            <a:endParaRPr/>
          </a:p>
        </p:txBody>
      </p:sp>
      <p:sp>
        <p:nvSpPr>
          <p:cNvPr id="29" name="Google Shape;29;p6"/>
          <p:cNvSpPr txBox="1"/>
          <p:nvPr>
            <p:ph idx="1" type="body"/>
          </p:nvPr>
        </p:nvSpPr>
        <p:spPr>
          <a:xfrm>
            <a:off x="628650" y="1597025"/>
            <a:ext cx="7886700" cy="5032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•"/>
            </a:pPr>
            <a:r>
              <a:rPr b="1" lang="en-US"/>
              <a:t>Standardized Testing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Char char="•"/>
            </a:pPr>
            <a:r>
              <a:rPr b="1" lang="en-US"/>
              <a:t>Grading Updates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Char char="•"/>
            </a:pPr>
            <a:r>
              <a:rPr b="1" lang="en-US"/>
              <a:t>Admission Events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Char char="•"/>
            </a:pPr>
            <a:r>
              <a:rPr b="1" lang="en-US"/>
              <a:t>Resources 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Char char="•"/>
            </a:pPr>
            <a:r>
              <a:rPr b="1" lang="en-US"/>
              <a:t>Q&amp;A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Char char="•"/>
            </a:pPr>
            <a:r>
              <a:rPr b="1" lang="en-US"/>
              <a:t>Conclusion </a:t>
            </a:r>
            <a:endParaRPr/>
          </a:p>
          <a:p>
            <a:pPr indent="-762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Keynote 6: Delivering Presentations" id="30" name="Google Shape;30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27387" y="1597025"/>
            <a:ext cx="4448951" cy="2502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628650" y="1590"/>
            <a:ext cx="7886700" cy="15954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SAT/ACT &amp; Grading Updates</a:t>
            </a:r>
            <a:endParaRPr sz="3600"/>
          </a:p>
        </p:txBody>
      </p:sp>
      <p:sp>
        <p:nvSpPr>
          <p:cNvPr id="36" name="Google Shape;36;p7"/>
          <p:cNvSpPr txBox="1"/>
          <p:nvPr>
            <p:ph idx="1" type="body"/>
          </p:nvPr>
        </p:nvSpPr>
        <p:spPr>
          <a:xfrm>
            <a:off x="628650" y="1429385"/>
            <a:ext cx="7886700" cy="5032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•"/>
            </a:pPr>
            <a:r>
              <a:rPr b="1" lang="en-US"/>
              <a:t>Standardized Testing </a:t>
            </a:r>
            <a:endParaRPr/>
          </a:p>
          <a:p>
            <a:pPr indent="-266700" lvl="1" marL="723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Char char="•"/>
            </a:pPr>
            <a:r>
              <a:rPr lang="en-US"/>
              <a:t>May 21, 2020</a:t>
            </a:r>
            <a:endParaRPr/>
          </a:p>
          <a:p>
            <a:pPr indent="-266700" lvl="1" marL="723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Char char="•"/>
            </a:pPr>
            <a:r>
              <a:rPr lang="en-US"/>
              <a:t>SAT/ACT Requirement Update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Char char="•"/>
            </a:pPr>
            <a:r>
              <a:rPr b="1" lang="en-US"/>
              <a:t>Grading Policy </a:t>
            </a:r>
            <a:endParaRPr/>
          </a:p>
          <a:p>
            <a:pPr indent="-266700" lvl="1" marL="723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Char char="•"/>
            </a:pPr>
            <a:r>
              <a:rPr lang="en-US"/>
              <a:t>Letter Grade Suspension</a:t>
            </a:r>
            <a:endParaRPr/>
          </a:p>
          <a:p>
            <a:pPr indent="-320039" lvl="2" marL="1234439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Char char="•"/>
            </a:pPr>
            <a:r>
              <a:rPr lang="en-US"/>
              <a:t>A-G Coursework</a:t>
            </a:r>
            <a:endParaRPr/>
          </a:p>
          <a:p>
            <a:pPr indent="-320039" lvl="2" marL="1234439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Char char="•"/>
            </a:pPr>
            <a:r>
              <a:rPr lang="en-US"/>
              <a:t>Winter, Spring, and Summer 2020 </a:t>
            </a:r>
            <a:endParaRPr/>
          </a:p>
          <a:p>
            <a:pPr indent="-266700" lvl="1" marL="723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Char char="•"/>
            </a:pPr>
            <a:r>
              <a:rPr lang="en-US"/>
              <a:t>P/CR</a:t>
            </a:r>
            <a:endParaRPr/>
          </a:p>
          <a:p>
            <a:pPr indent="-320039" lvl="2" marL="1234439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Char char="•"/>
            </a:pPr>
            <a:r>
              <a:rPr lang="en-US"/>
              <a:t>High School </a:t>
            </a:r>
            <a:endParaRPr/>
          </a:p>
          <a:p>
            <a:pPr indent="-320039" lvl="2" marL="1234439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Char char="•"/>
            </a:pPr>
            <a:r>
              <a:rPr lang="en-US"/>
              <a:t>Community College </a:t>
            </a:r>
            <a:endParaRPr/>
          </a:p>
          <a:p>
            <a:pPr indent="-114300" lvl="1" marL="723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</a:pPr>
            <a:r>
              <a:t/>
            </a:r>
            <a:endParaRPr/>
          </a:p>
          <a:p>
            <a:pPr indent="-762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</a:pPr>
            <a:r>
              <a:t/>
            </a:r>
            <a:endParaRPr/>
          </a:p>
          <a:p>
            <a:pPr indent="-762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School grades plummet under new grading system" id="37" name="Google Shape;37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28690" y="1597025"/>
            <a:ext cx="3086660" cy="1749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628650" y="398683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Admission Events Update</a:t>
            </a:r>
            <a:endParaRPr/>
          </a:p>
        </p:txBody>
      </p:sp>
      <p:sp>
        <p:nvSpPr>
          <p:cNvPr id="43" name="Google Shape;43;p8"/>
          <p:cNvSpPr txBox="1"/>
          <p:nvPr>
            <p:ph idx="1" type="body"/>
          </p:nvPr>
        </p:nvSpPr>
        <p:spPr>
          <a:xfrm>
            <a:off x="628650" y="1717173"/>
            <a:ext cx="7886700" cy="4351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-228600" lvl="0" marL="228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20"/>
              <a:buChar char="•"/>
            </a:pPr>
            <a:r>
              <a:rPr b="1" lang="en-US" sz="2220"/>
              <a:t>Virtual Recruitment </a:t>
            </a:r>
            <a:endParaRPr b="1" sz="2220"/>
          </a:p>
          <a:p>
            <a:pPr indent="-266700" lvl="1" marL="7239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20"/>
              <a:buChar char="•"/>
            </a:pPr>
            <a:r>
              <a:rPr lang="en-US" sz="2220"/>
              <a:t>Info Sessions</a:t>
            </a:r>
            <a:endParaRPr/>
          </a:p>
          <a:p>
            <a:pPr indent="-266700" lvl="1" marL="7239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20"/>
              <a:buChar char="•"/>
            </a:pPr>
            <a:r>
              <a:rPr lang="en-US" sz="2220"/>
              <a:t>Student Panels</a:t>
            </a:r>
            <a:endParaRPr/>
          </a:p>
          <a:p>
            <a:pPr indent="-266700" lvl="1" marL="7239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20"/>
              <a:buChar char="•"/>
            </a:pPr>
            <a:r>
              <a:rPr lang="en-US" sz="2220"/>
              <a:t>Application Workshops</a:t>
            </a:r>
            <a:endParaRPr/>
          </a:p>
          <a:p>
            <a:pPr indent="-266700" lvl="1" marL="7239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20"/>
              <a:buChar char="•"/>
            </a:pPr>
            <a:r>
              <a:rPr lang="en-US" sz="2220"/>
              <a:t>Department Collaborations</a:t>
            </a:r>
            <a:endParaRPr/>
          </a:p>
          <a:p>
            <a:pPr indent="-266700" lvl="1" marL="7239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20"/>
              <a:buChar char="•"/>
            </a:pPr>
            <a:r>
              <a:rPr lang="en-US" sz="2220"/>
              <a:t>Same Approach  </a:t>
            </a:r>
            <a:endParaRPr sz="2220"/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20"/>
              <a:buChar char="•"/>
            </a:pPr>
            <a:r>
              <a:rPr b="1" lang="en-US" sz="2220"/>
              <a:t>Upcoming Events </a:t>
            </a:r>
            <a:endParaRPr b="1" sz="2220"/>
          </a:p>
          <a:p>
            <a:pPr indent="-266700" lvl="1" marL="7239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20"/>
              <a:buChar char="•"/>
            </a:pPr>
            <a:r>
              <a:rPr lang="en-US" sz="2220"/>
              <a:t>Discover Day: Oct 1 – Nov 6</a:t>
            </a:r>
            <a:endParaRPr sz="2220"/>
          </a:p>
          <a:p>
            <a:pPr indent="-266700" lvl="1" marL="7239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20"/>
              <a:buChar char="•"/>
            </a:pPr>
            <a:r>
              <a:rPr lang="en-US" sz="2220"/>
              <a:t>UC For You: Oct 3</a:t>
            </a:r>
            <a:endParaRPr sz="2220"/>
          </a:p>
          <a:p>
            <a:pPr indent="-266700" lvl="1" marL="7239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20"/>
              <a:buChar char="•"/>
            </a:pPr>
            <a:r>
              <a:rPr lang="en-US" sz="2220"/>
              <a:t>Website</a:t>
            </a:r>
            <a:endParaRPr/>
          </a:p>
          <a:p>
            <a:pPr indent="-320039" lvl="2" marL="1234439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20"/>
              <a:buChar char="•"/>
            </a:pPr>
            <a:r>
              <a:rPr lang="en-US" sz="2220"/>
              <a:t>https://admissions.ucr.edu/events</a:t>
            </a:r>
            <a:endParaRPr/>
          </a:p>
          <a:p>
            <a:pPr indent="-87629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003DA5"/>
              </a:buClr>
              <a:buSzPts val="2220"/>
              <a:buFont typeface="Calibri"/>
              <a:buNone/>
            </a:pPr>
            <a:r>
              <a:t/>
            </a:r>
            <a:endParaRPr sz="2220">
              <a:solidFill>
                <a:schemeClr val="lt1"/>
              </a:solidFill>
            </a:endParaRPr>
          </a:p>
        </p:txBody>
      </p:sp>
      <p:pic>
        <p:nvPicPr>
          <p:cNvPr descr="10 Real Work-From-Home Jobs for 2020- The Simple Dollar" id="44" name="Google Shape;44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68240" y="1717173"/>
            <a:ext cx="3928731" cy="26191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 txBox="1"/>
          <p:nvPr>
            <p:ph type="title"/>
          </p:nvPr>
        </p:nvSpPr>
        <p:spPr>
          <a:xfrm>
            <a:off x="628650" y="1590"/>
            <a:ext cx="7886700" cy="15954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Resources </a:t>
            </a:r>
            <a:endParaRPr/>
          </a:p>
        </p:txBody>
      </p:sp>
      <p:sp>
        <p:nvSpPr>
          <p:cNvPr id="50" name="Google Shape;50;p9"/>
          <p:cNvSpPr txBox="1"/>
          <p:nvPr>
            <p:ph idx="1" type="body"/>
          </p:nvPr>
        </p:nvSpPr>
        <p:spPr>
          <a:xfrm>
            <a:off x="628650" y="1398905"/>
            <a:ext cx="7886700" cy="5032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20"/>
              <a:buChar char="•"/>
            </a:pPr>
            <a:r>
              <a:rPr b="1" lang="en-US" sz="2220">
                <a:solidFill>
                  <a:schemeClr val="lt1"/>
                </a:solidFill>
              </a:rPr>
              <a:t>Freshmen Virtual Events</a:t>
            </a:r>
            <a:endParaRPr/>
          </a:p>
          <a:p>
            <a:pPr indent="-266700" lvl="1" marL="723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20"/>
              <a:buChar char="•"/>
            </a:pPr>
            <a:r>
              <a:rPr lang="en-US" sz="2220">
                <a:solidFill>
                  <a:schemeClr val="lt1"/>
                </a:solidFill>
              </a:rPr>
              <a:t>https://connect.ucr.edu/portal/ua_freshmenevents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20"/>
              <a:buChar char="•"/>
            </a:pPr>
            <a:r>
              <a:rPr b="1" lang="en-US" sz="2220"/>
              <a:t>Recorded Virtual Admission Presentation Site</a:t>
            </a:r>
            <a:endParaRPr/>
          </a:p>
          <a:p>
            <a:pPr indent="-266700" lvl="1" marL="723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20"/>
              <a:buChar char="•"/>
            </a:pPr>
            <a:r>
              <a:rPr lang="en-US" sz="2220"/>
              <a:t>https://admissions.ucr.edu/videos#virtual-admission-presentations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20"/>
              <a:buChar char="•"/>
            </a:pPr>
            <a:r>
              <a:rPr b="1" lang="en-US" sz="2220"/>
              <a:t>COVID-19 Updates</a:t>
            </a:r>
            <a:endParaRPr/>
          </a:p>
          <a:p>
            <a:pPr indent="-266700" lvl="1" marL="723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20"/>
              <a:buChar char="•"/>
            </a:pPr>
            <a:r>
              <a:rPr lang="en-US" sz="2220"/>
              <a:t>https://ehs.ucr.edu/coronavirus</a:t>
            </a:r>
            <a:endParaRPr sz="222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20"/>
              <a:buChar char="•"/>
            </a:pPr>
            <a:r>
              <a:rPr b="1" lang="en-US" sz="2220"/>
              <a:t>UC Testing Requirements</a:t>
            </a:r>
            <a:endParaRPr/>
          </a:p>
          <a:p>
            <a:pPr indent="-266700" lvl="1" marL="723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20"/>
              <a:buChar char="•"/>
            </a:pPr>
            <a:r>
              <a:rPr lang="en-US" sz="2220"/>
              <a:t>https://admission.universityofcalifornia.edu/admission-requirements/freshman-requirements/exam-requirement</a:t>
            </a:r>
            <a:endParaRPr sz="222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20"/>
              <a:buChar char="•"/>
            </a:pPr>
            <a:r>
              <a:rPr b="1" lang="en-US" sz="2220"/>
              <a:t>FAQ</a:t>
            </a:r>
            <a:endParaRPr/>
          </a:p>
          <a:p>
            <a:pPr indent="-266700" lvl="1" marL="723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20"/>
              <a:buChar char="•"/>
            </a:pPr>
            <a:r>
              <a:rPr lang="en-US" sz="2220"/>
              <a:t>https://admissions.ucr.edu/myucr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628650" y="365125"/>
            <a:ext cx="7886700" cy="36483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Q&amp;A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1"/>
          <p:cNvSpPr txBox="1"/>
          <p:nvPr>
            <p:ph type="title"/>
          </p:nvPr>
        </p:nvSpPr>
        <p:spPr>
          <a:xfrm>
            <a:off x="628650" y="365125"/>
            <a:ext cx="7886700" cy="36483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/>
              <a:t>Thank you for watching! </a:t>
            </a:r>
            <a:endParaRPr sz="4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