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HelveticaNeue-regular.fntdata"/><Relationship Id="rId21" Type="http://schemas.openxmlformats.org/officeDocument/2006/relationships/font" Target="fonts/Lato-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395cc2f0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395cc2f0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what a highly-selective institution typically looks like. </a:t>
            </a:r>
            <a:endParaRPr/>
          </a:p>
          <a:p>
            <a:pPr indent="0" lvl="0" marL="0" rtl="0" algn="l">
              <a:spcBef>
                <a:spcPts val="0"/>
              </a:spcBef>
              <a:spcAft>
                <a:spcPts val="0"/>
              </a:spcAft>
              <a:buNone/>
            </a:pPr>
            <a:r>
              <a:rPr lang="en"/>
              <a:t>-Provide some insight into my perspective of attending Pomona and working at Caltech.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395cc2f0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395cc2f0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Impostor Syndrome and how it can manifest itself on HS students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395cc2f0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395cc2f0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 of attending programs like this one. </a:t>
            </a:r>
            <a:endParaRPr/>
          </a:p>
          <a:p>
            <a:pPr indent="0" lvl="0" marL="0" rtl="0" algn="l">
              <a:spcBef>
                <a:spcPts val="0"/>
              </a:spcBef>
              <a:spcAft>
                <a:spcPts val="0"/>
              </a:spcAft>
              <a:buNone/>
            </a:pPr>
            <a:r>
              <a:rPr lang="en"/>
              <a:t>-college-level courses exposure </a:t>
            </a:r>
            <a:endParaRPr/>
          </a:p>
          <a:p>
            <a:pPr indent="0" lvl="0" marL="0" rtl="0" algn="l">
              <a:spcBef>
                <a:spcPts val="0"/>
              </a:spcBef>
              <a:spcAft>
                <a:spcPts val="0"/>
              </a:spcAft>
              <a:buNone/>
            </a:pPr>
            <a:r>
              <a:rPr lang="en"/>
              <a:t>-college access is usually one of the missions </a:t>
            </a:r>
            <a:endParaRPr/>
          </a:p>
          <a:p>
            <a:pPr indent="0" lvl="0" marL="0" rtl="0" algn="l">
              <a:spcBef>
                <a:spcPts val="0"/>
              </a:spcBef>
              <a:spcAft>
                <a:spcPts val="0"/>
              </a:spcAft>
              <a:buNone/>
            </a:pPr>
            <a:r>
              <a:rPr lang="en"/>
              <a:t>-potential research experience</a:t>
            </a:r>
            <a:endParaRPr/>
          </a:p>
          <a:p>
            <a:pPr indent="0" lvl="0" marL="0" rtl="0" algn="l">
              <a:spcBef>
                <a:spcPts val="0"/>
              </a:spcBef>
              <a:spcAft>
                <a:spcPts val="0"/>
              </a:spcAft>
              <a:buNone/>
            </a:pPr>
            <a:r>
              <a:rPr lang="en"/>
              <a:t>-guidance and assistance with applying to colleges</a:t>
            </a:r>
            <a:endParaRPr/>
          </a:p>
          <a:p>
            <a:pPr indent="0" lvl="0" marL="0" rtl="0" algn="l">
              <a:spcBef>
                <a:spcPts val="0"/>
              </a:spcBef>
              <a:spcAft>
                <a:spcPts val="0"/>
              </a:spcAft>
              <a:buNone/>
            </a:pPr>
            <a:r>
              <a:rPr lang="en"/>
              <a:t>-access to faculty members</a:t>
            </a:r>
            <a:endParaRPr/>
          </a:p>
          <a:p>
            <a:pPr indent="0" lvl="0" marL="0" rtl="0" algn="l">
              <a:spcBef>
                <a:spcPts val="0"/>
              </a:spcBef>
              <a:spcAft>
                <a:spcPts val="0"/>
              </a:spcAft>
              <a:buNone/>
            </a:pPr>
            <a:r>
              <a:rPr lang="en"/>
              <a:t>-tutoring (specially in math and writing)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395cc2f0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395cc2f0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benefits of a fall fly-in program: </a:t>
            </a:r>
            <a:endParaRPr/>
          </a:p>
          <a:p>
            <a:pPr indent="-298450" lvl="0" marL="457200" rtl="0" algn="l">
              <a:spcBef>
                <a:spcPts val="0"/>
              </a:spcBef>
              <a:spcAft>
                <a:spcPts val="0"/>
              </a:spcAft>
              <a:buSzPts val="1100"/>
              <a:buAutoNum type="arabicPeriod"/>
            </a:pPr>
            <a:r>
              <a:rPr lang="en"/>
              <a:t>They are becoming more selective since more students are finding out about them. </a:t>
            </a:r>
            <a:endParaRPr/>
          </a:p>
          <a:p>
            <a:pPr indent="-298450" lvl="0" marL="457200" rtl="0" algn="l">
              <a:spcBef>
                <a:spcPts val="0"/>
              </a:spcBef>
              <a:spcAft>
                <a:spcPts val="0"/>
              </a:spcAft>
              <a:buSzPts val="1100"/>
              <a:buAutoNum type="arabicPeriod"/>
            </a:pPr>
            <a:r>
              <a:rPr lang="en"/>
              <a:t>Could expose a student to colleges they aren’t familiar with.</a:t>
            </a:r>
            <a:endParaRPr/>
          </a:p>
          <a:p>
            <a:pPr indent="-298450" lvl="0" marL="457200" rtl="0" algn="l">
              <a:spcBef>
                <a:spcPts val="0"/>
              </a:spcBef>
              <a:spcAft>
                <a:spcPts val="0"/>
              </a:spcAft>
              <a:buSzPts val="1100"/>
              <a:buAutoNum type="arabicPeriod"/>
            </a:pPr>
            <a:r>
              <a:rPr lang="en"/>
              <a:t>If not selected, typically students receive a fee waiver. </a:t>
            </a:r>
            <a:endParaRPr/>
          </a:p>
          <a:p>
            <a:pPr indent="-298450" lvl="0" marL="457200" rtl="0" algn="l">
              <a:spcBef>
                <a:spcPts val="0"/>
              </a:spcBef>
              <a:spcAft>
                <a:spcPts val="0"/>
              </a:spcAft>
              <a:buSzPts val="1100"/>
              <a:buAutoNum type="arabicPeriod"/>
            </a:pPr>
            <a:r>
              <a:rPr lang="en"/>
              <a:t>Fully-paid. </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395cc2f0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395cc2f0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 Networks for marginalized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through each and explain why they are important. Talk about offices on campus, centers, financial/monetary support, wellness-oriented support, peer support, academic and career support. </a:t>
            </a:r>
            <a:endParaRPr/>
          </a:p>
          <a:p>
            <a:pPr indent="0" lvl="0" marL="0" rtl="0" algn="l">
              <a:spcBef>
                <a:spcPts val="0"/>
              </a:spcBef>
              <a:spcAft>
                <a:spcPts val="0"/>
              </a:spcAft>
              <a:buNone/>
            </a:pPr>
            <a:r>
              <a:rPr lang="en"/>
              <a:t>^Students should be encouraged to ask questions about these support networks for colleges they are interested in.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395cc2f0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395cc2f0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395cc2f0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395cc2f0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jp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aarriola@caltech.edu"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627925" y="907050"/>
            <a:ext cx="76881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sz="1800">
                <a:latin typeface="Cambria"/>
                <a:ea typeface="Cambria"/>
                <a:cs typeface="Cambria"/>
                <a:sym typeface="Cambria"/>
              </a:rPr>
              <a:t>The Untapped Talent in the Inland Empire: Supporting Students of Color, First-generation, Low-income, and all Underserved populations</a:t>
            </a:r>
            <a:endParaRPr b="1" sz="1800">
              <a:latin typeface="Cambria"/>
              <a:ea typeface="Cambria"/>
              <a:cs typeface="Cambria"/>
              <a:sym typeface="Cambria"/>
            </a:endParaRPr>
          </a:p>
          <a:p>
            <a:pPr indent="0" lvl="0" marL="0" rtl="0" algn="l">
              <a:spcBef>
                <a:spcPts val="1200"/>
              </a:spcBef>
              <a:spcAft>
                <a:spcPts val="0"/>
              </a:spcAft>
              <a:buNone/>
            </a:pPr>
            <a:r>
              <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Aldair Arriola Gomez</a:t>
            </a:r>
            <a:endParaRPr/>
          </a:p>
          <a:p>
            <a:pPr indent="0" lvl="0" marL="0" rtl="0" algn="l">
              <a:spcBef>
                <a:spcPts val="0"/>
              </a:spcBef>
              <a:spcAft>
                <a:spcPts val="0"/>
              </a:spcAft>
              <a:buNone/>
            </a:pPr>
            <a:r>
              <a:rPr lang="en"/>
              <a:t>Admissions Counselor</a:t>
            </a:r>
            <a:endParaRPr/>
          </a:p>
        </p:txBody>
      </p:sp>
      <p:pic>
        <p:nvPicPr>
          <p:cNvPr id="88" name="Google Shape;88;p13"/>
          <p:cNvPicPr preferRelativeResize="0"/>
          <p:nvPr/>
        </p:nvPicPr>
        <p:blipFill>
          <a:blip r:embed="rId3">
            <a:alphaModFix/>
          </a:blip>
          <a:stretch>
            <a:fillRect/>
          </a:stretch>
        </p:blipFill>
        <p:spPr>
          <a:xfrm>
            <a:off x="3973229" y="2744275"/>
            <a:ext cx="4151220" cy="170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727650" y="5403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highly-selective institutions</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 Acceptance Rate</a:t>
            </a:r>
            <a:endParaRPr/>
          </a:p>
          <a:p>
            <a:pPr indent="0" lvl="0" marL="0" rtl="0" algn="l">
              <a:spcBef>
                <a:spcPts val="1600"/>
              </a:spcBef>
              <a:spcAft>
                <a:spcPts val="0"/>
              </a:spcAft>
              <a:buNone/>
            </a:pPr>
            <a:r>
              <a:rPr lang="en"/>
              <a:t>-Traditionally a PWI </a:t>
            </a:r>
            <a:endParaRPr/>
          </a:p>
          <a:p>
            <a:pPr indent="0" lvl="0" marL="0" rtl="0" algn="l">
              <a:spcBef>
                <a:spcPts val="1600"/>
              </a:spcBef>
              <a:spcAft>
                <a:spcPts val="0"/>
              </a:spcAft>
              <a:buNone/>
            </a:pPr>
            <a:r>
              <a:rPr lang="en"/>
              <a:t>- Usually a Private Institution</a:t>
            </a:r>
            <a:endParaRPr/>
          </a:p>
          <a:p>
            <a:pPr indent="0" lvl="0" marL="0" rtl="0" algn="l">
              <a:spcBef>
                <a:spcPts val="1600"/>
              </a:spcBef>
              <a:spcAft>
                <a:spcPts val="0"/>
              </a:spcAft>
              <a:buNone/>
            </a:pPr>
            <a:r>
              <a:rPr lang="en"/>
              <a:t>-Competitive Financial Aid Package</a:t>
            </a:r>
            <a:endParaRPr/>
          </a:p>
          <a:p>
            <a:pPr indent="0" lvl="0" marL="0" rtl="0" algn="l">
              <a:spcBef>
                <a:spcPts val="1600"/>
              </a:spcBef>
              <a:spcAft>
                <a:spcPts val="1600"/>
              </a:spcAft>
              <a:buNone/>
            </a:pPr>
            <a:r>
              <a:t/>
            </a:r>
            <a:endParaRPr/>
          </a:p>
        </p:txBody>
      </p:sp>
      <p:pic>
        <p:nvPicPr>
          <p:cNvPr id="95" name="Google Shape;95;p14"/>
          <p:cNvPicPr preferRelativeResize="0"/>
          <p:nvPr/>
        </p:nvPicPr>
        <p:blipFill>
          <a:blip r:embed="rId3">
            <a:alphaModFix/>
          </a:blip>
          <a:stretch>
            <a:fillRect/>
          </a:stretch>
        </p:blipFill>
        <p:spPr>
          <a:xfrm>
            <a:off x="2912375" y="1150499"/>
            <a:ext cx="3846348" cy="1651476"/>
          </a:xfrm>
          <a:prstGeom prst="rect">
            <a:avLst/>
          </a:prstGeom>
          <a:noFill/>
          <a:ln>
            <a:noFill/>
          </a:ln>
        </p:spPr>
      </p:pic>
      <p:pic>
        <p:nvPicPr>
          <p:cNvPr id="96" name="Google Shape;96;p14"/>
          <p:cNvPicPr preferRelativeResize="0"/>
          <p:nvPr/>
        </p:nvPicPr>
        <p:blipFill>
          <a:blip r:embed="rId4">
            <a:alphaModFix/>
          </a:blip>
          <a:stretch>
            <a:fillRect/>
          </a:stretch>
        </p:blipFill>
        <p:spPr>
          <a:xfrm>
            <a:off x="7480626" y="1502375"/>
            <a:ext cx="1221901" cy="1865699"/>
          </a:xfrm>
          <a:prstGeom prst="rect">
            <a:avLst/>
          </a:prstGeom>
          <a:noFill/>
          <a:ln>
            <a:noFill/>
          </a:ln>
        </p:spPr>
      </p:pic>
      <p:pic>
        <p:nvPicPr>
          <p:cNvPr id="97" name="Google Shape;97;p14"/>
          <p:cNvPicPr preferRelativeResize="0"/>
          <p:nvPr/>
        </p:nvPicPr>
        <p:blipFill>
          <a:blip r:embed="rId5">
            <a:alphaModFix/>
          </a:blip>
          <a:stretch>
            <a:fillRect/>
          </a:stretch>
        </p:blipFill>
        <p:spPr>
          <a:xfrm>
            <a:off x="4136925" y="3311700"/>
            <a:ext cx="2851149" cy="140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729450" y="551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Impostor Syndrome </a:t>
            </a:r>
            <a:endParaRPr/>
          </a:p>
        </p:txBody>
      </p:sp>
      <p:sp>
        <p:nvSpPr>
          <p:cNvPr id="103" name="Google Shape;103;p15"/>
          <p:cNvSpPr txBox="1"/>
          <p:nvPr>
            <p:ph idx="1" type="body"/>
          </p:nvPr>
        </p:nvSpPr>
        <p:spPr>
          <a:xfrm>
            <a:off x="729450" y="1428000"/>
            <a:ext cx="7688700" cy="29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  Psychological pattern in which an individual doubts their accomplishments and has a persistent  internalized fear of being exposed as a fraud.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Consumption of social media leads teenagers to craft an image that they convey to the rest of their followers. This curated image doesn’t reflect the struggles and hardships they face, therefore leading others to believe that these barriers don’t exist.</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Students from marginalized backgrounds more than often face this issue. Although this issue is mainly discussed in the college setting, it also affects high school students, specially during the college application process. </a:t>
            </a:r>
            <a:endParaRPr/>
          </a:p>
        </p:txBody>
      </p:sp>
      <p:pic>
        <p:nvPicPr>
          <p:cNvPr id="104" name="Google Shape;104;p15"/>
          <p:cNvPicPr preferRelativeResize="0"/>
          <p:nvPr/>
        </p:nvPicPr>
        <p:blipFill>
          <a:blip r:embed="rId3">
            <a:alphaModFix/>
          </a:blip>
          <a:stretch>
            <a:fillRect/>
          </a:stretch>
        </p:blipFill>
        <p:spPr>
          <a:xfrm>
            <a:off x="7985525" y="4121950"/>
            <a:ext cx="947500" cy="947500"/>
          </a:xfrm>
          <a:prstGeom prst="rect">
            <a:avLst/>
          </a:prstGeom>
          <a:noFill/>
          <a:ln>
            <a:noFill/>
          </a:ln>
        </p:spPr>
      </p:pic>
      <p:pic>
        <p:nvPicPr>
          <p:cNvPr id="105" name="Google Shape;105;p15"/>
          <p:cNvPicPr preferRelativeResize="0"/>
          <p:nvPr/>
        </p:nvPicPr>
        <p:blipFill>
          <a:blip r:embed="rId4">
            <a:alphaModFix/>
          </a:blip>
          <a:stretch>
            <a:fillRect/>
          </a:stretch>
        </p:blipFill>
        <p:spPr>
          <a:xfrm>
            <a:off x="7954375" y="2223687"/>
            <a:ext cx="1009800" cy="605880"/>
          </a:xfrm>
          <a:prstGeom prst="rect">
            <a:avLst/>
          </a:prstGeom>
          <a:noFill/>
          <a:ln>
            <a:noFill/>
          </a:ln>
        </p:spPr>
      </p:pic>
      <p:pic>
        <p:nvPicPr>
          <p:cNvPr id="106" name="Google Shape;106;p15"/>
          <p:cNvPicPr preferRelativeResize="0"/>
          <p:nvPr/>
        </p:nvPicPr>
        <p:blipFill>
          <a:blip r:embed="rId5">
            <a:alphaModFix/>
          </a:blip>
          <a:stretch>
            <a:fillRect/>
          </a:stretch>
        </p:blipFill>
        <p:spPr>
          <a:xfrm>
            <a:off x="6687300" y="670897"/>
            <a:ext cx="2214575" cy="70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27650" y="551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Enrichment Programs</a:t>
            </a:r>
            <a:endParaRPr/>
          </a:p>
        </p:txBody>
      </p:sp>
      <p:sp>
        <p:nvSpPr>
          <p:cNvPr id="112" name="Google Shape;112;p16"/>
          <p:cNvSpPr txBox="1"/>
          <p:nvPr>
            <p:ph idx="1" type="body"/>
          </p:nvPr>
        </p:nvSpPr>
        <p:spPr>
          <a:xfrm>
            <a:off x="729450" y="1360325"/>
            <a:ext cx="4529100" cy="23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-Pomona College Academy for Youth Success</a:t>
            </a:r>
            <a:endParaRPr/>
          </a:p>
          <a:p>
            <a:pPr indent="0" lvl="0" marL="0" rtl="0" algn="l">
              <a:spcBef>
                <a:spcPts val="1600"/>
              </a:spcBef>
              <a:spcAft>
                <a:spcPts val="0"/>
              </a:spcAft>
              <a:buNone/>
            </a:pPr>
            <a:r>
              <a:rPr lang="en"/>
              <a:t>-Scripps College Academy</a:t>
            </a:r>
            <a:endParaRPr/>
          </a:p>
          <a:p>
            <a:pPr indent="0" lvl="0" marL="0" rtl="0" algn="l">
              <a:spcBef>
                <a:spcPts val="1600"/>
              </a:spcBef>
              <a:spcAft>
                <a:spcPts val="0"/>
              </a:spcAft>
              <a:buNone/>
            </a:pPr>
            <a:r>
              <a:rPr lang="en"/>
              <a:t>-USC Summer Programs</a:t>
            </a:r>
            <a:endParaRPr/>
          </a:p>
          <a:p>
            <a:pPr indent="0" lvl="0" marL="0" rtl="0" algn="l">
              <a:spcBef>
                <a:spcPts val="1600"/>
              </a:spcBef>
              <a:spcAft>
                <a:spcPts val="0"/>
              </a:spcAft>
              <a:buNone/>
            </a:pPr>
            <a:r>
              <a:rPr lang="en"/>
              <a:t>-Annenberg Youth Academy  for Media and Civic Engagement </a:t>
            </a:r>
            <a:endParaRPr/>
          </a:p>
          <a:p>
            <a:pPr indent="0" lvl="0" marL="0" rtl="0" algn="l">
              <a:spcBef>
                <a:spcPts val="1600"/>
              </a:spcBef>
              <a:spcAft>
                <a:spcPts val="1600"/>
              </a:spcAft>
              <a:buNone/>
            </a:pPr>
            <a:r>
              <a:rPr lang="en"/>
              <a:t>-Summer Academy for Advanced High School Students UCR</a:t>
            </a:r>
            <a:endParaRPr/>
          </a:p>
        </p:txBody>
      </p:sp>
      <p:sp>
        <p:nvSpPr>
          <p:cNvPr id="113" name="Google Shape;113;p16"/>
          <p:cNvSpPr txBox="1"/>
          <p:nvPr/>
        </p:nvSpPr>
        <p:spPr>
          <a:xfrm>
            <a:off x="5664625" y="551650"/>
            <a:ext cx="3429000" cy="12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114" name="Google Shape;114;p16"/>
          <p:cNvPicPr preferRelativeResize="0"/>
          <p:nvPr/>
        </p:nvPicPr>
        <p:blipFill>
          <a:blip r:embed="rId3">
            <a:alphaModFix/>
          </a:blip>
          <a:stretch>
            <a:fillRect/>
          </a:stretch>
        </p:blipFill>
        <p:spPr>
          <a:xfrm>
            <a:off x="126300" y="3715825"/>
            <a:ext cx="6350424" cy="1332850"/>
          </a:xfrm>
          <a:prstGeom prst="rect">
            <a:avLst/>
          </a:prstGeom>
          <a:noFill/>
          <a:ln>
            <a:noFill/>
          </a:ln>
        </p:spPr>
      </p:pic>
      <p:pic>
        <p:nvPicPr>
          <p:cNvPr id="115" name="Google Shape;115;p16"/>
          <p:cNvPicPr preferRelativeResize="0"/>
          <p:nvPr/>
        </p:nvPicPr>
        <p:blipFill>
          <a:blip r:embed="rId4">
            <a:alphaModFix/>
          </a:blip>
          <a:stretch>
            <a:fillRect/>
          </a:stretch>
        </p:blipFill>
        <p:spPr>
          <a:xfrm>
            <a:off x="4931425" y="1519613"/>
            <a:ext cx="4026849" cy="176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729450" y="5629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Fall Fly-In Programs</a:t>
            </a:r>
            <a:endParaRPr/>
          </a:p>
        </p:txBody>
      </p:sp>
      <p:sp>
        <p:nvSpPr>
          <p:cNvPr id="121" name="Google Shape;121;p17"/>
          <p:cNvSpPr txBox="1"/>
          <p:nvPr>
            <p:ph idx="1" type="body"/>
          </p:nvPr>
        </p:nvSpPr>
        <p:spPr>
          <a:xfrm>
            <a:off x="729450" y="1313325"/>
            <a:ext cx="7688700" cy="83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generally are released  at the end of a student’s junior year (April/May) </a:t>
            </a:r>
            <a:endParaRPr/>
          </a:p>
          <a:p>
            <a:pPr indent="0" lvl="0" marL="0" rtl="0" algn="l">
              <a:spcBef>
                <a:spcPts val="1600"/>
              </a:spcBef>
              <a:spcAft>
                <a:spcPts val="0"/>
              </a:spcAft>
              <a:buNone/>
            </a:pPr>
            <a:r>
              <a:rPr lang="en"/>
              <a:t>-Most cover the cost of travel and provide lodging and food</a:t>
            </a:r>
            <a:endParaRPr/>
          </a:p>
          <a:p>
            <a:pPr indent="0" lvl="0" marL="0" rtl="0" algn="l">
              <a:spcBef>
                <a:spcPts val="1600"/>
              </a:spcBef>
              <a:spcAft>
                <a:spcPts val="1600"/>
              </a:spcAft>
              <a:buNone/>
            </a:pPr>
            <a:r>
              <a:t/>
            </a:r>
            <a:endParaRPr/>
          </a:p>
        </p:txBody>
      </p:sp>
      <p:pic>
        <p:nvPicPr>
          <p:cNvPr id="122" name="Google Shape;122;p17"/>
          <p:cNvPicPr preferRelativeResize="0"/>
          <p:nvPr/>
        </p:nvPicPr>
        <p:blipFill>
          <a:blip r:embed="rId3">
            <a:alphaModFix/>
          </a:blip>
          <a:stretch>
            <a:fillRect/>
          </a:stretch>
        </p:blipFill>
        <p:spPr>
          <a:xfrm>
            <a:off x="118550" y="2224125"/>
            <a:ext cx="5149476" cy="975650"/>
          </a:xfrm>
          <a:prstGeom prst="rect">
            <a:avLst/>
          </a:prstGeom>
          <a:noFill/>
          <a:ln>
            <a:noFill/>
          </a:ln>
        </p:spPr>
      </p:pic>
      <p:pic>
        <p:nvPicPr>
          <p:cNvPr id="123" name="Google Shape;123;p17"/>
          <p:cNvPicPr preferRelativeResize="0"/>
          <p:nvPr/>
        </p:nvPicPr>
        <p:blipFill>
          <a:blip r:embed="rId4">
            <a:alphaModFix/>
          </a:blip>
          <a:stretch>
            <a:fillRect/>
          </a:stretch>
        </p:blipFill>
        <p:spPr>
          <a:xfrm>
            <a:off x="5488076" y="2946550"/>
            <a:ext cx="3537325" cy="2074497"/>
          </a:xfrm>
          <a:prstGeom prst="rect">
            <a:avLst/>
          </a:prstGeom>
          <a:noFill/>
          <a:ln>
            <a:noFill/>
          </a:ln>
        </p:spPr>
      </p:pic>
      <p:pic>
        <p:nvPicPr>
          <p:cNvPr id="124" name="Google Shape;124;p17"/>
          <p:cNvPicPr preferRelativeResize="0"/>
          <p:nvPr/>
        </p:nvPicPr>
        <p:blipFill rotWithShape="1">
          <a:blip r:embed="rId5">
            <a:alphaModFix/>
          </a:blip>
          <a:srcRect b="0" l="4715" r="4251" t="0"/>
          <a:stretch/>
        </p:blipFill>
        <p:spPr>
          <a:xfrm>
            <a:off x="2090000" y="3275975"/>
            <a:ext cx="3015350" cy="179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727650" y="5742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On-Campus Support</a:t>
            </a:r>
            <a:endParaRPr/>
          </a:p>
        </p:txBody>
      </p:sp>
      <p:sp>
        <p:nvSpPr>
          <p:cNvPr id="130" name="Google Shape;130;p18"/>
          <p:cNvSpPr txBox="1"/>
          <p:nvPr>
            <p:ph idx="1" type="body"/>
          </p:nvPr>
        </p:nvSpPr>
        <p:spPr>
          <a:xfrm>
            <a:off x="727650" y="1360325"/>
            <a:ext cx="7688700" cy="3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1" name="Google Shape;131;p18"/>
          <p:cNvSpPr/>
          <p:nvPr/>
        </p:nvSpPr>
        <p:spPr>
          <a:xfrm>
            <a:off x="5348325" y="1615225"/>
            <a:ext cx="2357400" cy="14100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1"/>
                </a:solidFill>
                <a:latin typeface="Lato"/>
                <a:ea typeface="Lato"/>
                <a:cs typeface="Lato"/>
                <a:sym typeface="Lato"/>
              </a:rPr>
              <a:t>-Counseling </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b="1" lang="en" sz="1300">
                <a:solidFill>
                  <a:schemeClr val="accent1"/>
                </a:solidFill>
                <a:latin typeface="Lato"/>
                <a:ea typeface="Lato"/>
                <a:cs typeface="Lato"/>
                <a:sym typeface="Lato"/>
              </a:rPr>
              <a:t>-Health Center</a:t>
            </a:r>
            <a:endParaRPr b="1"/>
          </a:p>
        </p:txBody>
      </p:sp>
      <p:sp>
        <p:nvSpPr>
          <p:cNvPr id="132" name="Google Shape;132;p18"/>
          <p:cNvSpPr/>
          <p:nvPr/>
        </p:nvSpPr>
        <p:spPr>
          <a:xfrm>
            <a:off x="236900" y="3531050"/>
            <a:ext cx="2357400" cy="14100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1"/>
                </a:solidFill>
                <a:latin typeface="Lato"/>
                <a:ea typeface="Lato"/>
                <a:cs typeface="Lato"/>
                <a:sym typeface="Lato"/>
              </a:rPr>
              <a:t>-Clubs</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b="1" lang="en" sz="1300">
                <a:solidFill>
                  <a:schemeClr val="accent1"/>
                </a:solidFill>
                <a:latin typeface="Lato"/>
                <a:ea typeface="Lato"/>
                <a:cs typeface="Lato"/>
                <a:sym typeface="Lato"/>
              </a:rPr>
              <a:t>-Organizations</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t/>
            </a:r>
            <a:endParaRPr b="1" sz="1300">
              <a:solidFill>
                <a:schemeClr val="accent1"/>
              </a:solidFill>
              <a:latin typeface="Lato"/>
              <a:ea typeface="Lato"/>
              <a:cs typeface="Lato"/>
              <a:sym typeface="Lato"/>
            </a:endParaRPr>
          </a:p>
        </p:txBody>
      </p:sp>
      <p:sp>
        <p:nvSpPr>
          <p:cNvPr id="133" name="Google Shape;133;p18"/>
          <p:cNvSpPr/>
          <p:nvPr/>
        </p:nvSpPr>
        <p:spPr>
          <a:xfrm>
            <a:off x="1052825" y="1615225"/>
            <a:ext cx="2357400" cy="14100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1"/>
                </a:solidFill>
                <a:latin typeface="Lato"/>
                <a:ea typeface="Lato"/>
                <a:cs typeface="Lato"/>
                <a:sym typeface="Lato"/>
              </a:rPr>
              <a:t>-Support Staff</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b="1" lang="en" sz="1300">
                <a:solidFill>
                  <a:schemeClr val="accent1"/>
                </a:solidFill>
                <a:latin typeface="Lato"/>
                <a:ea typeface="Lato"/>
                <a:cs typeface="Lato"/>
                <a:sym typeface="Lato"/>
              </a:rPr>
              <a:t>-Dean of Students</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b="1" lang="en" sz="1300">
                <a:solidFill>
                  <a:schemeClr val="accent1"/>
                </a:solidFill>
                <a:latin typeface="Lato"/>
                <a:ea typeface="Lato"/>
                <a:cs typeface="Lato"/>
                <a:sym typeface="Lato"/>
              </a:rPr>
              <a:t>-Dream Center</a:t>
            </a:r>
            <a:endParaRPr b="1" sz="1300">
              <a:solidFill>
                <a:schemeClr val="accent1"/>
              </a:solidFill>
              <a:latin typeface="Lato"/>
              <a:ea typeface="Lato"/>
              <a:cs typeface="Lato"/>
              <a:sym typeface="Lato"/>
            </a:endParaRPr>
          </a:p>
        </p:txBody>
      </p:sp>
      <p:sp>
        <p:nvSpPr>
          <p:cNvPr id="134" name="Google Shape;134;p18"/>
          <p:cNvSpPr/>
          <p:nvPr/>
        </p:nvSpPr>
        <p:spPr>
          <a:xfrm>
            <a:off x="6583550" y="3463400"/>
            <a:ext cx="2357400" cy="14100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1"/>
                </a:solidFill>
                <a:latin typeface="Lato"/>
                <a:ea typeface="Lato"/>
                <a:cs typeface="Lato"/>
                <a:sym typeface="Lato"/>
              </a:rPr>
              <a:t>-Financial Aid</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b="1" lang="en" sz="1300">
                <a:solidFill>
                  <a:schemeClr val="accent1"/>
                </a:solidFill>
                <a:latin typeface="Lato"/>
                <a:ea typeface="Lato"/>
                <a:cs typeface="Lato"/>
                <a:sym typeface="Lato"/>
              </a:rPr>
              <a:t>-Grants</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b="1" lang="en" sz="1300">
                <a:solidFill>
                  <a:schemeClr val="accent1"/>
                </a:solidFill>
                <a:latin typeface="Lato"/>
                <a:ea typeface="Lato"/>
                <a:cs typeface="Lato"/>
                <a:sym typeface="Lato"/>
              </a:rPr>
              <a:t>-Scholarships</a:t>
            </a:r>
            <a:endParaRPr b="1" sz="1300">
              <a:solidFill>
                <a:schemeClr val="accent1"/>
              </a:solidFill>
              <a:latin typeface="Lato"/>
              <a:ea typeface="Lato"/>
              <a:cs typeface="Lato"/>
              <a:sym typeface="Lato"/>
            </a:endParaRPr>
          </a:p>
        </p:txBody>
      </p:sp>
      <p:sp>
        <p:nvSpPr>
          <p:cNvPr id="135" name="Google Shape;135;p18"/>
          <p:cNvSpPr/>
          <p:nvPr/>
        </p:nvSpPr>
        <p:spPr>
          <a:xfrm>
            <a:off x="3410225" y="3170125"/>
            <a:ext cx="2357400" cy="14100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accent1"/>
                </a:solidFill>
                <a:latin typeface="Lato"/>
                <a:ea typeface="Lato"/>
                <a:cs typeface="Lato"/>
                <a:sym typeface="Lato"/>
              </a:rPr>
              <a:t>-Academic Support</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b="1" lang="en" sz="1300">
                <a:solidFill>
                  <a:schemeClr val="accent1"/>
                </a:solidFill>
                <a:latin typeface="Lato"/>
                <a:ea typeface="Lato"/>
                <a:cs typeface="Lato"/>
                <a:sym typeface="Lato"/>
              </a:rPr>
              <a:t>-Faculty </a:t>
            </a:r>
            <a:endParaRPr b="1"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b="1" lang="en" sz="1300">
                <a:solidFill>
                  <a:schemeClr val="accent1"/>
                </a:solidFill>
                <a:latin typeface="Lato"/>
                <a:ea typeface="Lato"/>
                <a:cs typeface="Lato"/>
                <a:sym typeface="Lato"/>
              </a:rPr>
              <a:t>-Career Planning Services</a:t>
            </a:r>
            <a:endParaRPr b="1" sz="13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727650" y="551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 throughout the Application Process</a:t>
            </a:r>
            <a:endParaRPr/>
          </a:p>
        </p:txBody>
      </p:sp>
      <p:sp>
        <p:nvSpPr>
          <p:cNvPr id="141" name="Google Shape;141;p19"/>
          <p:cNvSpPr txBox="1"/>
          <p:nvPr>
            <p:ph idx="1" type="body"/>
          </p:nvPr>
        </p:nvSpPr>
        <p:spPr>
          <a:xfrm>
            <a:off x="729450" y="1337750"/>
            <a:ext cx="7688700" cy="36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the Admissions Representative if you have questions (email or phone call).</a:t>
            </a:r>
            <a:endParaRPr/>
          </a:p>
          <a:p>
            <a:pPr indent="0" lvl="0" marL="0" rtl="0" algn="l">
              <a:spcBef>
                <a:spcPts val="1600"/>
              </a:spcBef>
              <a:spcAft>
                <a:spcPts val="0"/>
              </a:spcAft>
              <a:buNone/>
            </a:pPr>
            <a:r>
              <a:rPr lang="en"/>
              <a:t>-Encourage students to share the full context of their story. </a:t>
            </a:r>
            <a:endParaRPr/>
          </a:p>
          <a:p>
            <a:pPr indent="0" lvl="0" marL="0" rtl="0" algn="l">
              <a:spcBef>
                <a:spcPts val="1600"/>
              </a:spcBef>
              <a:spcAft>
                <a:spcPts val="1600"/>
              </a:spcAft>
              <a:buNone/>
            </a:pPr>
            <a:r>
              <a:rPr lang="en"/>
              <a:t>-Teach students how to be advocates for themselves.</a:t>
            </a:r>
            <a:endParaRPr/>
          </a:p>
        </p:txBody>
      </p:sp>
      <p:pic>
        <p:nvPicPr>
          <p:cNvPr id="142" name="Google Shape;142;p19"/>
          <p:cNvPicPr preferRelativeResize="0"/>
          <p:nvPr/>
        </p:nvPicPr>
        <p:blipFill>
          <a:blip r:embed="rId3">
            <a:alphaModFix/>
          </a:blip>
          <a:stretch>
            <a:fillRect/>
          </a:stretch>
        </p:blipFill>
        <p:spPr>
          <a:xfrm>
            <a:off x="7125350" y="3695191"/>
            <a:ext cx="1867251" cy="1098900"/>
          </a:xfrm>
          <a:prstGeom prst="rect">
            <a:avLst/>
          </a:prstGeom>
          <a:noFill/>
          <a:ln>
            <a:noFill/>
          </a:ln>
        </p:spPr>
      </p:pic>
      <p:pic>
        <p:nvPicPr>
          <p:cNvPr id="143" name="Google Shape;143;p19"/>
          <p:cNvPicPr preferRelativeResize="0"/>
          <p:nvPr/>
        </p:nvPicPr>
        <p:blipFill>
          <a:blip r:embed="rId4">
            <a:alphaModFix/>
          </a:blip>
          <a:stretch>
            <a:fillRect/>
          </a:stretch>
        </p:blipFill>
        <p:spPr>
          <a:xfrm>
            <a:off x="3331725" y="3695200"/>
            <a:ext cx="2739511" cy="1098900"/>
          </a:xfrm>
          <a:prstGeom prst="rect">
            <a:avLst/>
          </a:prstGeom>
          <a:noFill/>
          <a:ln>
            <a:noFill/>
          </a:ln>
        </p:spPr>
      </p:pic>
      <p:pic>
        <p:nvPicPr>
          <p:cNvPr id="144" name="Google Shape;144;p19"/>
          <p:cNvPicPr preferRelativeResize="0"/>
          <p:nvPr/>
        </p:nvPicPr>
        <p:blipFill>
          <a:blip r:embed="rId5">
            <a:alphaModFix/>
          </a:blip>
          <a:stretch>
            <a:fillRect/>
          </a:stretch>
        </p:blipFill>
        <p:spPr>
          <a:xfrm>
            <a:off x="255697" y="3525650"/>
            <a:ext cx="1919800" cy="1438000"/>
          </a:xfrm>
          <a:prstGeom prst="rect">
            <a:avLst/>
          </a:prstGeom>
          <a:noFill/>
          <a:ln>
            <a:noFill/>
          </a:ln>
        </p:spPr>
      </p:pic>
      <p:pic>
        <p:nvPicPr>
          <p:cNvPr id="145" name="Google Shape;145;p19"/>
          <p:cNvPicPr preferRelativeResize="0"/>
          <p:nvPr/>
        </p:nvPicPr>
        <p:blipFill>
          <a:blip r:embed="rId6">
            <a:alphaModFix/>
          </a:blip>
          <a:stretch>
            <a:fillRect/>
          </a:stretch>
        </p:blipFill>
        <p:spPr>
          <a:xfrm>
            <a:off x="6700788" y="2571750"/>
            <a:ext cx="979325" cy="979325"/>
          </a:xfrm>
          <a:prstGeom prst="rect">
            <a:avLst/>
          </a:prstGeom>
          <a:noFill/>
          <a:ln>
            <a:noFill/>
          </a:ln>
        </p:spPr>
      </p:pic>
      <p:pic>
        <p:nvPicPr>
          <p:cNvPr id="146" name="Google Shape;146;p19"/>
          <p:cNvPicPr preferRelativeResize="0"/>
          <p:nvPr/>
        </p:nvPicPr>
        <p:blipFill>
          <a:blip r:embed="rId7">
            <a:alphaModFix/>
          </a:blip>
          <a:stretch>
            <a:fillRect/>
          </a:stretch>
        </p:blipFill>
        <p:spPr>
          <a:xfrm>
            <a:off x="1780050" y="2451750"/>
            <a:ext cx="1437999" cy="143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729450" y="5629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a:t>
            </a:r>
            <a:endParaRPr/>
          </a:p>
        </p:txBody>
      </p:sp>
      <p:sp>
        <p:nvSpPr>
          <p:cNvPr id="152" name="Google Shape;152;p20"/>
          <p:cNvSpPr txBox="1"/>
          <p:nvPr>
            <p:ph idx="1" type="body"/>
          </p:nvPr>
        </p:nvSpPr>
        <p:spPr>
          <a:xfrm>
            <a:off x="729450" y="1650250"/>
            <a:ext cx="7688700" cy="22611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2100">
                <a:solidFill>
                  <a:srgbClr val="000000"/>
                </a:solidFill>
                <a:latin typeface="Helvetica Neue"/>
                <a:ea typeface="Helvetica Neue"/>
                <a:cs typeface="Helvetica Neue"/>
                <a:sym typeface="Helvetica Neue"/>
              </a:rPr>
              <a:t>Aldair Arriola Gomez</a:t>
            </a:r>
            <a:endParaRPr sz="2100">
              <a:solidFill>
                <a:srgbClr val="000000"/>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rPr lang="en" sz="2100">
                <a:solidFill>
                  <a:srgbClr val="000000"/>
                </a:solidFill>
                <a:latin typeface="Helvetica Neue"/>
                <a:ea typeface="Helvetica Neue"/>
                <a:cs typeface="Helvetica Neue"/>
                <a:sym typeface="Helvetica Neue"/>
              </a:rPr>
              <a:t>Admissions Counselor </a:t>
            </a:r>
            <a:endParaRPr sz="2100">
              <a:solidFill>
                <a:srgbClr val="000000"/>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rPr lang="en" sz="2100" u="sng">
                <a:solidFill>
                  <a:srgbClr val="0563C1"/>
                </a:solidFill>
                <a:latin typeface="Helvetica Neue"/>
                <a:ea typeface="Helvetica Neue"/>
                <a:cs typeface="Helvetica Neue"/>
                <a:sym typeface="Helvetica Neue"/>
                <a:hlinkClick r:id="rId3"/>
              </a:rPr>
              <a:t>aarriola@caltech.edu</a:t>
            </a:r>
            <a:r>
              <a:rPr lang="en" sz="2100">
                <a:solidFill>
                  <a:srgbClr val="000000"/>
                </a:solidFill>
                <a:latin typeface="Helvetica Neue"/>
                <a:ea typeface="Helvetica Neue"/>
                <a:cs typeface="Helvetica Neue"/>
                <a:sym typeface="Helvetica Neue"/>
              </a:rPr>
              <a:t> </a:t>
            </a:r>
            <a:endParaRPr sz="2100">
              <a:solidFill>
                <a:srgbClr val="000000"/>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sz="2100">
              <a:solidFill>
                <a:srgbClr val="000000"/>
              </a:solidFill>
              <a:latin typeface="Helvetica Neue"/>
              <a:ea typeface="Helvetica Neue"/>
              <a:cs typeface="Helvetica Neue"/>
              <a:sym typeface="Helvetica Neue"/>
            </a:endParaRPr>
          </a:p>
          <a:p>
            <a:pPr indent="0" lvl="0" marL="0" rtl="0" algn="l">
              <a:spcBef>
                <a:spcPts val="0"/>
              </a:spcBef>
              <a:spcAft>
                <a:spcPts val="1600"/>
              </a:spcAft>
              <a:buNone/>
            </a:pPr>
            <a:r>
              <a:t/>
            </a:r>
            <a:endParaRPr/>
          </a:p>
        </p:txBody>
      </p:sp>
      <p:pic>
        <p:nvPicPr>
          <p:cNvPr id="153" name="Google Shape;153;p20"/>
          <p:cNvPicPr preferRelativeResize="0"/>
          <p:nvPr/>
        </p:nvPicPr>
        <p:blipFill>
          <a:blip r:embed="rId4">
            <a:alphaModFix/>
          </a:blip>
          <a:stretch>
            <a:fillRect/>
          </a:stretch>
        </p:blipFill>
        <p:spPr>
          <a:xfrm>
            <a:off x="834250" y="3505602"/>
            <a:ext cx="2388551" cy="597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