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70" r:id="rId3"/>
    <p:sldId id="27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9144000" cy="5143500" type="screen16x9"/>
  <p:notesSz cx="6858000" cy="9144000"/>
  <p:embeddedFontLst>
    <p:embeddedFont>
      <p:font typeface="Lato" charset="0"/>
      <p:regular r:id="rId19"/>
      <p:bold r:id="rId20"/>
      <p:italic r:id="rId21"/>
      <p:boldItalic r:id="rId22"/>
    </p:embeddedFont>
    <p:embeddedFont>
      <p:font typeface="Calibri" pitchFamily="3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1" d="100"/>
          <a:sy n="121" d="100"/>
        </p:scale>
        <p:origin x="-102" y="4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9797859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586720" y="0"/>
            <a:ext cx="7970700" cy="666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586720" y="5076900"/>
            <a:ext cx="7970700" cy="666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cxnSp>
        <p:nvCxnSpPr>
          <p:cNvPr id="12" name="Shape 12"/>
          <p:cNvCxnSpPr/>
          <p:nvPr/>
        </p:nvCxnSpPr>
        <p:spPr>
          <a:xfrm>
            <a:off x="733218" y="2235350"/>
            <a:ext cx="385200" cy="0"/>
          </a:xfrm>
          <a:prstGeom prst="straightConnector1">
            <a:avLst/>
          </a:prstGeom>
          <a:noFill/>
          <a:ln w="28575" cap="flat" cmpd="sng">
            <a:solidFill>
              <a:schemeClr val="dk1"/>
            </a:solidFill>
            <a:prstDash val="solid"/>
            <a:round/>
            <a:headEnd type="none" w="med" len="med"/>
            <a:tailEnd type="none" w="med" len="med"/>
          </a:ln>
        </p:spPr>
      </p:cxnSp>
      <p:sp>
        <p:nvSpPr>
          <p:cNvPr id="13" name="Shape 13"/>
          <p:cNvSpPr txBox="1">
            <a:spLocks noGrp="1"/>
          </p:cNvSpPr>
          <p:nvPr>
            <p:ph type="ctrTitle"/>
          </p:nvPr>
        </p:nvSpPr>
        <p:spPr>
          <a:xfrm>
            <a:off x="630600" y="136800"/>
            <a:ext cx="7893000" cy="1853700"/>
          </a:xfrm>
          <a:prstGeom prst="rect">
            <a:avLst/>
          </a:prstGeom>
        </p:spPr>
        <p:txBody>
          <a:bodyPr lIns="91425" tIns="91425" rIns="91425" bIns="91425" anchor="b" anchorCtr="0"/>
          <a:lstStyle>
            <a:lvl1pPr lvl="0" rtl="0">
              <a:spcBef>
                <a:spcPts val="1000"/>
              </a:spcBef>
              <a:buSzPct val="100000"/>
              <a:defRPr sz="4800"/>
            </a:lvl1pPr>
            <a:lvl2pPr lvl="1" rtl="0">
              <a:spcBef>
                <a:spcPts val="1000"/>
              </a:spcBef>
              <a:buSzPct val="100000"/>
              <a:defRPr sz="4800"/>
            </a:lvl2pPr>
            <a:lvl3pPr lvl="2" rtl="0">
              <a:spcBef>
                <a:spcPts val="1000"/>
              </a:spcBef>
              <a:buSzPct val="100000"/>
              <a:defRPr sz="4800"/>
            </a:lvl3pPr>
            <a:lvl4pPr lvl="3" rtl="0">
              <a:spcBef>
                <a:spcPts val="1000"/>
              </a:spcBef>
              <a:buSzPct val="100000"/>
              <a:defRPr sz="4800"/>
            </a:lvl4pPr>
            <a:lvl5pPr lvl="4" rtl="0">
              <a:spcBef>
                <a:spcPts val="1000"/>
              </a:spcBef>
              <a:buSzPct val="100000"/>
              <a:defRPr sz="4800"/>
            </a:lvl5pPr>
            <a:lvl6pPr lvl="5" rtl="0">
              <a:spcBef>
                <a:spcPts val="1000"/>
              </a:spcBef>
              <a:buSzPct val="100000"/>
              <a:defRPr sz="4800"/>
            </a:lvl6pPr>
            <a:lvl7pPr lvl="6" rtl="0">
              <a:spcBef>
                <a:spcPts val="1000"/>
              </a:spcBef>
              <a:buSzPct val="100000"/>
              <a:defRPr sz="4800"/>
            </a:lvl7pPr>
            <a:lvl8pPr lvl="7" rtl="0">
              <a:spcBef>
                <a:spcPts val="1000"/>
              </a:spcBef>
              <a:buSzPct val="100000"/>
              <a:defRPr sz="4800"/>
            </a:lvl8pPr>
            <a:lvl9pPr lvl="8" rtl="0">
              <a:spcBef>
                <a:spcPts val="1000"/>
              </a:spcBef>
              <a:buSzPct val="100000"/>
              <a:defRPr sz="4800"/>
            </a:lvl9pPr>
          </a:lstStyle>
          <a:p>
            <a:endParaRPr/>
          </a:p>
        </p:txBody>
      </p:sp>
      <p:sp>
        <p:nvSpPr>
          <p:cNvPr id="14" name="Shape 14"/>
          <p:cNvSpPr txBox="1">
            <a:spLocks noGrp="1"/>
          </p:cNvSpPr>
          <p:nvPr>
            <p:ph type="subTitle" idx="1"/>
          </p:nvPr>
        </p:nvSpPr>
        <p:spPr>
          <a:xfrm>
            <a:off x="630600" y="3228375"/>
            <a:ext cx="7893000" cy="1274100"/>
          </a:xfrm>
          <a:prstGeom prst="rect">
            <a:avLst/>
          </a:prstGeom>
        </p:spPr>
        <p:txBody>
          <a:bodyPr lIns="91425" tIns="91425" rIns="91425" bIns="91425" anchor="b" anchorCtr="0"/>
          <a:lstStyle>
            <a:lvl1pPr lvl="0" rtl="0">
              <a:lnSpc>
                <a:spcPct val="100000"/>
              </a:lnSpc>
              <a:spcBef>
                <a:spcPts val="1000"/>
              </a:spcBef>
              <a:spcAft>
                <a:spcPts val="0"/>
              </a:spcAft>
              <a:buClr>
                <a:schemeClr val="accent6"/>
              </a:buClr>
              <a:buSzPct val="100000"/>
              <a:buNone/>
              <a:defRPr sz="2400">
                <a:solidFill>
                  <a:schemeClr val="accent6"/>
                </a:solidFill>
              </a:defRPr>
            </a:lvl1pPr>
            <a:lvl2pPr lvl="1" rtl="0">
              <a:lnSpc>
                <a:spcPct val="100000"/>
              </a:lnSpc>
              <a:spcBef>
                <a:spcPts val="1000"/>
              </a:spcBef>
              <a:spcAft>
                <a:spcPts val="0"/>
              </a:spcAft>
              <a:buClr>
                <a:schemeClr val="accent6"/>
              </a:buClr>
              <a:buSzPct val="100000"/>
              <a:buNone/>
              <a:defRPr sz="2400">
                <a:solidFill>
                  <a:schemeClr val="accent6"/>
                </a:solidFill>
              </a:defRPr>
            </a:lvl2pPr>
            <a:lvl3pPr lvl="2" rtl="0">
              <a:lnSpc>
                <a:spcPct val="100000"/>
              </a:lnSpc>
              <a:spcBef>
                <a:spcPts val="1000"/>
              </a:spcBef>
              <a:spcAft>
                <a:spcPts val="0"/>
              </a:spcAft>
              <a:buClr>
                <a:schemeClr val="accent6"/>
              </a:buClr>
              <a:buSzPct val="100000"/>
              <a:buNone/>
              <a:defRPr sz="2400">
                <a:solidFill>
                  <a:schemeClr val="accent6"/>
                </a:solidFill>
              </a:defRPr>
            </a:lvl3pPr>
            <a:lvl4pPr lvl="3" rtl="0">
              <a:lnSpc>
                <a:spcPct val="100000"/>
              </a:lnSpc>
              <a:spcBef>
                <a:spcPts val="1000"/>
              </a:spcBef>
              <a:spcAft>
                <a:spcPts val="0"/>
              </a:spcAft>
              <a:buClr>
                <a:schemeClr val="accent6"/>
              </a:buClr>
              <a:buSzPct val="100000"/>
              <a:buNone/>
              <a:defRPr sz="2400">
                <a:solidFill>
                  <a:schemeClr val="accent6"/>
                </a:solidFill>
              </a:defRPr>
            </a:lvl4pPr>
            <a:lvl5pPr lvl="4" rtl="0">
              <a:lnSpc>
                <a:spcPct val="100000"/>
              </a:lnSpc>
              <a:spcBef>
                <a:spcPts val="1000"/>
              </a:spcBef>
              <a:spcAft>
                <a:spcPts val="0"/>
              </a:spcAft>
              <a:buClr>
                <a:schemeClr val="accent6"/>
              </a:buClr>
              <a:buSzPct val="100000"/>
              <a:buNone/>
              <a:defRPr sz="2400">
                <a:solidFill>
                  <a:schemeClr val="accent6"/>
                </a:solidFill>
              </a:defRPr>
            </a:lvl5pPr>
            <a:lvl6pPr lvl="5" rtl="0">
              <a:lnSpc>
                <a:spcPct val="100000"/>
              </a:lnSpc>
              <a:spcBef>
                <a:spcPts val="1000"/>
              </a:spcBef>
              <a:spcAft>
                <a:spcPts val="0"/>
              </a:spcAft>
              <a:buClr>
                <a:schemeClr val="accent6"/>
              </a:buClr>
              <a:buSzPct val="100000"/>
              <a:buNone/>
              <a:defRPr sz="2400">
                <a:solidFill>
                  <a:schemeClr val="accent6"/>
                </a:solidFill>
              </a:defRPr>
            </a:lvl6pPr>
            <a:lvl7pPr lvl="6" rtl="0">
              <a:lnSpc>
                <a:spcPct val="100000"/>
              </a:lnSpc>
              <a:spcBef>
                <a:spcPts val="1000"/>
              </a:spcBef>
              <a:spcAft>
                <a:spcPts val="0"/>
              </a:spcAft>
              <a:buClr>
                <a:schemeClr val="accent6"/>
              </a:buClr>
              <a:buSzPct val="100000"/>
              <a:buNone/>
              <a:defRPr sz="2400">
                <a:solidFill>
                  <a:schemeClr val="accent6"/>
                </a:solidFill>
              </a:defRPr>
            </a:lvl7pPr>
            <a:lvl8pPr lvl="7" rtl="0">
              <a:lnSpc>
                <a:spcPct val="100000"/>
              </a:lnSpc>
              <a:spcBef>
                <a:spcPts val="1000"/>
              </a:spcBef>
              <a:spcAft>
                <a:spcPts val="0"/>
              </a:spcAft>
              <a:buClr>
                <a:schemeClr val="accent6"/>
              </a:buClr>
              <a:buSzPct val="100000"/>
              <a:buNone/>
              <a:defRPr sz="2400">
                <a:solidFill>
                  <a:schemeClr val="accent6"/>
                </a:solidFill>
              </a:defRPr>
            </a:lvl8pPr>
            <a:lvl9pPr lvl="8" rtl="0">
              <a:lnSpc>
                <a:spcPct val="100000"/>
              </a:lnSpc>
              <a:spcBef>
                <a:spcPts val="1000"/>
              </a:spcBef>
              <a:spcAft>
                <a:spcPts val="0"/>
              </a:spcAft>
              <a:buClr>
                <a:schemeClr val="accent6"/>
              </a:buClr>
              <a:buSzPct val="100000"/>
              <a:buNone/>
              <a:defRPr sz="2400">
                <a:solidFill>
                  <a:schemeClr val="accent6"/>
                </a:solidFill>
              </a:defRPr>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6"/>
        <p:cNvGrpSpPr/>
        <p:nvPr/>
      </p:nvGrpSpPr>
      <p:grpSpPr>
        <a:xfrm>
          <a:off x="0" y="0"/>
          <a:ext cx="0" cy="0"/>
          <a:chOff x="0" y="0"/>
          <a:chExt cx="0" cy="0"/>
        </a:xfrm>
      </p:grpSpPr>
      <p:sp>
        <p:nvSpPr>
          <p:cNvPr id="57" name="Shape 57"/>
          <p:cNvSpPr/>
          <p:nvPr/>
        </p:nvSpPr>
        <p:spPr>
          <a:xfrm>
            <a:off x="586720" y="0"/>
            <a:ext cx="7970700" cy="666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58" name="Shape 58"/>
          <p:cNvSpPr/>
          <p:nvPr/>
        </p:nvSpPr>
        <p:spPr>
          <a:xfrm>
            <a:off x="586720" y="5076900"/>
            <a:ext cx="7970700" cy="666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59" name="Shape 59"/>
          <p:cNvSpPr txBox="1">
            <a:spLocks noGrp="1"/>
          </p:cNvSpPr>
          <p:nvPr>
            <p:ph type="title"/>
          </p:nvPr>
        </p:nvSpPr>
        <p:spPr>
          <a:xfrm>
            <a:off x="586725" y="1353787"/>
            <a:ext cx="7970700" cy="1538400"/>
          </a:xfrm>
          <a:prstGeom prst="rect">
            <a:avLst/>
          </a:prstGeom>
        </p:spPr>
        <p:txBody>
          <a:bodyPr lIns="91425" tIns="91425" rIns="91425" bIns="91425" anchor="ctr" anchorCtr="0"/>
          <a:lstStyle>
            <a:lvl1pPr lvl="0" algn="ctr" rtl="0">
              <a:spcBef>
                <a:spcPts val="0"/>
              </a:spcBef>
              <a:buClr>
                <a:schemeClr val="accent6"/>
              </a:buClr>
              <a:buSzPct val="100000"/>
              <a:defRPr sz="10800">
                <a:solidFill>
                  <a:schemeClr val="accent6"/>
                </a:solidFill>
              </a:defRPr>
            </a:lvl1pPr>
            <a:lvl2pPr lvl="1" algn="ctr" rtl="0">
              <a:spcBef>
                <a:spcPts val="0"/>
              </a:spcBef>
              <a:buClr>
                <a:schemeClr val="accent6"/>
              </a:buClr>
              <a:buSzPct val="100000"/>
              <a:defRPr sz="10800">
                <a:solidFill>
                  <a:schemeClr val="accent6"/>
                </a:solidFill>
              </a:defRPr>
            </a:lvl2pPr>
            <a:lvl3pPr lvl="2" algn="ctr" rtl="0">
              <a:spcBef>
                <a:spcPts val="0"/>
              </a:spcBef>
              <a:buClr>
                <a:schemeClr val="accent6"/>
              </a:buClr>
              <a:buSzPct val="100000"/>
              <a:defRPr sz="10800">
                <a:solidFill>
                  <a:schemeClr val="accent6"/>
                </a:solidFill>
              </a:defRPr>
            </a:lvl3pPr>
            <a:lvl4pPr lvl="3" algn="ctr" rtl="0">
              <a:spcBef>
                <a:spcPts val="0"/>
              </a:spcBef>
              <a:buClr>
                <a:schemeClr val="accent6"/>
              </a:buClr>
              <a:buSzPct val="100000"/>
              <a:defRPr sz="10800">
                <a:solidFill>
                  <a:schemeClr val="accent6"/>
                </a:solidFill>
              </a:defRPr>
            </a:lvl4pPr>
            <a:lvl5pPr lvl="4" algn="ctr" rtl="0">
              <a:spcBef>
                <a:spcPts val="0"/>
              </a:spcBef>
              <a:buClr>
                <a:schemeClr val="accent6"/>
              </a:buClr>
              <a:buSzPct val="100000"/>
              <a:defRPr sz="10800">
                <a:solidFill>
                  <a:schemeClr val="accent6"/>
                </a:solidFill>
              </a:defRPr>
            </a:lvl5pPr>
            <a:lvl6pPr lvl="5" algn="ctr" rtl="0">
              <a:spcBef>
                <a:spcPts val="0"/>
              </a:spcBef>
              <a:buClr>
                <a:schemeClr val="accent6"/>
              </a:buClr>
              <a:buSzPct val="100000"/>
              <a:defRPr sz="10800">
                <a:solidFill>
                  <a:schemeClr val="accent6"/>
                </a:solidFill>
              </a:defRPr>
            </a:lvl6pPr>
            <a:lvl7pPr lvl="6" algn="ctr" rtl="0">
              <a:spcBef>
                <a:spcPts val="0"/>
              </a:spcBef>
              <a:buClr>
                <a:schemeClr val="accent6"/>
              </a:buClr>
              <a:buSzPct val="100000"/>
              <a:defRPr sz="10800">
                <a:solidFill>
                  <a:schemeClr val="accent6"/>
                </a:solidFill>
              </a:defRPr>
            </a:lvl7pPr>
            <a:lvl8pPr lvl="7" algn="ctr" rtl="0">
              <a:spcBef>
                <a:spcPts val="0"/>
              </a:spcBef>
              <a:buClr>
                <a:schemeClr val="accent6"/>
              </a:buClr>
              <a:buSzPct val="100000"/>
              <a:defRPr sz="10800">
                <a:solidFill>
                  <a:schemeClr val="accent6"/>
                </a:solidFill>
              </a:defRPr>
            </a:lvl8pPr>
            <a:lvl9pPr lvl="8" algn="ctr" rtl="0">
              <a:spcBef>
                <a:spcPts val="0"/>
              </a:spcBef>
              <a:buClr>
                <a:schemeClr val="accent6"/>
              </a:buClr>
              <a:buSzPct val="100000"/>
              <a:defRPr sz="10800">
                <a:solidFill>
                  <a:schemeClr val="accent6"/>
                </a:solidFill>
              </a:defRPr>
            </a:lvl9pPr>
          </a:lstStyle>
          <a:p>
            <a:endParaRPr/>
          </a:p>
        </p:txBody>
      </p:sp>
      <p:sp>
        <p:nvSpPr>
          <p:cNvPr id="60" name="Shape 60"/>
          <p:cNvSpPr txBox="1">
            <a:spLocks noGrp="1"/>
          </p:cNvSpPr>
          <p:nvPr>
            <p:ph type="body" idx="1"/>
          </p:nvPr>
        </p:nvSpPr>
        <p:spPr>
          <a:xfrm>
            <a:off x="586725" y="2968387"/>
            <a:ext cx="7970700" cy="10716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61" name="Shape 6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2"/>
        <p:cNvGrpSpPr/>
        <p:nvPr/>
      </p:nvGrpSpPr>
      <p:grpSpPr>
        <a:xfrm>
          <a:off x="0" y="0"/>
          <a:ext cx="0" cy="0"/>
          <a:chOff x="0" y="0"/>
          <a:chExt cx="0" cy="0"/>
        </a:xfrm>
      </p:grpSpPr>
      <p:sp>
        <p:nvSpPr>
          <p:cNvPr id="63" name="Shape 6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sp>
        <p:nvSpPr>
          <p:cNvPr id="17" name="Shape 17"/>
          <p:cNvSpPr/>
          <p:nvPr/>
        </p:nvSpPr>
        <p:spPr>
          <a:xfrm>
            <a:off x="586720" y="5076900"/>
            <a:ext cx="7970700" cy="666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8" name="Shape 18"/>
          <p:cNvSpPr/>
          <p:nvPr/>
        </p:nvSpPr>
        <p:spPr>
          <a:xfrm>
            <a:off x="586720" y="0"/>
            <a:ext cx="7970700" cy="666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9" name="Shape 19"/>
          <p:cNvSpPr txBox="1">
            <a:spLocks noGrp="1"/>
          </p:cNvSpPr>
          <p:nvPr>
            <p:ph type="title"/>
          </p:nvPr>
        </p:nvSpPr>
        <p:spPr>
          <a:xfrm>
            <a:off x="509550" y="1921350"/>
            <a:ext cx="8124900" cy="1300800"/>
          </a:xfrm>
          <a:prstGeom prst="rect">
            <a:avLst/>
          </a:prstGeom>
        </p:spPr>
        <p:txBody>
          <a:bodyPr lIns="91425" tIns="91425" rIns="91425" bIns="91425" anchor="ctr" anchorCtr="0"/>
          <a:lstStyle>
            <a:lvl1pPr lvl="0" algn="ctr" rtl="0">
              <a:spcBef>
                <a:spcPts val="0"/>
              </a:spcBef>
              <a:buSzPct val="100000"/>
              <a:defRPr sz="3600"/>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1"/>
        <p:cNvGrpSpPr/>
        <p:nvPr/>
      </p:nvGrpSpPr>
      <p:grpSpPr>
        <a:xfrm>
          <a:off x="0" y="0"/>
          <a:ext cx="0" cy="0"/>
          <a:chOff x="0" y="0"/>
          <a:chExt cx="0" cy="0"/>
        </a:xfrm>
      </p:grpSpPr>
      <p:sp>
        <p:nvSpPr>
          <p:cNvPr id="22" name="Shape 22"/>
          <p:cNvSpPr/>
          <p:nvPr/>
        </p:nvSpPr>
        <p:spPr>
          <a:xfrm>
            <a:off x="-125" y="5045700"/>
            <a:ext cx="9144000" cy="97800"/>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a:p>
        </p:txBody>
      </p:sp>
      <p:cxnSp>
        <p:nvCxnSpPr>
          <p:cNvPr id="23" name="Shape 23"/>
          <p:cNvCxnSpPr/>
          <p:nvPr/>
        </p:nvCxnSpPr>
        <p:spPr>
          <a:xfrm>
            <a:off x="419425" y="1154194"/>
            <a:ext cx="385200" cy="0"/>
          </a:xfrm>
          <a:prstGeom prst="straightConnector1">
            <a:avLst/>
          </a:prstGeom>
          <a:noFill/>
          <a:ln w="28575" cap="flat" cmpd="sng">
            <a:solidFill>
              <a:schemeClr val="dk1"/>
            </a:solidFill>
            <a:prstDash val="solid"/>
            <a:round/>
            <a:headEnd type="none" w="med" len="med"/>
            <a:tailEnd type="none" w="med" len="med"/>
          </a:ln>
        </p:spPr>
      </p:cxnSp>
      <p:sp>
        <p:nvSpPr>
          <p:cNvPr id="24" name="Shape 24"/>
          <p:cNvSpPr txBox="1">
            <a:spLocks noGrp="1"/>
          </p:cNvSpPr>
          <p:nvPr>
            <p:ph type="title"/>
          </p:nvPr>
        </p:nvSpPr>
        <p:spPr>
          <a:xfrm>
            <a:off x="311700" y="372725"/>
            <a:ext cx="8520600" cy="6450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5" name="Shape 25"/>
          <p:cNvSpPr txBox="1">
            <a:spLocks noGrp="1"/>
          </p:cNvSpPr>
          <p:nvPr>
            <p:ph type="body" idx="1"/>
          </p:nvPr>
        </p:nvSpPr>
        <p:spPr>
          <a:xfrm>
            <a:off x="311700" y="1417800"/>
            <a:ext cx="8520600" cy="31509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6" name="Shape 2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7"/>
        <p:cNvGrpSpPr/>
        <p:nvPr/>
      </p:nvGrpSpPr>
      <p:grpSpPr>
        <a:xfrm>
          <a:off x="0" y="0"/>
          <a:ext cx="0" cy="0"/>
          <a:chOff x="0" y="0"/>
          <a:chExt cx="0" cy="0"/>
        </a:xfrm>
      </p:grpSpPr>
      <p:cxnSp>
        <p:nvCxnSpPr>
          <p:cNvPr id="28" name="Shape 28"/>
          <p:cNvCxnSpPr/>
          <p:nvPr/>
        </p:nvCxnSpPr>
        <p:spPr>
          <a:xfrm>
            <a:off x="419425" y="1154194"/>
            <a:ext cx="385200" cy="0"/>
          </a:xfrm>
          <a:prstGeom prst="straightConnector1">
            <a:avLst/>
          </a:prstGeom>
          <a:noFill/>
          <a:ln w="28575" cap="flat" cmpd="sng">
            <a:solidFill>
              <a:schemeClr val="dk1"/>
            </a:solidFill>
            <a:prstDash val="solid"/>
            <a:round/>
            <a:headEnd type="none" w="med" len="med"/>
            <a:tailEnd type="none" w="med" len="med"/>
          </a:ln>
        </p:spPr>
      </p:cxnSp>
      <p:sp>
        <p:nvSpPr>
          <p:cNvPr id="29" name="Shape 29"/>
          <p:cNvSpPr txBox="1">
            <a:spLocks noGrp="1"/>
          </p:cNvSpPr>
          <p:nvPr>
            <p:ph type="title"/>
          </p:nvPr>
        </p:nvSpPr>
        <p:spPr>
          <a:xfrm>
            <a:off x="311700" y="372725"/>
            <a:ext cx="8520600" cy="6450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311700" y="1417950"/>
            <a:ext cx="3999900" cy="31509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1" name="Shape 31"/>
          <p:cNvSpPr txBox="1">
            <a:spLocks noGrp="1"/>
          </p:cNvSpPr>
          <p:nvPr>
            <p:ph type="body" idx="2"/>
          </p:nvPr>
        </p:nvSpPr>
        <p:spPr>
          <a:xfrm>
            <a:off x="4832400" y="1417950"/>
            <a:ext cx="3999900" cy="31509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372725"/>
            <a:ext cx="8520600" cy="6450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cxnSp>
        <p:nvCxnSpPr>
          <p:cNvPr id="37" name="Shape 37"/>
          <p:cNvCxnSpPr/>
          <p:nvPr/>
        </p:nvCxnSpPr>
        <p:spPr>
          <a:xfrm>
            <a:off x="411043" y="1417772"/>
            <a:ext cx="385200" cy="0"/>
          </a:xfrm>
          <a:prstGeom prst="straightConnector1">
            <a:avLst/>
          </a:prstGeom>
          <a:noFill/>
          <a:ln w="28575" cap="flat" cmpd="sng">
            <a:solidFill>
              <a:schemeClr val="dk1"/>
            </a:solidFill>
            <a:prstDash val="solid"/>
            <a:round/>
            <a:headEnd type="none" w="med" len="med"/>
            <a:tailEnd type="none" w="med" len="med"/>
          </a:ln>
        </p:spPr>
      </p:cxnSp>
      <p:sp>
        <p:nvSpPr>
          <p:cNvPr id="38" name="Shape 38"/>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39" name="Shape 39"/>
          <p:cNvSpPr txBox="1">
            <a:spLocks noGrp="1"/>
          </p:cNvSpPr>
          <p:nvPr>
            <p:ph type="body" idx="1"/>
          </p:nvPr>
        </p:nvSpPr>
        <p:spPr>
          <a:xfrm>
            <a:off x="311700" y="1640350"/>
            <a:ext cx="2808000" cy="29289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41"/>
        <p:cNvGrpSpPr/>
        <p:nvPr/>
      </p:nvGrpSpPr>
      <p:grpSpPr>
        <a:xfrm>
          <a:off x="0" y="0"/>
          <a:ext cx="0" cy="0"/>
          <a:chOff x="0" y="0"/>
          <a:chExt cx="0" cy="0"/>
        </a:xfrm>
      </p:grpSpPr>
      <p:sp>
        <p:nvSpPr>
          <p:cNvPr id="42" name="Shape 42"/>
          <p:cNvSpPr/>
          <p:nvPr/>
        </p:nvSpPr>
        <p:spPr>
          <a:xfrm>
            <a:off x="586720" y="0"/>
            <a:ext cx="7970700" cy="666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43" name="Shape 43"/>
          <p:cNvSpPr/>
          <p:nvPr/>
        </p:nvSpPr>
        <p:spPr>
          <a:xfrm>
            <a:off x="586720" y="5076900"/>
            <a:ext cx="7970700" cy="666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44" name="Shape 44"/>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rtl="0">
              <a:spcBef>
                <a:spcPts val="0"/>
              </a:spcBef>
              <a:buSzPct val="100000"/>
              <a:defRPr sz="4200"/>
            </a:lvl1pPr>
            <a:lvl2pPr lvl="1" rtl="0">
              <a:spcBef>
                <a:spcPts val="0"/>
              </a:spcBef>
              <a:buSzPct val="100000"/>
              <a:defRPr sz="4200"/>
            </a:lvl2pPr>
            <a:lvl3pPr lvl="2" rtl="0">
              <a:spcBef>
                <a:spcPts val="0"/>
              </a:spcBef>
              <a:buSzPct val="100000"/>
              <a:defRPr sz="4200"/>
            </a:lvl3pPr>
            <a:lvl4pPr lvl="3" rtl="0">
              <a:spcBef>
                <a:spcPts val="0"/>
              </a:spcBef>
              <a:buSzPct val="100000"/>
              <a:defRPr sz="4200"/>
            </a:lvl4pPr>
            <a:lvl5pPr lvl="4" rtl="0">
              <a:spcBef>
                <a:spcPts val="0"/>
              </a:spcBef>
              <a:buSzPct val="100000"/>
              <a:defRPr sz="4200"/>
            </a:lvl5pPr>
            <a:lvl6pPr lvl="5" rtl="0">
              <a:spcBef>
                <a:spcPts val="0"/>
              </a:spcBef>
              <a:buSzPct val="100000"/>
              <a:defRPr sz="4200"/>
            </a:lvl6pPr>
            <a:lvl7pPr lvl="6" rtl="0">
              <a:spcBef>
                <a:spcPts val="0"/>
              </a:spcBef>
              <a:buSzPct val="100000"/>
              <a:defRPr sz="4200"/>
            </a:lvl7pPr>
            <a:lvl8pPr lvl="7" rtl="0">
              <a:spcBef>
                <a:spcPts val="0"/>
              </a:spcBef>
              <a:buSzPct val="100000"/>
              <a:defRPr sz="4200"/>
            </a:lvl8pPr>
            <a:lvl9pPr lvl="8" rtl="0">
              <a:spcBef>
                <a:spcPts val="0"/>
              </a:spcBef>
              <a:buSzPct val="100000"/>
              <a:defRPr sz="4200"/>
            </a:lvl9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6"/>
        <p:cNvGrpSpPr/>
        <p:nvPr/>
      </p:nvGrpSpPr>
      <p:grpSpPr>
        <a:xfrm>
          <a:off x="0" y="0"/>
          <a:ext cx="0" cy="0"/>
          <a:chOff x="0" y="0"/>
          <a:chExt cx="0" cy="0"/>
        </a:xfrm>
      </p:grpSpPr>
      <p:sp>
        <p:nvSpPr>
          <p:cNvPr id="47" name="Shape 47"/>
          <p:cNvSpPr/>
          <p:nvPr/>
        </p:nvSpPr>
        <p:spPr>
          <a:xfrm>
            <a:off x="4572000" y="-100"/>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8" name="Shape 48"/>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9" name="Shape 49"/>
          <p:cNvSpPr txBox="1">
            <a:spLocks noGrp="1"/>
          </p:cNvSpPr>
          <p:nvPr>
            <p:ph type="title"/>
          </p:nvPr>
        </p:nvSpPr>
        <p:spPr>
          <a:xfrm>
            <a:off x="265500" y="1084625"/>
            <a:ext cx="4045200" cy="1707000"/>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50" name="Shape 50"/>
          <p:cNvSpPr txBox="1">
            <a:spLocks noGrp="1"/>
          </p:cNvSpPr>
          <p:nvPr>
            <p:ph type="subTitle" idx="1"/>
          </p:nvPr>
        </p:nvSpPr>
        <p:spPr>
          <a:xfrm>
            <a:off x="265500" y="2845200"/>
            <a:ext cx="4045200" cy="1421700"/>
          </a:xfrm>
          <a:prstGeom prst="rect">
            <a:avLst/>
          </a:prstGeom>
        </p:spPr>
        <p:txBody>
          <a:bodyPr lIns="91425" tIns="91425" rIns="91425" bIns="91425" anchor="t" anchorCtr="0"/>
          <a:lstStyle>
            <a:lvl1pPr lvl="0" algn="ctr" rtl="0">
              <a:lnSpc>
                <a:spcPct val="100000"/>
              </a:lnSpc>
              <a:spcBef>
                <a:spcPts val="0"/>
              </a:spcBef>
              <a:spcAft>
                <a:spcPts val="0"/>
              </a:spcAft>
              <a:buClr>
                <a:schemeClr val="accent6"/>
              </a:buClr>
              <a:buSzPct val="100000"/>
              <a:buNone/>
              <a:defRPr sz="2100">
                <a:solidFill>
                  <a:schemeClr val="accent6"/>
                </a:solidFill>
              </a:defRPr>
            </a:lvl1pPr>
            <a:lvl2pPr lvl="1" algn="ctr" rtl="0">
              <a:lnSpc>
                <a:spcPct val="100000"/>
              </a:lnSpc>
              <a:spcBef>
                <a:spcPts val="0"/>
              </a:spcBef>
              <a:spcAft>
                <a:spcPts val="0"/>
              </a:spcAft>
              <a:buClr>
                <a:schemeClr val="accent6"/>
              </a:buClr>
              <a:buSzPct val="100000"/>
              <a:buNone/>
              <a:defRPr sz="2100">
                <a:solidFill>
                  <a:schemeClr val="accent6"/>
                </a:solidFill>
              </a:defRPr>
            </a:lvl2pPr>
            <a:lvl3pPr lvl="2" algn="ctr" rtl="0">
              <a:lnSpc>
                <a:spcPct val="100000"/>
              </a:lnSpc>
              <a:spcBef>
                <a:spcPts val="0"/>
              </a:spcBef>
              <a:spcAft>
                <a:spcPts val="0"/>
              </a:spcAft>
              <a:buClr>
                <a:schemeClr val="accent6"/>
              </a:buClr>
              <a:buSzPct val="100000"/>
              <a:buNone/>
              <a:defRPr sz="2100">
                <a:solidFill>
                  <a:schemeClr val="accent6"/>
                </a:solidFill>
              </a:defRPr>
            </a:lvl3pPr>
            <a:lvl4pPr lvl="3" algn="ctr" rtl="0">
              <a:lnSpc>
                <a:spcPct val="100000"/>
              </a:lnSpc>
              <a:spcBef>
                <a:spcPts val="0"/>
              </a:spcBef>
              <a:spcAft>
                <a:spcPts val="0"/>
              </a:spcAft>
              <a:buClr>
                <a:schemeClr val="accent6"/>
              </a:buClr>
              <a:buSzPct val="100000"/>
              <a:buNone/>
              <a:defRPr sz="2100">
                <a:solidFill>
                  <a:schemeClr val="accent6"/>
                </a:solidFill>
              </a:defRPr>
            </a:lvl4pPr>
            <a:lvl5pPr lvl="4" algn="ctr" rtl="0">
              <a:lnSpc>
                <a:spcPct val="100000"/>
              </a:lnSpc>
              <a:spcBef>
                <a:spcPts val="0"/>
              </a:spcBef>
              <a:spcAft>
                <a:spcPts val="0"/>
              </a:spcAft>
              <a:buClr>
                <a:schemeClr val="accent6"/>
              </a:buClr>
              <a:buSzPct val="100000"/>
              <a:buNone/>
              <a:defRPr sz="2100">
                <a:solidFill>
                  <a:schemeClr val="accent6"/>
                </a:solidFill>
              </a:defRPr>
            </a:lvl5pPr>
            <a:lvl6pPr lvl="5" algn="ctr" rtl="0">
              <a:lnSpc>
                <a:spcPct val="100000"/>
              </a:lnSpc>
              <a:spcBef>
                <a:spcPts val="0"/>
              </a:spcBef>
              <a:spcAft>
                <a:spcPts val="0"/>
              </a:spcAft>
              <a:buClr>
                <a:schemeClr val="accent6"/>
              </a:buClr>
              <a:buSzPct val="100000"/>
              <a:buNone/>
              <a:defRPr sz="2100">
                <a:solidFill>
                  <a:schemeClr val="accent6"/>
                </a:solidFill>
              </a:defRPr>
            </a:lvl6pPr>
            <a:lvl7pPr lvl="6" algn="ctr" rtl="0">
              <a:lnSpc>
                <a:spcPct val="100000"/>
              </a:lnSpc>
              <a:spcBef>
                <a:spcPts val="0"/>
              </a:spcBef>
              <a:spcAft>
                <a:spcPts val="0"/>
              </a:spcAft>
              <a:buClr>
                <a:schemeClr val="accent6"/>
              </a:buClr>
              <a:buSzPct val="100000"/>
              <a:buNone/>
              <a:defRPr sz="2100">
                <a:solidFill>
                  <a:schemeClr val="accent6"/>
                </a:solidFill>
              </a:defRPr>
            </a:lvl7pPr>
            <a:lvl8pPr lvl="7" algn="ctr" rtl="0">
              <a:lnSpc>
                <a:spcPct val="100000"/>
              </a:lnSpc>
              <a:spcBef>
                <a:spcPts val="0"/>
              </a:spcBef>
              <a:spcAft>
                <a:spcPts val="0"/>
              </a:spcAft>
              <a:buClr>
                <a:schemeClr val="accent6"/>
              </a:buClr>
              <a:buSzPct val="100000"/>
              <a:buNone/>
              <a:defRPr sz="2100">
                <a:solidFill>
                  <a:schemeClr val="accent6"/>
                </a:solidFill>
              </a:defRPr>
            </a:lvl8pPr>
            <a:lvl9pPr lvl="8" algn="ctr" rtl="0">
              <a:lnSpc>
                <a:spcPct val="100000"/>
              </a:lnSpc>
              <a:spcBef>
                <a:spcPts val="0"/>
              </a:spcBef>
              <a:spcAft>
                <a:spcPts val="0"/>
              </a:spcAft>
              <a:buClr>
                <a:schemeClr val="accent6"/>
              </a:buClr>
              <a:buSzPct val="100000"/>
              <a:buNone/>
              <a:defRPr sz="2100">
                <a:solidFill>
                  <a:schemeClr val="accent6"/>
                </a:solidFill>
              </a:defRPr>
            </a:lvl9pPr>
          </a:lstStyle>
          <a:p>
            <a:endParaRPr/>
          </a:p>
        </p:txBody>
      </p:sp>
      <p:sp>
        <p:nvSpPr>
          <p:cNvPr id="51" name="Shape 51"/>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rtl="0">
              <a:spcBef>
                <a:spcPts val="0"/>
              </a:spcBef>
              <a:buClr>
                <a:schemeClr val="accent1"/>
              </a:buClr>
              <a:defRPr>
                <a:solidFill>
                  <a:schemeClr val="accent1"/>
                </a:solidFill>
              </a:defRPr>
            </a:lvl1pPr>
            <a:lvl2pPr lvl="1" rtl="0">
              <a:spcBef>
                <a:spcPts val="0"/>
              </a:spcBef>
              <a:buClr>
                <a:schemeClr val="accent1"/>
              </a:buClr>
              <a:defRPr>
                <a:solidFill>
                  <a:schemeClr val="accent1"/>
                </a:solidFill>
              </a:defRPr>
            </a:lvl2pPr>
            <a:lvl3pPr lvl="2" rtl="0">
              <a:spcBef>
                <a:spcPts val="0"/>
              </a:spcBef>
              <a:buClr>
                <a:schemeClr val="accent1"/>
              </a:buClr>
              <a:defRPr>
                <a:solidFill>
                  <a:schemeClr val="accent1"/>
                </a:solidFill>
              </a:defRPr>
            </a:lvl3pPr>
            <a:lvl4pPr lvl="3" rtl="0">
              <a:spcBef>
                <a:spcPts val="0"/>
              </a:spcBef>
              <a:buClr>
                <a:schemeClr val="accent1"/>
              </a:buClr>
              <a:defRPr>
                <a:solidFill>
                  <a:schemeClr val="accent1"/>
                </a:solidFill>
              </a:defRPr>
            </a:lvl4pPr>
            <a:lvl5pPr lvl="4" rtl="0">
              <a:spcBef>
                <a:spcPts val="0"/>
              </a:spcBef>
              <a:buClr>
                <a:schemeClr val="accent1"/>
              </a:buClr>
              <a:defRPr>
                <a:solidFill>
                  <a:schemeClr val="accent1"/>
                </a:solidFill>
              </a:defRPr>
            </a:lvl5pPr>
            <a:lvl6pPr lvl="5" rtl="0">
              <a:spcBef>
                <a:spcPts val="0"/>
              </a:spcBef>
              <a:buClr>
                <a:schemeClr val="accent1"/>
              </a:buClr>
              <a:defRPr>
                <a:solidFill>
                  <a:schemeClr val="accent1"/>
                </a:solidFill>
              </a:defRPr>
            </a:lvl6pPr>
            <a:lvl7pPr lvl="6" rtl="0">
              <a:spcBef>
                <a:spcPts val="0"/>
              </a:spcBef>
              <a:buClr>
                <a:schemeClr val="accent1"/>
              </a:buClr>
              <a:defRPr>
                <a:solidFill>
                  <a:schemeClr val="accent1"/>
                </a:solidFill>
              </a:defRPr>
            </a:lvl7pPr>
            <a:lvl8pPr lvl="7" rtl="0">
              <a:spcBef>
                <a:spcPts val="0"/>
              </a:spcBef>
              <a:buClr>
                <a:schemeClr val="accent1"/>
              </a:buClr>
              <a:defRPr>
                <a:solidFill>
                  <a:schemeClr val="accent1"/>
                </a:solidFill>
              </a:defRPr>
            </a:lvl8pPr>
            <a:lvl9pPr lvl="8" rtl="0">
              <a:spcBef>
                <a:spcPts val="0"/>
              </a:spcBef>
              <a:buClr>
                <a:schemeClr val="accent1"/>
              </a:buClr>
              <a:defRPr>
                <a:solidFill>
                  <a:schemeClr val="accent1"/>
                </a:solidFill>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3"/>
        <p:cNvGrpSpPr/>
        <p:nvPr/>
      </p:nvGrpSpPr>
      <p:grpSpPr>
        <a:xfrm>
          <a:off x="0" y="0"/>
          <a:ext cx="0" cy="0"/>
          <a:chOff x="0" y="0"/>
          <a:chExt cx="0" cy="0"/>
        </a:xfrm>
      </p:grpSpPr>
      <p:sp>
        <p:nvSpPr>
          <p:cNvPr id="54" name="Shape 54"/>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rtl="0">
              <a:lnSpc>
                <a:spcPct val="100000"/>
              </a:lnSpc>
              <a:spcBef>
                <a:spcPts val="0"/>
              </a:spcBef>
              <a:spcAft>
                <a:spcPts val="0"/>
              </a:spcAft>
              <a:buNone/>
              <a:defRPr/>
            </a:lvl1pPr>
          </a:lstStyle>
          <a:p>
            <a:endParaRPr/>
          </a:p>
        </p:txBody>
      </p:sp>
      <p:sp>
        <p:nvSpPr>
          <p:cNvPr id="55" name="Shape 5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D85C6"/>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72725"/>
            <a:ext cx="8520600" cy="645000"/>
          </a:xfrm>
          <a:prstGeom prst="rect">
            <a:avLst/>
          </a:prstGeom>
          <a:noFill/>
          <a:ln>
            <a:noFill/>
          </a:ln>
        </p:spPr>
        <p:txBody>
          <a:bodyPr lIns="91425" tIns="91425" rIns="91425" bIns="91425" anchor="t" anchorCtr="0"/>
          <a:lstStyle>
            <a:lvl1pPr lvl="0" rt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1pPr>
            <a:lvl2pPr lvl="1" rt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2pPr>
            <a:lvl3pPr lvl="2" rt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3pPr>
            <a:lvl4pPr lvl="3" rt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4pPr>
            <a:lvl5pPr lvl="4" rt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5pPr>
            <a:lvl6pPr lvl="5" rt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6pPr>
            <a:lvl7pPr lvl="6" rt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7pPr>
            <a:lvl8pPr lvl="7" rt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8pPr>
            <a:lvl9pPr lvl="8" rt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Shape 7"/>
          <p:cNvSpPr txBox="1">
            <a:spLocks noGrp="1"/>
          </p:cNvSpPr>
          <p:nvPr>
            <p:ph type="body" idx="1"/>
          </p:nvPr>
        </p:nvSpPr>
        <p:spPr>
          <a:xfrm>
            <a:off x="311700" y="1417800"/>
            <a:ext cx="8520600" cy="31509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dk1"/>
              </a:buClr>
              <a:buSzPct val="100000"/>
              <a:buFont typeface="Lato"/>
              <a:defRPr sz="1800">
                <a:solidFill>
                  <a:schemeClr val="dk1"/>
                </a:solidFill>
                <a:latin typeface="Lato"/>
                <a:ea typeface="Lato"/>
                <a:cs typeface="Lato"/>
                <a:sym typeface="Lato"/>
              </a:defRPr>
            </a:lvl1pPr>
            <a:lvl2pPr lvl="1" rtl="0">
              <a:lnSpc>
                <a:spcPct val="115000"/>
              </a:lnSpc>
              <a:spcBef>
                <a:spcPts val="0"/>
              </a:spcBef>
              <a:spcAft>
                <a:spcPts val="1600"/>
              </a:spcAft>
              <a:buClr>
                <a:schemeClr val="dk1"/>
              </a:buClr>
              <a:buFont typeface="Lato"/>
              <a:defRPr>
                <a:solidFill>
                  <a:schemeClr val="dk1"/>
                </a:solidFill>
                <a:latin typeface="Lato"/>
                <a:ea typeface="Lato"/>
                <a:cs typeface="Lato"/>
                <a:sym typeface="Lato"/>
              </a:defRPr>
            </a:lvl2pPr>
            <a:lvl3pPr lvl="2" rtl="0">
              <a:lnSpc>
                <a:spcPct val="115000"/>
              </a:lnSpc>
              <a:spcBef>
                <a:spcPts val="0"/>
              </a:spcBef>
              <a:spcAft>
                <a:spcPts val="1600"/>
              </a:spcAft>
              <a:buClr>
                <a:schemeClr val="dk1"/>
              </a:buClr>
              <a:buFont typeface="Lato"/>
              <a:defRPr>
                <a:solidFill>
                  <a:schemeClr val="dk1"/>
                </a:solidFill>
                <a:latin typeface="Lato"/>
                <a:ea typeface="Lato"/>
                <a:cs typeface="Lato"/>
                <a:sym typeface="Lato"/>
              </a:defRPr>
            </a:lvl3pPr>
            <a:lvl4pPr lvl="3" rtl="0">
              <a:lnSpc>
                <a:spcPct val="115000"/>
              </a:lnSpc>
              <a:spcBef>
                <a:spcPts val="0"/>
              </a:spcBef>
              <a:spcAft>
                <a:spcPts val="1600"/>
              </a:spcAft>
              <a:buClr>
                <a:schemeClr val="dk1"/>
              </a:buClr>
              <a:buFont typeface="Lato"/>
              <a:defRPr>
                <a:solidFill>
                  <a:schemeClr val="dk1"/>
                </a:solidFill>
                <a:latin typeface="Lato"/>
                <a:ea typeface="Lato"/>
                <a:cs typeface="Lato"/>
                <a:sym typeface="Lato"/>
              </a:defRPr>
            </a:lvl4pPr>
            <a:lvl5pPr lvl="4" rtl="0">
              <a:lnSpc>
                <a:spcPct val="115000"/>
              </a:lnSpc>
              <a:spcBef>
                <a:spcPts val="0"/>
              </a:spcBef>
              <a:spcAft>
                <a:spcPts val="1600"/>
              </a:spcAft>
              <a:buClr>
                <a:schemeClr val="dk1"/>
              </a:buClr>
              <a:buFont typeface="Lato"/>
              <a:defRPr>
                <a:solidFill>
                  <a:schemeClr val="dk1"/>
                </a:solidFill>
                <a:latin typeface="Lato"/>
                <a:ea typeface="Lato"/>
                <a:cs typeface="Lato"/>
                <a:sym typeface="Lato"/>
              </a:defRPr>
            </a:lvl5pPr>
            <a:lvl6pPr lvl="5" rtl="0">
              <a:lnSpc>
                <a:spcPct val="115000"/>
              </a:lnSpc>
              <a:spcBef>
                <a:spcPts val="0"/>
              </a:spcBef>
              <a:spcAft>
                <a:spcPts val="1600"/>
              </a:spcAft>
              <a:buClr>
                <a:schemeClr val="dk1"/>
              </a:buClr>
              <a:buFont typeface="Lato"/>
              <a:defRPr>
                <a:solidFill>
                  <a:schemeClr val="dk1"/>
                </a:solidFill>
                <a:latin typeface="Lato"/>
                <a:ea typeface="Lato"/>
                <a:cs typeface="Lato"/>
                <a:sym typeface="Lato"/>
              </a:defRPr>
            </a:lvl6pPr>
            <a:lvl7pPr lvl="6" rtl="0">
              <a:lnSpc>
                <a:spcPct val="115000"/>
              </a:lnSpc>
              <a:spcBef>
                <a:spcPts val="0"/>
              </a:spcBef>
              <a:spcAft>
                <a:spcPts val="1600"/>
              </a:spcAft>
              <a:buClr>
                <a:schemeClr val="dk1"/>
              </a:buClr>
              <a:buFont typeface="Lato"/>
              <a:defRPr>
                <a:solidFill>
                  <a:schemeClr val="dk1"/>
                </a:solidFill>
                <a:latin typeface="Lato"/>
                <a:ea typeface="Lato"/>
                <a:cs typeface="Lato"/>
                <a:sym typeface="Lato"/>
              </a:defRPr>
            </a:lvl7pPr>
            <a:lvl8pPr lvl="7" rtl="0">
              <a:lnSpc>
                <a:spcPct val="115000"/>
              </a:lnSpc>
              <a:spcBef>
                <a:spcPts val="0"/>
              </a:spcBef>
              <a:spcAft>
                <a:spcPts val="1600"/>
              </a:spcAft>
              <a:buClr>
                <a:schemeClr val="dk1"/>
              </a:buClr>
              <a:buFont typeface="Lato"/>
              <a:defRPr>
                <a:solidFill>
                  <a:schemeClr val="dk1"/>
                </a:solidFill>
                <a:latin typeface="Lato"/>
                <a:ea typeface="Lato"/>
                <a:cs typeface="Lato"/>
                <a:sym typeface="Lato"/>
              </a:defRPr>
            </a:lvl8pPr>
            <a:lvl9pPr lvl="8" rtl="0">
              <a:lnSpc>
                <a:spcPct val="115000"/>
              </a:lnSpc>
              <a:spcBef>
                <a:spcPts val="0"/>
              </a:spcBef>
              <a:spcAft>
                <a:spcPts val="1600"/>
              </a:spcAft>
              <a:buClr>
                <a:schemeClr val="dk1"/>
              </a:buClr>
              <a:buFont typeface="Lato"/>
              <a:defRPr>
                <a:solidFill>
                  <a:schemeClr val="dk1"/>
                </a:solidFill>
                <a:latin typeface="Lato"/>
                <a:ea typeface="Lato"/>
                <a:cs typeface="Lato"/>
                <a:sym typeface="Lat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dk1"/>
                </a:solidFill>
                <a:latin typeface="Lato"/>
                <a:ea typeface="Lato"/>
                <a:cs typeface="Lato"/>
                <a:sym typeface="Lato"/>
              </a:rPr>
              <a:t>‹#›</a:t>
            </a:fld>
            <a:endParaRPr lang="en" sz="1000">
              <a:solidFill>
                <a:schemeClr val="dk1"/>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372725"/>
            <a:ext cx="8520600" cy="645000"/>
          </a:xfrm>
          <a:prstGeom prst="rect">
            <a:avLst/>
          </a:prstGeom>
        </p:spPr>
        <p:txBody>
          <a:bodyPr lIns="91425" tIns="91425" rIns="91425" bIns="91425" anchor="t" anchorCtr="0">
            <a:noAutofit/>
          </a:bodyPr>
          <a:lstStyle/>
          <a:p>
            <a:pPr lvl="0">
              <a:spcBef>
                <a:spcPts val="0"/>
              </a:spcBef>
              <a:buNone/>
            </a:pPr>
            <a:r>
              <a:rPr lang="en" sz="2800" dirty="0"/>
              <a:t>School Counselor Leadership Network-Riverside</a:t>
            </a:r>
          </a:p>
        </p:txBody>
      </p:sp>
      <p:sp>
        <p:nvSpPr>
          <p:cNvPr id="69" name="Shape 69"/>
          <p:cNvSpPr txBox="1">
            <a:spLocks noGrp="1"/>
          </p:cNvSpPr>
          <p:nvPr>
            <p:ph type="body" idx="1"/>
          </p:nvPr>
        </p:nvSpPr>
        <p:spPr>
          <a:xfrm>
            <a:off x="4260950" y="372725"/>
            <a:ext cx="4571400" cy="4196100"/>
          </a:xfrm>
          <a:prstGeom prst="rect">
            <a:avLst/>
          </a:prstGeom>
        </p:spPr>
        <p:txBody>
          <a:bodyPr lIns="91425" tIns="91425" rIns="91425" bIns="91425" anchor="t" anchorCtr="0">
            <a:noAutofit/>
          </a:bodyPr>
          <a:lstStyle/>
          <a:p>
            <a:pPr lvl="0">
              <a:spcBef>
                <a:spcPts val="0"/>
              </a:spcBef>
              <a:buNone/>
            </a:pPr>
            <a:endParaRPr/>
          </a:p>
          <a:p>
            <a:pPr lvl="0">
              <a:spcBef>
                <a:spcPts val="0"/>
              </a:spcBef>
              <a:buNone/>
            </a:pPr>
            <a:endParaRPr/>
          </a:p>
          <a:p>
            <a:pPr lvl="0">
              <a:spcBef>
                <a:spcPts val="0"/>
              </a:spcBef>
              <a:buNone/>
            </a:pPr>
            <a:r>
              <a:rPr lang="en" sz="3000"/>
              <a:t>UTILIZING  PEER COLLEGE COUNSELORS EFFECTIVELY</a:t>
            </a:r>
          </a:p>
          <a:p>
            <a:pPr lvl="0">
              <a:spcBef>
                <a:spcPts val="0"/>
              </a:spcBef>
              <a:buNone/>
            </a:pPr>
            <a:r>
              <a:rPr lang="en" sz="1400"/>
              <a:t>Presented by:</a:t>
            </a:r>
          </a:p>
          <a:p>
            <a:pPr lvl="0">
              <a:spcBef>
                <a:spcPts val="0"/>
              </a:spcBef>
              <a:buNone/>
            </a:pPr>
            <a:r>
              <a:rPr lang="en" sz="1400"/>
              <a:t>Sylvia Yi</a:t>
            </a:r>
          </a:p>
          <a:p>
            <a:pPr lvl="0">
              <a:spcBef>
                <a:spcPts val="0"/>
              </a:spcBef>
              <a:buNone/>
            </a:pPr>
            <a:r>
              <a:rPr lang="en" sz="1400"/>
              <a:t>El Camino Real Charter High School</a:t>
            </a:r>
          </a:p>
          <a:p>
            <a:pPr lvl="0">
              <a:spcBef>
                <a:spcPts val="0"/>
              </a:spcBef>
              <a:buNone/>
            </a:pPr>
            <a:endParaRPr/>
          </a:p>
          <a:p>
            <a:pPr lvl="0">
              <a:spcBef>
                <a:spcPts val="0"/>
              </a:spcBef>
              <a:buNone/>
            </a:pPr>
            <a:endParaRPr/>
          </a:p>
          <a:p>
            <a:pPr lvl="0">
              <a:spcBef>
                <a:spcPts val="0"/>
              </a:spcBef>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372725"/>
            <a:ext cx="8520600" cy="645000"/>
          </a:xfrm>
          <a:prstGeom prst="rect">
            <a:avLst/>
          </a:prstGeom>
        </p:spPr>
        <p:txBody>
          <a:bodyPr lIns="91425" tIns="91425" rIns="91425" bIns="91425" anchor="t" anchorCtr="0">
            <a:noAutofit/>
          </a:bodyPr>
          <a:lstStyle/>
          <a:p>
            <a:pPr lvl="0">
              <a:spcBef>
                <a:spcPts val="0"/>
              </a:spcBef>
              <a:buNone/>
            </a:pPr>
            <a:r>
              <a:rPr lang="en" sz="4000" dirty="0">
                <a:solidFill>
                  <a:srgbClr val="F3F3F3"/>
                </a:solidFill>
                <a:latin typeface="Calibri"/>
                <a:ea typeface="Calibri"/>
                <a:cs typeface="Calibri"/>
                <a:sym typeface="Calibri"/>
              </a:rPr>
              <a:t>Interviews and Training Process </a:t>
            </a:r>
          </a:p>
        </p:txBody>
      </p:sp>
      <p:sp>
        <p:nvSpPr>
          <p:cNvPr id="111" name="Shape 111"/>
          <p:cNvSpPr txBox="1">
            <a:spLocks noGrp="1"/>
          </p:cNvSpPr>
          <p:nvPr>
            <p:ph type="body" idx="1"/>
          </p:nvPr>
        </p:nvSpPr>
        <p:spPr>
          <a:xfrm>
            <a:off x="311700" y="1417800"/>
            <a:ext cx="8520600" cy="3150900"/>
          </a:xfrm>
          <a:prstGeom prst="rect">
            <a:avLst/>
          </a:prstGeom>
        </p:spPr>
        <p:txBody>
          <a:bodyPr lIns="91425" tIns="91425" rIns="91425" bIns="91425" anchor="t" anchorCtr="0">
            <a:noAutofit/>
          </a:bodyPr>
          <a:lstStyle/>
          <a:p>
            <a:pPr marL="571500" lvl="0" indent="-342900">
              <a:spcBef>
                <a:spcPts val="600"/>
              </a:spcBef>
              <a:spcAft>
                <a:spcPts val="0"/>
              </a:spcAft>
              <a:buFont typeface="Arial" pitchFamily="34" charset="0"/>
              <a:buChar char="•"/>
            </a:pPr>
            <a:r>
              <a:rPr lang="en" sz="2450" dirty="0">
                <a:solidFill>
                  <a:srgbClr val="0BD0D9"/>
                </a:solidFill>
              </a:rPr>
              <a:t></a:t>
            </a:r>
            <a:r>
              <a:rPr lang="en" dirty="0">
                <a:latin typeface="Arial"/>
                <a:ea typeface="Arial"/>
                <a:cs typeface="Arial"/>
                <a:sym typeface="Arial"/>
              </a:rPr>
              <a:t>Paper </a:t>
            </a:r>
            <a:r>
              <a:rPr lang="en" dirty="0" smtClean="0">
                <a:latin typeface="Arial"/>
                <a:ea typeface="Arial"/>
                <a:cs typeface="Arial"/>
                <a:sym typeface="Arial"/>
              </a:rPr>
              <a:t>a</a:t>
            </a:r>
            <a:r>
              <a:rPr lang="en" dirty="0" smtClean="0">
                <a:solidFill>
                  <a:schemeClr val="dk1"/>
                </a:solidFill>
                <a:latin typeface="Arial"/>
                <a:ea typeface="Arial"/>
                <a:cs typeface="Arial"/>
                <a:sym typeface="Arial"/>
              </a:rPr>
              <a:t>pplication</a:t>
            </a:r>
          </a:p>
          <a:p>
            <a:pPr marL="571500" lvl="0" indent="-342900">
              <a:spcBef>
                <a:spcPts val="600"/>
              </a:spcBef>
              <a:spcAft>
                <a:spcPts val="0"/>
              </a:spcAft>
              <a:buFont typeface="Arial" pitchFamily="34" charset="0"/>
              <a:buChar char="•"/>
            </a:pPr>
            <a:r>
              <a:rPr lang="en" dirty="0" smtClean="0">
                <a:solidFill>
                  <a:srgbClr val="0BD0D9"/>
                </a:solidFill>
                <a:latin typeface="Arial"/>
                <a:ea typeface="Arial"/>
                <a:cs typeface="Arial"/>
                <a:sym typeface="Arial"/>
              </a:rPr>
              <a:t></a:t>
            </a:r>
            <a:r>
              <a:rPr lang="en" dirty="0">
                <a:solidFill>
                  <a:schemeClr val="dk1"/>
                </a:solidFill>
                <a:latin typeface="Arial"/>
                <a:ea typeface="Arial"/>
                <a:cs typeface="Arial"/>
                <a:sym typeface="Arial"/>
              </a:rPr>
              <a:t>Interviews varied every year</a:t>
            </a:r>
            <a:r>
              <a:rPr lang="en" dirty="0">
                <a:latin typeface="Arial"/>
                <a:ea typeface="Arial"/>
                <a:cs typeface="Arial"/>
                <a:sym typeface="Arial"/>
              </a:rPr>
              <a:t>; it’s a learning process for us </a:t>
            </a:r>
            <a:r>
              <a:rPr lang="en" dirty="0" smtClean="0">
                <a:latin typeface="Arial"/>
                <a:ea typeface="Arial"/>
                <a:cs typeface="Arial"/>
                <a:sym typeface="Arial"/>
              </a:rPr>
              <a:t>too.</a:t>
            </a:r>
          </a:p>
          <a:p>
            <a:pPr marL="571500" lvl="0" indent="-342900">
              <a:spcBef>
                <a:spcPts val="600"/>
              </a:spcBef>
              <a:spcAft>
                <a:spcPts val="0"/>
              </a:spcAft>
              <a:buFont typeface="Arial" pitchFamily="34" charset="0"/>
              <a:buChar char="•"/>
            </a:pPr>
            <a:r>
              <a:rPr lang="en" dirty="0" smtClean="0">
                <a:solidFill>
                  <a:schemeClr val="dk1"/>
                </a:solidFill>
                <a:latin typeface="Arial"/>
                <a:ea typeface="Arial"/>
                <a:cs typeface="Arial"/>
                <a:sym typeface="Arial"/>
              </a:rPr>
              <a:t>Senior </a:t>
            </a:r>
            <a:r>
              <a:rPr lang="en" dirty="0">
                <a:solidFill>
                  <a:schemeClr val="dk1"/>
                </a:solidFill>
                <a:latin typeface="Arial"/>
                <a:ea typeface="Arial"/>
                <a:cs typeface="Arial"/>
                <a:sym typeface="Arial"/>
              </a:rPr>
              <a:t>PCCs are involved in the </a:t>
            </a:r>
            <a:r>
              <a:rPr lang="en" dirty="0" smtClean="0">
                <a:solidFill>
                  <a:schemeClr val="dk1"/>
                </a:solidFill>
                <a:latin typeface="Arial"/>
                <a:ea typeface="Arial"/>
                <a:cs typeface="Arial"/>
                <a:sym typeface="Arial"/>
              </a:rPr>
              <a:t>process</a:t>
            </a:r>
          </a:p>
          <a:p>
            <a:pPr marL="571500" lvl="0" indent="-342900">
              <a:spcBef>
                <a:spcPts val="600"/>
              </a:spcBef>
              <a:spcAft>
                <a:spcPts val="0"/>
              </a:spcAft>
              <a:buFont typeface="Arial" pitchFamily="34" charset="0"/>
              <a:buChar char="•"/>
            </a:pPr>
            <a:r>
              <a:rPr lang="en" dirty="0" smtClean="0">
                <a:latin typeface="Arial"/>
                <a:ea typeface="Arial"/>
                <a:cs typeface="Arial"/>
                <a:sym typeface="Arial"/>
              </a:rPr>
              <a:t>Once </a:t>
            </a:r>
            <a:r>
              <a:rPr lang="en" dirty="0">
                <a:latin typeface="Arial"/>
                <a:ea typeface="Arial"/>
                <a:cs typeface="Arial"/>
                <a:sym typeface="Arial"/>
              </a:rPr>
              <a:t>Juniors start, they learn from observing in their period </a:t>
            </a:r>
            <a:endParaRPr lang="en" dirty="0" smtClean="0">
              <a:latin typeface="Arial"/>
              <a:ea typeface="Arial"/>
              <a:cs typeface="Arial"/>
              <a:sym typeface="Arial"/>
            </a:endParaRPr>
          </a:p>
          <a:p>
            <a:pPr marL="571500" lvl="0" indent="-342900">
              <a:spcBef>
                <a:spcPts val="600"/>
              </a:spcBef>
              <a:spcAft>
                <a:spcPts val="0"/>
              </a:spcAft>
              <a:buFont typeface="Arial" pitchFamily="34" charset="0"/>
              <a:buChar char="•"/>
            </a:pPr>
            <a:r>
              <a:rPr lang="en" dirty="0" smtClean="0">
                <a:latin typeface="Arial"/>
                <a:ea typeface="Arial"/>
                <a:cs typeface="Arial"/>
                <a:sym typeface="Arial"/>
              </a:rPr>
              <a:t>They </a:t>
            </a:r>
            <a:r>
              <a:rPr lang="en" dirty="0">
                <a:latin typeface="Arial"/>
                <a:ea typeface="Arial"/>
                <a:cs typeface="Arial"/>
                <a:sym typeface="Arial"/>
              </a:rPr>
              <a:t>are obligated for a once week lunch training.   </a:t>
            </a:r>
            <a:endParaRPr lang="en" dirty="0" smtClean="0">
              <a:latin typeface="Arial"/>
              <a:ea typeface="Arial"/>
              <a:cs typeface="Arial"/>
              <a:sym typeface="Arial"/>
            </a:endParaRPr>
          </a:p>
          <a:p>
            <a:pPr marL="571500" lvl="0" indent="-342900">
              <a:spcBef>
                <a:spcPts val="600"/>
              </a:spcBef>
              <a:spcAft>
                <a:spcPts val="0"/>
              </a:spcAft>
              <a:buFont typeface="Arial" pitchFamily="34" charset="0"/>
              <a:buChar char="•"/>
            </a:pPr>
            <a:r>
              <a:rPr lang="en" dirty="0" smtClean="0">
                <a:latin typeface="Arial"/>
                <a:ea typeface="Arial"/>
                <a:cs typeface="Arial"/>
                <a:sym typeface="Arial"/>
              </a:rPr>
              <a:t>Give </a:t>
            </a:r>
            <a:r>
              <a:rPr lang="en" dirty="0">
                <a:latin typeface="Arial"/>
                <a:ea typeface="Arial"/>
                <a:cs typeface="Arial"/>
                <a:sym typeface="Arial"/>
              </a:rPr>
              <a:t>quizzes to  gauge their retention on college knowledge. </a:t>
            </a:r>
          </a:p>
          <a:p>
            <a:pPr lvl="0">
              <a:spcBef>
                <a:spcPts val="0"/>
              </a:spcBef>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97100" y="401200"/>
            <a:ext cx="8520600" cy="614100"/>
          </a:xfrm>
          <a:prstGeom prst="rect">
            <a:avLst/>
          </a:prstGeom>
        </p:spPr>
        <p:txBody>
          <a:bodyPr lIns="91425" tIns="91425" rIns="91425" bIns="91425" anchor="t" anchorCtr="0">
            <a:noAutofit/>
          </a:bodyPr>
          <a:lstStyle/>
          <a:p>
            <a:pPr lvl="0">
              <a:spcBef>
                <a:spcPts val="0"/>
              </a:spcBef>
              <a:buNone/>
            </a:pPr>
            <a:r>
              <a:rPr lang="en"/>
              <a:t>Code of Ethics</a:t>
            </a:r>
          </a:p>
        </p:txBody>
      </p:sp>
      <p:sp>
        <p:nvSpPr>
          <p:cNvPr id="117" name="Shape 117"/>
          <p:cNvSpPr txBox="1">
            <a:spLocks noGrp="1"/>
          </p:cNvSpPr>
          <p:nvPr>
            <p:ph type="body" idx="1"/>
          </p:nvPr>
        </p:nvSpPr>
        <p:spPr>
          <a:xfrm>
            <a:off x="152400" y="1058700"/>
            <a:ext cx="8520600" cy="4084800"/>
          </a:xfrm>
          <a:prstGeom prst="rect">
            <a:avLst/>
          </a:prstGeom>
        </p:spPr>
        <p:txBody>
          <a:bodyPr lIns="91425" tIns="91425" rIns="91425" bIns="91425" anchor="t" anchorCtr="0">
            <a:noAutofit/>
          </a:bodyPr>
          <a:lstStyle/>
          <a:p>
            <a:pPr marL="457200" lvl="0" indent="-304800" rtl="0">
              <a:spcBef>
                <a:spcPts val="0"/>
              </a:spcBef>
              <a:buClr>
                <a:srgbClr val="FFFFFF"/>
              </a:buClr>
              <a:buSzPct val="100000"/>
              <a:buFont typeface="Arial"/>
              <a:buAutoNum type="arabicPeriod"/>
            </a:pPr>
            <a:r>
              <a:rPr lang="en" sz="1100" dirty="0" smtClean="0">
                <a:solidFill>
                  <a:srgbClr val="FFFFFF"/>
                </a:solidFill>
                <a:latin typeface="Arial"/>
                <a:ea typeface="Arial"/>
                <a:cs typeface="Arial"/>
                <a:sym typeface="Arial"/>
              </a:rPr>
              <a:t>I </a:t>
            </a:r>
            <a:r>
              <a:rPr lang="en" sz="1100" dirty="0">
                <a:solidFill>
                  <a:srgbClr val="FFFFFF"/>
                </a:solidFill>
                <a:latin typeface="Arial"/>
                <a:ea typeface="Arial"/>
                <a:cs typeface="Arial"/>
                <a:sym typeface="Arial"/>
              </a:rPr>
              <a:t>will respect the dignity and individuality of the person I am helping and of my fellow peer counselor</a:t>
            </a:r>
          </a:p>
          <a:p>
            <a:pPr marL="457200" lvl="0" indent="-304800" rtl="0">
              <a:spcBef>
                <a:spcPts val="0"/>
              </a:spcBef>
              <a:buClr>
                <a:srgbClr val="FFFFFF"/>
              </a:buClr>
              <a:buSzPct val="100000"/>
              <a:buFont typeface="Arial"/>
              <a:buAutoNum type="arabicPeriod"/>
            </a:pPr>
            <a:r>
              <a:rPr lang="en" sz="1100" u="sng" dirty="0">
                <a:solidFill>
                  <a:srgbClr val="FFFFFF"/>
                </a:solidFill>
                <a:latin typeface="Arial"/>
                <a:ea typeface="Arial"/>
                <a:cs typeface="Arial"/>
                <a:sym typeface="Arial"/>
              </a:rPr>
              <a:t>I will respect the confidentiality of the helping relationship and of the training sessions.</a:t>
            </a:r>
          </a:p>
          <a:p>
            <a:pPr marL="457200" lvl="0" indent="-304800" rtl="0">
              <a:spcBef>
                <a:spcPts val="0"/>
              </a:spcBef>
              <a:buClr>
                <a:srgbClr val="FFFFFF"/>
              </a:buClr>
              <a:buSzPct val="100000"/>
              <a:buFont typeface="Arial"/>
              <a:buAutoNum type="arabicPeriod"/>
            </a:pPr>
            <a:r>
              <a:rPr lang="en" sz="1100" dirty="0">
                <a:solidFill>
                  <a:srgbClr val="FFFFFF"/>
                </a:solidFill>
                <a:latin typeface="Arial"/>
                <a:ea typeface="Arial"/>
                <a:cs typeface="Arial"/>
                <a:sym typeface="Arial"/>
              </a:rPr>
              <a:t>I understand that I have a “Duty to Inform” my adult supervisor about situations regarding potential or suspected suicide attempts, abuse, or threatened violence or homicide.</a:t>
            </a:r>
          </a:p>
          <a:p>
            <a:pPr marL="457200" lvl="0" indent="-304800" rtl="0">
              <a:spcBef>
                <a:spcPts val="0"/>
              </a:spcBef>
              <a:buClr>
                <a:srgbClr val="FFFFFF"/>
              </a:buClr>
              <a:buSzPct val="100000"/>
              <a:buFont typeface="Arial"/>
              <a:buAutoNum type="arabicPeriod"/>
            </a:pPr>
            <a:r>
              <a:rPr lang="en" sz="1100" dirty="0">
                <a:solidFill>
                  <a:srgbClr val="FFFFFF"/>
                </a:solidFill>
                <a:latin typeface="Arial"/>
                <a:ea typeface="Arial"/>
                <a:cs typeface="Arial"/>
                <a:sym typeface="Arial"/>
              </a:rPr>
              <a:t>I will be supervised by an adult and agree to follow the guidance that is offered in supervision.</a:t>
            </a:r>
          </a:p>
          <a:p>
            <a:pPr marL="457200" lvl="0" indent="-304800" rtl="0">
              <a:spcBef>
                <a:spcPts val="0"/>
              </a:spcBef>
              <a:buClr>
                <a:srgbClr val="FFFFFF"/>
              </a:buClr>
              <a:buSzPct val="100000"/>
              <a:buFont typeface="Arial"/>
              <a:buAutoNum type="arabicPeriod"/>
            </a:pPr>
            <a:r>
              <a:rPr lang="en" sz="1100" dirty="0">
                <a:solidFill>
                  <a:srgbClr val="FFFFFF"/>
                </a:solidFill>
                <a:latin typeface="Arial"/>
                <a:ea typeface="Arial"/>
                <a:cs typeface="Arial"/>
                <a:sym typeface="Arial"/>
              </a:rPr>
              <a:t>I will not use my position as a peer counselor for my own gain or profit.</a:t>
            </a:r>
          </a:p>
          <a:p>
            <a:pPr marL="457200" lvl="0" indent="-304800" rtl="0">
              <a:spcBef>
                <a:spcPts val="0"/>
              </a:spcBef>
              <a:buClr>
                <a:srgbClr val="FFFFFF"/>
              </a:buClr>
              <a:buSzPct val="100000"/>
              <a:buFont typeface="Arial"/>
              <a:buAutoNum type="arabicPeriod"/>
            </a:pPr>
            <a:r>
              <a:rPr lang="en" sz="1100" dirty="0">
                <a:solidFill>
                  <a:srgbClr val="FFFFFF"/>
                </a:solidFill>
                <a:latin typeface="Arial"/>
                <a:ea typeface="Arial"/>
                <a:cs typeface="Arial"/>
                <a:sym typeface="Arial"/>
              </a:rPr>
              <a:t>I will refer to the adult supervisor those situations for which I am not adequately trained or too emotionally connected with to be an effective resource or help.</a:t>
            </a:r>
          </a:p>
          <a:p>
            <a:pPr marL="457200" lvl="0" indent="-304800" rtl="0">
              <a:spcBef>
                <a:spcPts val="0"/>
              </a:spcBef>
              <a:buClr>
                <a:srgbClr val="FFFFFF"/>
              </a:buClr>
              <a:buSzPct val="100000"/>
              <a:buFont typeface="Arial"/>
              <a:buAutoNum type="arabicPeriod"/>
            </a:pPr>
            <a:r>
              <a:rPr lang="en" sz="1100" dirty="0">
                <a:solidFill>
                  <a:srgbClr val="FFFFFF"/>
                </a:solidFill>
                <a:latin typeface="Arial"/>
                <a:ea typeface="Arial"/>
                <a:cs typeface="Arial"/>
                <a:sym typeface="Arial"/>
              </a:rPr>
              <a:t>I agree to follow this “Code of Ethics” to the best of my ability.</a:t>
            </a:r>
          </a:p>
          <a:p>
            <a:pPr marL="457200" lvl="0" indent="-304800" rtl="0">
              <a:spcBef>
                <a:spcPts val="0"/>
              </a:spcBef>
              <a:buClr>
                <a:srgbClr val="FFFFFF"/>
              </a:buClr>
              <a:buSzPct val="100000"/>
              <a:buFont typeface="Arial"/>
              <a:buAutoNum type="arabicPeriod"/>
            </a:pPr>
            <a:r>
              <a:rPr lang="en" sz="1100" dirty="0">
                <a:solidFill>
                  <a:srgbClr val="FFFFFF"/>
                </a:solidFill>
                <a:latin typeface="Arial"/>
                <a:ea typeface="Arial"/>
                <a:cs typeface="Arial"/>
                <a:sym typeface="Arial"/>
              </a:rPr>
              <a:t>I agree to ask my adult supervisor when I am unsure about these rules.</a:t>
            </a:r>
          </a:p>
          <a:p>
            <a:pPr marL="457200" lvl="0" indent="-304800" rtl="0">
              <a:spcBef>
                <a:spcPts val="0"/>
              </a:spcBef>
              <a:buClr>
                <a:srgbClr val="FFFFFF"/>
              </a:buClr>
              <a:buSzPct val="100000"/>
              <a:buFont typeface="Arial"/>
              <a:buAutoNum type="arabicPeriod"/>
            </a:pPr>
            <a:r>
              <a:rPr lang="en" sz="1100" dirty="0">
                <a:solidFill>
                  <a:srgbClr val="FFFFFF"/>
                </a:solidFill>
                <a:latin typeface="Arial"/>
                <a:ea typeface="Arial"/>
                <a:cs typeface="Arial"/>
                <a:sym typeface="Arial"/>
              </a:rPr>
              <a:t>I understand that I may be dismissed from my role as a Peer College Counselor for violation of this “Code of Ethics”.</a:t>
            </a:r>
          </a:p>
          <a:p>
            <a:pPr lvl="0">
              <a:spcBef>
                <a:spcPts val="0"/>
              </a:spcBef>
              <a:buNone/>
            </a:pPr>
            <a:r>
              <a:rPr lang="en" sz="1200" dirty="0">
                <a:solidFill>
                  <a:srgbClr val="000000"/>
                </a:solidFill>
                <a:latin typeface="Arial"/>
                <a:ea typeface="Arial"/>
                <a:cs typeface="Arial"/>
                <a:sym typeface="Arial"/>
              </a:rPr>
              <a:t> </a:t>
            </a:r>
          </a:p>
          <a:p>
            <a:pPr lvl="0">
              <a:spcBef>
                <a:spcPts val="0"/>
              </a:spcBef>
              <a:buNone/>
            </a:pPr>
            <a:r>
              <a:rPr lang="en" sz="1200" dirty="0">
                <a:solidFill>
                  <a:srgbClr val="000000"/>
                </a:solidFill>
                <a:latin typeface="Arial"/>
                <a:ea typeface="Arial"/>
                <a:cs typeface="Arial"/>
                <a:sym typeface="Arial"/>
              </a:rPr>
              <a:t>.</a:t>
            </a:r>
          </a:p>
          <a:p>
            <a:pPr lvl="0">
              <a:spcBef>
                <a:spcPts val="0"/>
              </a:spcBef>
              <a:buNone/>
            </a:pPr>
            <a:r>
              <a:rPr lang="en" sz="1200" dirty="0">
                <a:solidFill>
                  <a:srgbClr val="000000"/>
                </a:solidFill>
                <a:latin typeface="Arial"/>
                <a:ea typeface="Arial"/>
                <a:cs typeface="Arial"/>
                <a:sym typeface="Arial"/>
              </a:rPr>
              <a:t> </a:t>
            </a:r>
          </a:p>
          <a:p>
            <a:pPr lvl="0">
              <a:spcBef>
                <a:spcPts val="0"/>
              </a:spcBef>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04800" y="209550"/>
            <a:ext cx="8520600" cy="645000"/>
          </a:xfrm>
          <a:prstGeom prst="rect">
            <a:avLst/>
          </a:prstGeom>
        </p:spPr>
        <p:txBody>
          <a:bodyPr lIns="91425" tIns="91425" rIns="91425" bIns="91425" anchor="t" anchorCtr="0">
            <a:noAutofit/>
          </a:bodyPr>
          <a:lstStyle/>
          <a:p>
            <a:pPr lvl="0">
              <a:spcBef>
                <a:spcPts val="0"/>
              </a:spcBef>
              <a:buNone/>
            </a:pPr>
            <a:r>
              <a:rPr lang="en" dirty="0"/>
              <a:t>Counseling</a:t>
            </a:r>
          </a:p>
        </p:txBody>
      </p:sp>
      <p:sp>
        <p:nvSpPr>
          <p:cNvPr id="123" name="Shape 123"/>
          <p:cNvSpPr txBox="1">
            <a:spLocks noGrp="1"/>
          </p:cNvSpPr>
          <p:nvPr>
            <p:ph type="body" idx="1"/>
          </p:nvPr>
        </p:nvSpPr>
        <p:spPr>
          <a:xfrm>
            <a:off x="311700" y="742950"/>
            <a:ext cx="8520600" cy="3825750"/>
          </a:xfrm>
          <a:prstGeom prst="rect">
            <a:avLst/>
          </a:prstGeom>
        </p:spPr>
        <p:txBody>
          <a:bodyPr lIns="91425" tIns="91425" rIns="91425" bIns="91425" anchor="t" anchorCtr="0">
            <a:noAutofit/>
          </a:bodyPr>
          <a:lstStyle/>
          <a:p>
            <a:pPr marL="514350" lvl="0" indent="-285750" rtl="0">
              <a:spcBef>
                <a:spcPts val="0"/>
              </a:spcBef>
              <a:buFont typeface="Arial" pitchFamily="34" charset="0"/>
              <a:buChar char="•"/>
            </a:pPr>
            <a:r>
              <a:rPr lang="en" dirty="0"/>
              <a:t>They are given an opportunity to see how senior PCCs counseled students</a:t>
            </a:r>
          </a:p>
          <a:p>
            <a:pPr marL="514350" lvl="0" indent="-285750" rtl="0">
              <a:spcBef>
                <a:spcPts val="0"/>
              </a:spcBef>
              <a:buFont typeface="Arial" pitchFamily="34" charset="0"/>
              <a:buChar char="•"/>
            </a:pPr>
            <a:r>
              <a:rPr lang="en" dirty="0"/>
              <a:t>They are given opportunity to observe the college counselors</a:t>
            </a:r>
          </a:p>
          <a:p>
            <a:pPr marL="514350" lvl="0" indent="-285750" rtl="0">
              <a:spcBef>
                <a:spcPts val="0"/>
              </a:spcBef>
              <a:buFont typeface="Arial" pitchFamily="34" charset="0"/>
              <a:buChar char="•"/>
            </a:pPr>
            <a:r>
              <a:rPr lang="en" dirty="0"/>
              <a:t>They are required to sit in on college visit presentations and our evening event presentations</a:t>
            </a:r>
          </a:p>
          <a:p>
            <a:pPr marL="514350" lvl="0" indent="-285750" rtl="0">
              <a:spcBef>
                <a:spcPts val="0"/>
              </a:spcBef>
              <a:buFont typeface="Arial" pitchFamily="34" charset="0"/>
              <a:buChar char="•"/>
            </a:pPr>
            <a:r>
              <a:rPr lang="en" dirty="0"/>
              <a:t>They practice counseling sessions with both their senior PCC and at lunch with each other to present different scenarios and questions</a:t>
            </a:r>
          </a:p>
          <a:p>
            <a:pPr marL="514350" lvl="0" indent="-285750" rtl="0">
              <a:spcBef>
                <a:spcPts val="0"/>
              </a:spcBef>
              <a:buFont typeface="Arial" pitchFamily="34" charset="0"/>
              <a:buChar char="•"/>
            </a:pPr>
            <a:r>
              <a:rPr lang="en" dirty="0"/>
              <a:t>We watch them counsel and give them feedback</a:t>
            </a:r>
          </a:p>
          <a:p>
            <a:pPr marL="514350" lvl="0" indent="-285750" rtl="0">
              <a:spcBef>
                <a:spcPts val="0"/>
              </a:spcBef>
              <a:buFont typeface="Arial" pitchFamily="34" charset="0"/>
              <a:buChar char="•"/>
            </a:pPr>
            <a:r>
              <a:rPr lang="en" dirty="0"/>
              <a:t>PCCs need to be intentional and say things right and correctly.  </a:t>
            </a:r>
          </a:p>
          <a:p>
            <a:pPr lvl="0" algn="ctr">
              <a:spcBef>
                <a:spcPts val="0"/>
              </a:spcBef>
              <a:buNone/>
            </a:pPr>
            <a:r>
              <a:rPr lang="en" b="1" dirty="0">
                <a:solidFill>
                  <a:srgbClr val="F1C232"/>
                </a:solidFill>
              </a:rPr>
              <a:t>PRACTICE, COACH, PRACTICE, COACH, PRACTICE!!!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445025"/>
            <a:ext cx="8520600" cy="4368600"/>
          </a:xfrm>
          <a:prstGeom prst="rect">
            <a:avLst/>
          </a:prstGeom>
        </p:spPr>
        <p:txBody>
          <a:bodyPr lIns="91425" tIns="91425" rIns="91425" bIns="91425" anchor="t" anchorCtr="0">
            <a:noAutofit/>
          </a:bodyPr>
          <a:lstStyle/>
          <a:p>
            <a:pPr lvl="0">
              <a:spcBef>
                <a:spcPts val="0"/>
              </a:spcBef>
              <a:buNone/>
            </a:pPr>
            <a:endParaRPr/>
          </a:p>
        </p:txBody>
      </p:sp>
      <p:sp>
        <p:nvSpPr>
          <p:cNvPr id="129" name="Shape 129"/>
          <p:cNvSpPr txBox="1">
            <a:spLocks noGrp="1"/>
          </p:cNvSpPr>
          <p:nvPr>
            <p:ph type="body" idx="1"/>
          </p:nvPr>
        </p:nvSpPr>
        <p:spPr>
          <a:xfrm>
            <a:off x="311700" y="1417800"/>
            <a:ext cx="8520600" cy="3150900"/>
          </a:xfrm>
          <a:prstGeom prst="rect">
            <a:avLst/>
          </a:prstGeom>
        </p:spPr>
        <p:txBody>
          <a:bodyPr lIns="91425" tIns="91425" rIns="91425" bIns="91425" anchor="t" anchorCtr="0">
            <a:noAutofit/>
          </a:bodyPr>
          <a:lstStyle/>
          <a:p>
            <a:pPr lvl="0">
              <a:spcBef>
                <a:spcPts val="0"/>
              </a:spcBef>
              <a:buNone/>
            </a:pPr>
            <a:endParaRPr/>
          </a:p>
        </p:txBody>
      </p:sp>
      <p:pic>
        <p:nvPicPr>
          <p:cNvPr id="130" name="Shape 130"/>
          <p:cNvPicPr preferRelativeResize="0"/>
          <p:nvPr/>
        </p:nvPicPr>
        <p:blipFill>
          <a:blip r:embed="rId3">
            <a:alphaModFix/>
          </a:blip>
          <a:stretch>
            <a:fillRect/>
          </a:stretch>
        </p:blipFill>
        <p:spPr>
          <a:xfrm>
            <a:off x="1490425" y="0"/>
            <a:ext cx="5257800" cy="51435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11700" y="372725"/>
            <a:ext cx="8520600" cy="645000"/>
          </a:xfrm>
          <a:prstGeom prst="rect">
            <a:avLst/>
          </a:prstGeom>
        </p:spPr>
        <p:txBody>
          <a:bodyPr lIns="91425" tIns="91425" rIns="91425" bIns="91425" anchor="t" anchorCtr="0">
            <a:noAutofit/>
          </a:bodyPr>
          <a:lstStyle/>
          <a:p>
            <a:pPr lvl="0">
              <a:spcBef>
                <a:spcPts val="0"/>
              </a:spcBef>
              <a:buNone/>
            </a:pPr>
            <a:r>
              <a:rPr lang="en"/>
              <a:t>PCC Committees/Managers</a:t>
            </a:r>
          </a:p>
        </p:txBody>
      </p:sp>
      <p:sp>
        <p:nvSpPr>
          <p:cNvPr id="136" name="Shape 136"/>
          <p:cNvSpPr txBox="1">
            <a:spLocks noGrp="1"/>
          </p:cNvSpPr>
          <p:nvPr>
            <p:ph type="body" idx="1"/>
          </p:nvPr>
        </p:nvSpPr>
        <p:spPr>
          <a:xfrm>
            <a:off x="311700" y="971550"/>
            <a:ext cx="8520600" cy="3886200"/>
          </a:xfrm>
          <a:prstGeom prst="rect">
            <a:avLst/>
          </a:prstGeom>
        </p:spPr>
        <p:txBody>
          <a:bodyPr lIns="91425" tIns="91425" rIns="91425" bIns="91425" anchor="t" anchorCtr="0">
            <a:noAutofit/>
          </a:bodyPr>
          <a:lstStyle/>
          <a:p>
            <a:pPr marL="514350" lvl="0" indent="-285750" rtl="0">
              <a:spcBef>
                <a:spcPts val="0"/>
              </a:spcBef>
              <a:buFont typeface="Arial" pitchFamily="34" charset="0"/>
              <a:buChar char="•"/>
            </a:pPr>
            <a:r>
              <a:rPr lang="en" dirty="0"/>
              <a:t>Publicity Committee</a:t>
            </a:r>
          </a:p>
          <a:p>
            <a:pPr marL="514350" lvl="0" indent="-285750" rtl="0">
              <a:spcBef>
                <a:spcPts val="0"/>
              </a:spcBef>
              <a:buFont typeface="Arial" pitchFamily="34" charset="0"/>
              <a:buChar char="•"/>
            </a:pPr>
            <a:r>
              <a:rPr lang="en" dirty="0"/>
              <a:t>Boards and Calendars</a:t>
            </a:r>
          </a:p>
          <a:p>
            <a:pPr marL="514350" lvl="0" indent="-285750" rtl="0">
              <a:spcBef>
                <a:spcPts val="0"/>
              </a:spcBef>
              <a:buFont typeface="Arial" pitchFamily="34" charset="0"/>
              <a:buChar char="•"/>
            </a:pPr>
            <a:r>
              <a:rPr lang="en" dirty="0"/>
              <a:t>Forms in the Office</a:t>
            </a:r>
          </a:p>
          <a:p>
            <a:pPr marL="514350" lvl="0" indent="-285750" rtl="0">
              <a:spcBef>
                <a:spcPts val="0"/>
              </a:spcBef>
              <a:buFont typeface="Arial" pitchFamily="34" charset="0"/>
              <a:buChar char="•"/>
            </a:pPr>
            <a:r>
              <a:rPr lang="en" dirty="0"/>
              <a:t>PCC Activities- Mixers</a:t>
            </a:r>
          </a:p>
          <a:p>
            <a:pPr marL="514350" lvl="0" indent="-285750" rtl="0">
              <a:spcBef>
                <a:spcPts val="0"/>
              </a:spcBef>
              <a:buFont typeface="Arial" pitchFamily="34" charset="0"/>
              <a:buChar char="•"/>
            </a:pPr>
            <a:r>
              <a:rPr lang="en" dirty="0"/>
              <a:t>College Clips</a:t>
            </a:r>
          </a:p>
          <a:p>
            <a:pPr marL="514350" lvl="0" indent="-285750" rtl="0">
              <a:spcBef>
                <a:spcPts val="0"/>
              </a:spcBef>
              <a:buFont typeface="Arial" pitchFamily="34" charset="0"/>
              <a:buChar char="•"/>
            </a:pPr>
            <a:r>
              <a:rPr lang="en" dirty="0"/>
              <a:t>Leading PCC Meetings</a:t>
            </a:r>
          </a:p>
          <a:p>
            <a:pPr marL="285750" lvl="0" indent="-285750">
              <a:spcBef>
                <a:spcPts val="0"/>
              </a:spcBef>
              <a:buFont typeface="Arial" pitchFamily="34" charset="0"/>
              <a:buChar char="•"/>
            </a:pPr>
            <a:r>
              <a:rPr lang="en" dirty="0"/>
              <a:t>You can pick up to three PCC Managers to help you.  These are your “go-to” students.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04800" y="209550"/>
            <a:ext cx="8520600" cy="645000"/>
          </a:xfrm>
          <a:prstGeom prst="rect">
            <a:avLst/>
          </a:prstGeom>
        </p:spPr>
        <p:txBody>
          <a:bodyPr lIns="91425" tIns="91425" rIns="91425" bIns="91425" anchor="t" anchorCtr="0">
            <a:noAutofit/>
          </a:bodyPr>
          <a:lstStyle/>
          <a:p>
            <a:pPr lvl="0">
              <a:spcBef>
                <a:spcPts val="0"/>
              </a:spcBef>
              <a:buNone/>
            </a:pPr>
            <a:r>
              <a:rPr lang="en" dirty="0"/>
              <a:t>Sample PCC Quiz</a:t>
            </a:r>
          </a:p>
        </p:txBody>
      </p:sp>
      <p:sp>
        <p:nvSpPr>
          <p:cNvPr id="142" name="Shape 142"/>
          <p:cNvSpPr txBox="1">
            <a:spLocks noGrp="1"/>
          </p:cNvSpPr>
          <p:nvPr>
            <p:ph type="body" idx="1"/>
          </p:nvPr>
        </p:nvSpPr>
        <p:spPr>
          <a:xfrm>
            <a:off x="304800" y="819150"/>
            <a:ext cx="8520600" cy="3496500"/>
          </a:xfrm>
          <a:prstGeom prst="rect">
            <a:avLst/>
          </a:prstGeom>
        </p:spPr>
        <p:txBody>
          <a:bodyPr lIns="91425" tIns="91425" rIns="91425" bIns="91425" anchor="t" anchorCtr="0">
            <a:noAutofit/>
          </a:bodyPr>
          <a:lstStyle/>
          <a:p>
            <a:pPr marL="457200" lvl="0" indent="-298450" rtl="0">
              <a:spcBef>
                <a:spcPts val="0"/>
              </a:spcBef>
              <a:spcAft>
                <a:spcPts val="1000"/>
              </a:spcAft>
              <a:buClr>
                <a:srgbClr val="FFFFFF"/>
              </a:buClr>
              <a:buSzPct val="100000"/>
              <a:buFont typeface="Arial"/>
            </a:pPr>
            <a:r>
              <a:rPr lang="en" sz="1000" dirty="0">
                <a:solidFill>
                  <a:srgbClr val="FFFFFF"/>
                </a:solidFill>
                <a:latin typeface="Arial"/>
                <a:ea typeface="Arial"/>
                <a:cs typeface="Arial"/>
                <a:sym typeface="Arial"/>
              </a:rPr>
              <a:t>How do you calculate a UC/CSU GPA?  What classes get the extra point?</a:t>
            </a:r>
          </a:p>
          <a:p>
            <a:pPr marL="457200" lvl="0" indent="-298450" rtl="0">
              <a:spcBef>
                <a:spcPts val="0"/>
              </a:spcBef>
              <a:spcAft>
                <a:spcPts val="1000"/>
              </a:spcAft>
              <a:buClr>
                <a:srgbClr val="FFFFFF"/>
              </a:buClr>
              <a:buSzPct val="100000"/>
              <a:buFont typeface="Arial"/>
            </a:pPr>
            <a:r>
              <a:rPr lang="en" sz="1000" dirty="0">
                <a:solidFill>
                  <a:srgbClr val="FFFFFF"/>
                </a:solidFill>
                <a:latin typeface="Arial"/>
                <a:ea typeface="Arial"/>
                <a:cs typeface="Arial"/>
                <a:sym typeface="Arial"/>
              </a:rPr>
              <a:t>What is validation?  What subjects can it be utilized?  Please give an example.</a:t>
            </a:r>
          </a:p>
          <a:p>
            <a:pPr marL="457200" lvl="0" indent="-298450" rtl="0">
              <a:spcBef>
                <a:spcPts val="0"/>
              </a:spcBef>
              <a:spcAft>
                <a:spcPts val="1000"/>
              </a:spcAft>
              <a:buClr>
                <a:srgbClr val="FFFFFF"/>
              </a:buClr>
              <a:buSzPct val="100000"/>
              <a:buFont typeface="Arial"/>
            </a:pPr>
            <a:r>
              <a:rPr lang="en" sz="1000" dirty="0">
                <a:solidFill>
                  <a:srgbClr val="FFFFFF"/>
                </a:solidFill>
                <a:latin typeface="Arial"/>
                <a:ea typeface="Arial"/>
                <a:cs typeface="Arial"/>
                <a:sym typeface="Arial"/>
              </a:rPr>
              <a:t>What does superscoring mean and which types of colleges do this?</a:t>
            </a:r>
          </a:p>
          <a:p>
            <a:pPr marL="457200" lvl="0" indent="-298450" rtl="0">
              <a:spcBef>
                <a:spcPts val="0"/>
              </a:spcBef>
              <a:spcAft>
                <a:spcPts val="1000"/>
              </a:spcAft>
              <a:buClr>
                <a:srgbClr val="FFFFFF"/>
              </a:buClr>
              <a:buSzPct val="100000"/>
              <a:buFont typeface="Arial"/>
            </a:pPr>
            <a:r>
              <a:rPr lang="en" sz="1000" dirty="0">
                <a:solidFill>
                  <a:srgbClr val="FFFFFF"/>
                </a:solidFill>
                <a:latin typeface="Arial"/>
                <a:ea typeface="Arial"/>
                <a:cs typeface="Arial"/>
                <a:sym typeface="Arial"/>
              </a:rPr>
              <a:t>What is ELC and what does it mean?  Which college system does it refer to?  Why is it good to be an ELC student?</a:t>
            </a:r>
          </a:p>
          <a:p>
            <a:pPr marL="457200" lvl="0" indent="-298450" rtl="0">
              <a:spcBef>
                <a:spcPts val="0"/>
              </a:spcBef>
              <a:spcAft>
                <a:spcPts val="1000"/>
              </a:spcAft>
              <a:buClr>
                <a:srgbClr val="FFFFFF"/>
              </a:buClr>
              <a:buSzPct val="100000"/>
              <a:buFont typeface="Arial"/>
            </a:pPr>
            <a:r>
              <a:rPr lang="en" sz="1000" dirty="0">
                <a:solidFill>
                  <a:srgbClr val="FFFFFF"/>
                </a:solidFill>
                <a:latin typeface="Arial"/>
                <a:ea typeface="Arial"/>
                <a:cs typeface="Arial"/>
                <a:sym typeface="Arial"/>
              </a:rPr>
              <a:t>Explain requirement “G” – College Prep.  What are some of the courses that cover this?</a:t>
            </a:r>
          </a:p>
          <a:p>
            <a:pPr marL="457200" lvl="0" indent="-298450" rtl="0">
              <a:spcBef>
                <a:spcPts val="0"/>
              </a:spcBef>
              <a:spcAft>
                <a:spcPts val="1000"/>
              </a:spcAft>
              <a:buClr>
                <a:srgbClr val="FFFFFF"/>
              </a:buClr>
              <a:buSzPct val="100000"/>
              <a:buFont typeface="Arial"/>
            </a:pPr>
            <a:r>
              <a:rPr lang="en" sz="1000" dirty="0">
                <a:solidFill>
                  <a:srgbClr val="FFFFFF"/>
                </a:solidFill>
                <a:latin typeface="Arial"/>
                <a:ea typeface="Arial"/>
                <a:cs typeface="Arial"/>
                <a:sym typeface="Arial"/>
              </a:rPr>
              <a:t> If a student as a freshman takes Spanish 3 and passes both semesters with a B, would he/she meet the foreign language requirement without taking any other Spanish classes?</a:t>
            </a:r>
          </a:p>
          <a:p>
            <a:pPr marL="457200" lvl="0" indent="-298450" rtl="0">
              <a:spcBef>
                <a:spcPts val="0"/>
              </a:spcBef>
              <a:spcAft>
                <a:spcPts val="1000"/>
              </a:spcAft>
              <a:buClr>
                <a:srgbClr val="FFFFFF"/>
              </a:buClr>
              <a:buSzPct val="100000"/>
              <a:buFont typeface="Arial"/>
            </a:pPr>
            <a:r>
              <a:rPr lang="en" sz="1000" dirty="0" smtClean="0">
                <a:solidFill>
                  <a:srgbClr val="FFFFFF"/>
                </a:solidFill>
                <a:latin typeface="Arial"/>
                <a:ea typeface="Arial"/>
                <a:cs typeface="Arial"/>
                <a:sym typeface="Arial"/>
              </a:rPr>
              <a:t>A </a:t>
            </a:r>
            <a:r>
              <a:rPr lang="en" sz="1000" dirty="0">
                <a:solidFill>
                  <a:srgbClr val="FFFFFF"/>
                </a:solidFill>
                <a:latin typeface="Arial"/>
                <a:ea typeface="Arial"/>
                <a:cs typeface="Arial"/>
                <a:sym typeface="Arial"/>
              </a:rPr>
              <a:t>student is determined to go to a competitive UC school, how do you best advise the student?  How can you use the admissions stats given by UCs to explain this?</a:t>
            </a:r>
          </a:p>
          <a:p>
            <a:pPr marL="457200" lvl="0" indent="-298450" rtl="0">
              <a:spcBef>
                <a:spcPts val="0"/>
              </a:spcBef>
              <a:spcAft>
                <a:spcPts val="1000"/>
              </a:spcAft>
              <a:buClr>
                <a:srgbClr val="FFFFFF"/>
              </a:buClr>
              <a:buSzPct val="100000"/>
              <a:buFont typeface="Arial"/>
            </a:pPr>
            <a:r>
              <a:rPr lang="en" sz="1000" dirty="0">
                <a:solidFill>
                  <a:srgbClr val="FFFFFF"/>
                </a:solidFill>
                <a:latin typeface="Arial"/>
                <a:ea typeface="Arial"/>
                <a:cs typeface="Arial"/>
                <a:sym typeface="Arial"/>
              </a:rPr>
              <a:t>A student wants to go to San Diego State, explain the requirements/ admission criteria</a:t>
            </a:r>
          </a:p>
          <a:p>
            <a:pPr marL="457200" lvl="0" indent="-298450" rtl="0">
              <a:spcBef>
                <a:spcPts val="0"/>
              </a:spcBef>
              <a:spcAft>
                <a:spcPts val="1000"/>
              </a:spcAft>
              <a:buClr>
                <a:srgbClr val="FFFFFF"/>
              </a:buClr>
              <a:buSzPct val="100000"/>
              <a:buFont typeface="Arial"/>
            </a:pPr>
            <a:r>
              <a:rPr lang="en" sz="1000" dirty="0">
                <a:solidFill>
                  <a:srgbClr val="FFFFFF"/>
                </a:solidFill>
                <a:latin typeface="Arial"/>
                <a:ea typeface="Arial"/>
                <a:cs typeface="Arial"/>
                <a:sym typeface="Arial"/>
              </a:rPr>
              <a:t>A student says they want to apply for Early Decision for UCLA.  How do you advise?</a:t>
            </a:r>
          </a:p>
          <a:p>
            <a:pPr marL="457200" lvl="0" indent="-298450" rtl="0">
              <a:spcBef>
                <a:spcPts val="0"/>
              </a:spcBef>
              <a:spcAft>
                <a:spcPts val="1000"/>
              </a:spcAft>
              <a:buClr>
                <a:srgbClr val="FFFFFF"/>
              </a:buClr>
              <a:buSzPct val="100000"/>
              <a:buFont typeface="Arial"/>
            </a:pPr>
            <a:r>
              <a:rPr lang="en" sz="1000" dirty="0">
                <a:solidFill>
                  <a:srgbClr val="FFFFFF"/>
                </a:solidFill>
                <a:latin typeface="Arial"/>
                <a:ea typeface="Arial"/>
                <a:cs typeface="Arial"/>
                <a:sym typeface="Arial"/>
              </a:rPr>
              <a:t>Explain the difference between early decision and early action?</a:t>
            </a:r>
          </a:p>
          <a:p>
            <a:pPr marL="457200" lvl="0" indent="-298450" rtl="0">
              <a:spcBef>
                <a:spcPts val="0"/>
              </a:spcBef>
              <a:spcAft>
                <a:spcPts val="1000"/>
              </a:spcAft>
              <a:buClr>
                <a:srgbClr val="FFFFFF"/>
              </a:buClr>
              <a:buSzPct val="100000"/>
              <a:buFont typeface="Arial"/>
            </a:pPr>
            <a:r>
              <a:rPr lang="en" sz="1000" dirty="0">
                <a:solidFill>
                  <a:srgbClr val="FFFFFF"/>
                </a:solidFill>
                <a:latin typeface="Arial"/>
                <a:ea typeface="Arial"/>
                <a:cs typeface="Arial"/>
                <a:sym typeface="Arial"/>
              </a:rPr>
              <a:t> What can you tell a student about the SAT Subject tests?</a:t>
            </a:r>
          </a:p>
          <a:p>
            <a:pPr marL="457200" lvl="0" indent="-298450" rtl="0">
              <a:spcBef>
                <a:spcPts val="0"/>
              </a:spcBef>
              <a:spcAft>
                <a:spcPts val="1000"/>
              </a:spcAft>
              <a:buClr>
                <a:srgbClr val="FFFFFF"/>
              </a:buClr>
              <a:buSzPct val="100000"/>
              <a:buFont typeface="Arial"/>
            </a:pPr>
            <a:r>
              <a:rPr lang="en" sz="1000" dirty="0" smtClean="0">
                <a:solidFill>
                  <a:srgbClr val="FFFFFF"/>
                </a:solidFill>
                <a:latin typeface="Arial"/>
                <a:ea typeface="Arial"/>
                <a:cs typeface="Arial"/>
                <a:sym typeface="Arial"/>
              </a:rPr>
              <a:t>A </a:t>
            </a:r>
            <a:r>
              <a:rPr lang="en" sz="1000" dirty="0">
                <a:solidFill>
                  <a:srgbClr val="FFFFFF"/>
                </a:solidFill>
                <a:latin typeface="Arial"/>
                <a:ea typeface="Arial"/>
                <a:cs typeface="Arial"/>
                <a:sym typeface="Arial"/>
              </a:rPr>
              <a:t>student comes to see Mrs. Yi because she needs a recommendation for UCLA.  How do you handle this?</a:t>
            </a:r>
          </a:p>
          <a:p>
            <a:pPr lvl="0" rtl="0">
              <a:spcBef>
                <a:spcPts val="0"/>
              </a:spcBef>
              <a:spcAft>
                <a:spcPts val="1000"/>
              </a:spcAft>
              <a:buNone/>
            </a:pPr>
            <a:r>
              <a:rPr lang="en" sz="1100" dirty="0">
                <a:solidFill>
                  <a:srgbClr val="000000"/>
                </a:solidFill>
                <a:latin typeface="Arial"/>
                <a:ea typeface="Arial"/>
                <a:cs typeface="Arial"/>
                <a:sym typeface="Arial"/>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r>
              <a:rPr lang="en-US" dirty="0" smtClean="0"/>
              <a:t>Questions?</a:t>
            </a:r>
          </a:p>
          <a:p>
            <a:r>
              <a:rPr lang="en-US" dirty="0" smtClean="0"/>
              <a:t>Contact Info:</a:t>
            </a:r>
            <a:endParaRPr lang="en-US" dirty="0"/>
          </a:p>
          <a:p>
            <a:r>
              <a:rPr lang="en-US" dirty="0" smtClean="0"/>
              <a:t>Sylvia Yi</a:t>
            </a:r>
          </a:p>
          <a:p>
            <a:r>
              <a:rPr lang="en-US" dirty="0" smtClean="0"/>
              <a:t>Email:  s.yi@ecrchs.net</a:t>
            </a:r>
            <a:endParaRPr lang="en-US" dirty="0"/>
          </a:p>
        </p:txBody>
      </p:sp>
    </p:spTree>
    <p:extLst>
      <p:ext uri="{BB962C8B-B14F-4D97-AF65-F5344CB8AC3E}">
        <p14:creationId xmlns:p14="http://schemas.microsoft.com/office/powerpoint/2010/main" val="3266877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do?</a:t>
            </a:r>
            <a:endParaRPr lang="en-US" dirty="0"/>
          </a:p>
        </p:txBody>
      </p:sp>
      <p:sp>
        <p:nvSpPr>
          <p:cNvPr id="3" name="Text Placeholder 2"/>
          <p:cNvSpPr>
            <a:spLocks noGrp="1"/>
          </p:cNvSpPr>
          <p:nvPr>
            <p:ph type="body" idx="1"/>
          </p:nvPr>
        </p:nvSpPr>
        <p:spPr/>
        <p:txBody>
          <a:bodyPr/>
          <a:lstStyle/>
          <a:p>
            <a:pPr marL="285750" indent="-285750">
              <a:lnSpc>
                <a:spcPct val="100000"/>
              </a:lnSpc>
              <a:buFont typeface="Arial" pitchFamily="34" charset="0"/>
              <a:buChar char="•"/>
            </a:pPr>
            <a:r>
              <a:rPr lang="en-US" sz="1000" dirty="0" smtClean="0"/>
              <a:t>Organize and maintain the center with catalogs, brochures, handbooks and resource materials</a:t>
            </a:r>
          </a:p>
          <a:p>
            <a:pPr marL="285750" indent="-285750">
              <a:lnSpc>
                <a:spcPct val="100000"/>
              </a:lnSpc>
              <a:buFont typeface="Arial" pitchFamily="34" charset="0"/>
              <a:buChar char="•"/>
            </a:pPr>
            <a:r>
              <a:rPr lang="en-US" sz="1000" dirty="0" smtClean="0"/>
              <a:t>Coordinate and implement college information</a:t>
            </a:r>
          </a:p>
          <a:p>
            <a:pPr marL="285750" indent="-285750">
              <a:lnSpc>
                <a:spcPct val="100000"/>
              </a:lnSpc>
              <a:buFont typeface="Arial" pitchFamily="34" charset="0"/>
              <a:buChar char="•"/>
            </a:pPr>
            <a:r>
              <a:rPr lang="en-US" sz="1000" dirty="0" smtClean="0"/>
              <a:t>Provide specific information regarding entrance requirements, applications, scholarships, costs, tuitions, financial aid etc…</a:t>
            </a:r>
          </a:p>
          <a:p>
            <a:pPr marL="285750" indent="-285750">
              <a:lnSpc>
                <a:spcPct val="100000"/>
              </a:lnSpc>
              <a:buFont typeface="Arial" pitchFamily="34" charset="0"/>
              <a:buChar char="•"/>
            </a:pPr>
            <a:r>
              <a:rPr lang="en-US" sz="1000" dirty="0" smtClean="0"/>
              <a:t>Provide current information regarding financial aid opportunities and deadlines</a:t>
            </a:r>
          </a:p>
          <a:p>
            <a:pPr marL="285750" indent="-285750">
              <a:lnSpc>
                <a:spcPct val="100000"/>
              </a:lnSpc>
              <a:buFont typeface="Arial" pitchFamily="34" charset="0"/>
              <a:buChar char="•"/>
            </a:pPr>
            <a:r>
              <a:rPr lang="en-US" sz="1000" dirty="0" smtClean="0"/>
              <a:t>Provide college counseling services through group and individual counseling</a:t>
            </a:r>
          </a:p>
          <a:p>
            <a:pPr marL="285750" indent="-285750">
              <a:lnSpc>
                <a:spcPct val="100000"/>
              </a:lnSpc>
              <a:buFont typeface="Arial" pitchFamily="34" charset="0"/>
              <a:buChar char="•"/>
            </a:pPr>
            <a:r>
              <a:rPr lang="en-US" sz="1000" dirty="0" smtClean="0"/>
              <a:t>Help students become aware of all phases of post secondary school options</a:t>
            </a:r>
          </a:p>
          <a:p>
            <a:pPr marL="285750" indent="-285750">
              <a:lnSpc>
                <a:spcPct val="100000"/>
              </a:lnSpc>
              <a:buFont typeface="Arial" pitchFamily="34" charset="0"/>
              <a:buChar char="•"/>
            </a:pPr>
            <a:r>
              <a:rPr lang="en-US" sz="1000" dirty="0" smtClean="0"/>
              <a:t>Maintain records </a:t>
            </a:r>
          </a:p>
          <a:p>
            <a:pPr marL="285750" indent="-285750">
              <a:lnSpc>
                <a:spcPct val="100000"/>
              </a:lnSpc>
              <a:buFont typeface="Arial" pitchFamily="34" charset="0"/>
              <a:buChar char="•"/>
            </a:pPr>
            <a:r>
              <a:rPr lang="en-US" sz="1000" dirty="0" smtClean="0"/>
              <a:t>Provide staff and faculty with current information related to college admissions</a:t>
            </a:r>
          </a:p>
          <a:p>
            <a:pPr marL="285750" indent="-285750">
              <a:lnSpc>
                <a:spcPct val="100000"/>
              </a:lnSpc>
              <a:buFont typeface="Arial" pitchFamily="34" charset="0"/>
              <a:buChar char="•"/>
            </a:pPr>
            <a:r>
              <a:rPr lang="en-US" sz="1000" dirty="0" smtClean="0"/>
              <a:t>Coordinate visitations by college reps during the school</a:t>
            </a:r>
          </a:p>
          <a:p>
            <a:pPr marL="285750" indent="-285750">
              <a:buFont typeface="Arial" pitchFamily="34" charset="0"/>
              <a:buChar char="•"/>
            </a:pPr>
            <a:endParaRPr lang="en-US" sz="800" dirty="0"/>
          </a:p>
        </p:txBody>
      </p:sp>
    </p:spTree>
    <p:extLst>
      <p:ext uri="{BB962C8B-B14F-4D97-AF65-F5344CB8AC3E}">
        <p14:creationId xmlns:p14="http://schemas.microsoft.com/office/powerpoint/2010/main" val="3410837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Goes on and on and on……..</a:t>
            </a:r>
            <a:endParaRPr lang="en-US" dirty="0"/>
          </a:p>
        </p:txBody>
      </p:sp>
      <p:sp>
        <p:nvSpPr>
          <p:cNvPr id="3" name="Text Placeholder 2"/>
          <p:cNvSpPr>
            <a:spLocks noGrp="1"/>
          </p:cNvSpPr>
          <p:nvPr>
            <p:ph type="body" idx="1"/>
          </p:nvPr>
        </p:nvSpPr>
        <p:spPr/>
        <p:txBody>
          <a:bodyPr/>
          <a:lstStyle/>
          <a:p>
            <a:pPr marL="171450" indent="-171450">
              <a:buFont typeface="Arial" pitchFamily="34" charset="0"/>
              <a:buChar char="•"/>
            </a:pPr>
            <a:r>
              <a:rPr lang="en-US" sz="1100" dirty="0" smtClean="0"/>
              <a:t>Organize fieldtrips</a:t>
            </a:r>
          </a:p>
          <a:p>
            <a:pPr marL="171450" indent="-171450">
              <a:buFont typeface="Arial" pitchFamily="34" charset="0"/>
              <a:buChar char="•"/>
            </a:pPr>
            <a:r>
              <a:rPr lang="en-US" sz="1100" dirty="0" smtClean="0"/>
              <a:t>Provide assistance  such as workshops</a:t>
            </a:r>
          </a:p>
          <a:p>
            <a:pPr marL="171450" indent="-171450">
              <a:buFont typeface="Arial" pitchFamily="34" charset="0"/>
              <a:buChar char="•"/>
            </a:pPr>
            <a:r>
              <a:rPr lang="en-US" sz="1100" dirty="0" smtClean="0"/>
              <a:t>Write letters of recommendations</a:t>
            </a:r>
          </a:p>
          <a:p>
            <a:pPr marL="171450" indent="-171450">
              <a:buFont typeface="Arial" pitchFamily="34" charset="0"/>
              <a:buChar char="•"/>
            </a:pPr>
            <a:r>
              <a:rPr lang="en-US" sz="1100" dirty="0" smtClean="0"/>
              <a:t>Coordinate and articulate information regarding admissions and scholarships</a:t>
            </a:r>
          </a:p>
          <a:p>
            <a:pPr marL="171450" indent="-171450">
              <a:buFont typeface="Arial" pitchFamily="34" charset="0"/>
              <a:buChar char="•"/>
            </a:pPr>
            <a:r>
              <a:rPr lang="en-US" sz="1100" dirty="0" smtClean="0"/>
              <a:t>Provide necessary information for students on the PSAT, SAT, ACT, SAT II</a:t>
            </a:r>
          </a:p>
          <a:p>
            <a:pPr marL="171450" indent="-171450">
              <a:buFont typeface="Arial" pitchFamily="34" charset="0"/>
              <a:buChar char="•"/>
            </a:pPr>
            <a:r>
              <a:rPr lang="en-US" sz="1100" dirty="0" smtClean="0"/>
              <a:t>AP Coordinator</a:t>
            </a:r>
          </a:p>
          <a:p>
            <a:pPr marL="171450" indent="-171450">
              <a:buFont typeface="Arial" pitchFamily="34" charset="0"/>
              <a:buChar char="•"/>
            </a:pPr>
            <a:r>
              <a:rPr lang="en-US" sz="1100" dirty="0" smtClean="0"/>
              <a:t>Update website</a:t>
            </a:r>
          </a:p>
          <a:p>
            <a:pPr marL="171450" indent="-171450">
              <a:buFont typeface="Arial" pitchFamily="34" charset="0"/>
              <a:buChar char="•"/>
            </a:pPr>
            <a:r>
              <a:rPr lang="en-US" sz="1100" dirty="0" smtClean="0"/>
              <a:t>Supervision and coordinate PCC program</a:t>
            </a:r>
          </a:p>
        </p:txBody>
      </p:sp>
    </p:spTree>
    <p:extLst>
      <p:ext uri="{BB962C8B-B14F-4D97-AF65-F5344CB8AC3E}">
        <p14:creationId xmlns:p14="http://schemas.microsoft.com/office/powerpoint/2010/main" val="4273858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372725"/>
            <a:ext cx="8520600" cy="645000"/>
          </a:xfrm>
          <a:prstGeom prst="rect">
            <a:avLst/>
          </a:prstGeom>
        </p:spPr>
        <p:txBody>
          <a:bodyPr lIns="91425" tIns="91425" rIns="91425" bIns="91425" anchor="t" anchorCtr="0">
            <a:noAutofit/>
          </a:bodyPr>
          <a:lstStyle/>
          <a:p>
            <a:pPr lvl="0">
              <a:spcBef>
                <a:spcPts val="0"/>
              </a:spcBef>
              <a:buNone/>
            </a:pPr>
            <a:r>
              <a:rPr lang="en" sz="2400">
                <a:solidFill>
                  <a:srgbClr val="F3F3F3"/>
                </a:solidFill>
                <a:latin typeface="Arial"/>
                <a:ea typeface="Arial"/>
                <a:cs typeface="Arial"/>
                <a:sym typeface="Arial"/>
              </a:rPr>
              <a:t>Peer College Counselors </a:t>
            </a:r>
          </a:p>
        </p:txBody>
      </p:sp>
      <p:sp>
        <p:nvSpPr>
          <p:cNvPr id="75" name="Shape 75"/>
          <p:cNvSpPr txBox="1">
            <a:spLocks noGrp="1"/>
          </p:cNvSpPr>
          <p:nvPr>
            <p:ph type="body" idx="1"/>
          </p:nvPr>
        </p:nvSpPr>
        <p:spPr>
          <a:xfrm>
            <a:off x="311700" y="1281125"/>
            <a:ext cx="8520600" cy="3287700"/>
          </a:xfrm>
          <a:prstGeom prst="rect">
            <a:avLst/>
          </a:prstGeom>
        </p:spPr>
        <p:txBody>
          <a:bodyPr lIns="91425" tIns="91425" rIns="91425" bIns="91425" anchor="t" anchorCtr="0">
            <a:noAutofit/>
          </a:bodyPr>
          <a:lstStyle/>
          <a:p>
            <a:pPr lvl="0" rtl="0">
              <a:spcBef>
                <a:spcPts val="600"/>
              </a:spcBef>
              <a:spcAft>
                <a:spcPts val="0"/>
              </a:spcAft>
              <a:buNone/>
            </a:pPr>
            <a:r>
              <a:rPr lang="en" sz="1500">
                <a:solidFill>
                  <a:schemeClr val="dk1"/>
                </a:solidFill>
                <a:latin typeface="Arial"/>
                <a:ea typeface="Arial"/>
                <a:cs typeface="Arial"/>
                <a:sym typeface="Arial"/>
              </a:rPr>
              <a:t>The major emphasis of the course is to provide students with the knowledge and skills to assist students through the college application and admission process, including financial aid and testing or any post high school options.  Peer College Counselors provide information to students about colleges, requirements, testing and completing all components of the college application and meeting deadlines. Students make class presentations and lead group discussions about college choices, preparing for admission tests, the college application process, and the financial aid process.</a:t>
            </a:r>
          </a:p>
          <a:p>
            <a:pPr lvl="0" rtl="0">
              <a:spcBef>
                <a:spcPts val="600"/>
              </a:spcBef>
              <a:spcAft>
                <a:spcPts val="0"/>
              </a:spcAft>
              <a:buNone/>
            </a:pPr>
            <a:r>
              <a:rPr lang="en" sz="2600">
                <a:latin typeface="Arial"/>
                <a:ea typeface="Arial"/>
                <a:cs typeface="Arial"/>
                <a:sym typeface="Arial"/>
              </a:rPr>
              <a:t>***PCCs</a:t>
            </a:r>
            <a:r>
              <a:rPr lang="en" sz="2600">
                <a:solidFill>
                  <a:schemeClr val="dk1"/>
                </a:solidFill>
                <a:latin typeface="Arial"/>
                <a:ea typeface="Arial"/>
                <a:cs typeface="Arial"/>
                <a:sym typeface="Arial"/>
              </a:rPr>
              <a:t> are the extension of the College Counselors</a:t>
            </a:r>
          </a:p>
          <a:p>
            <a:pPr lvl="0">
              <a:spcBef>
                <a:spcPts val="600"/>
              </a:spcBef>
              <a:spcAft>
                <a:spcPts val="0"/>
              </a:spcAft>
              <a:buNone/>
            </a:pPr>
            <a:r>
              <a:rPr lang="en" sz="2600">
                <a:latin typeface="Arial"/>
                <a:ea typeface="Arial"/>
                <a:cs typeface="Arial"/>
                <a:sym typeface="Arial"/>
              </a:rPr>
              <a:t> </a:t>
            </a:r>
          </a:p>
          <a:p>
            <a:pPr lvl="0" rtl="0">
              <a:spcBef>
                <a:spcPts val="60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372725"/>
            <a:ext cx="8520600" cy="645000"/>
          </a:xfrm>
          <a:prstGeom prst="rect">
            <a:avLst/>
          </a:prstGeom>
        </p:spPr>
        <p:txBody>
          <a:bodyPr lIns="91425" tIns="91425" rIns="91425" bIns="91425" anchor="t" anchorCtr="0">
            <a:noAutofit/>
          </a:bodyPr>
          <a:lstStyle/>
          <a:p>
            <a:pPr lvl="0">
              <a:spcBef>
                <a:spcPts val="0"/>
              </a:spcBef>
              <a:buNone/>
            </a:pPr>
            <a:r>
              <a:rPr lang="en"/>
              <a:t>PCC is a Leadership Program </a:t>
            </a:r>
          </a:p>
        </p:txBody>
      </p:sp>
      <p:sp>
        <p:nvSpPr>
          <p:cNvPr id="81" name="Shape 81"/>
          <p:cNvSpPr txBox="1">
            <a:spLocks noGrp="1"/>
          </p:cNvSpPr>
          <p:nvPr>
            <p:ph type="body" idx="1"/>
          </p:nvPr>
        </p:nvSpPr>
        <p:spPr>
          <a:xfrm>
            <a:off x="304800" y="1276350"/>
            <a:ext cx="8520600" cy="3363750"/>
          </a:xfrm>
          <a:prstGeom prst="rect">
            <a:avLst/>
          </a:prstGeom>
        </p:spPr>
        <p:txBody>
          <a:bodyPr lIns="91425" tIns="91425" rIns="91425" bIns="91425" anchor="t" anchorCtr="0">
            <a:noAutofit/>
          </a:bodyPr>
          <a:lstStyle/>
          <a:p>
            <a:pPr marL="514350" lvl="0" indent="-285750" rtl="0">
              <a:spcBef>
                <a:spcPts val="0"/>
              </a:spcBef>
              <a:buFont typeface="Arial" pitchFamily="34" charset="0"/>
              <a:buChar char="•"/>
            </a:pPr>
            <a:r>
              <a:rPr lang="en" dirty="0">
                <a:latin typeface="Arial"/>
                <a:ea typeface="Arial"/>
                <a:cs typeface="Arial"/>
                <a:sym typeface="Arial"/>
              </a:rPr>
              <a:t>College Office “outreach program” like other college outreach programs</a:t>
            </a:r>
          </a:p>
          <a:p>
            <a:pPr marL="514350" lvl="0" indent="-285750">
              <a:spcBef>
                <a:spcPts val="0"/>
              </a:spcBef>
              <a:buFont typeface="Arial" pitchFamily="34" charset="0"/>
              <a:buChar char="•"/>
            </a:pPr>
            <a:r>
              <a:rPr lang="en" dirty="0">
                <a:latin typeface="Arial"/>
                <a:ea typeface="Arial"/>
                <a:cs typeface="Arial"/>
                <a:sym typeface="Arial"/>
              </a:rPr>
              <a:t>High expectations of PCC’s  - they are always representing the college office</a:t>
            </a:r>
          </a:p>
          <a:p>
            <a:pPr marL="514350" lvl="0" indent="-285750">
              <a:spcBef>
                <a:spcPts val="0"/>
              </a:spcBef>
              <a:buFont typeface="Arial" pitchFamily="34" charset="0"/>
              <a:buChar char="•"/>
            </a:pPr>
            <a:r>
              <a:rPr lang="en" dirty="0">
                <a:latin typeface="Arial"/>
                <a:ea typeface="Arial"/>
                <a:cs typeface="Arial"/>
                <a:sym typeface="Arial"/>
              </a:rPr>
              <a:t>Treat it like a leadership program </a:t>
            </a:r>
          </a:p>
          <a:p>
            <a:pPr marL="514350" lvl="0" indent="-285750">
              <a:spcBef>
                <a:spcPts val="0"/>
              </a:spcBef>
              <a:buFont typeface="Arial" pitchFamily="34" charset="0"/>
              <a:buChar char="•"/>
            </a:pPr>
            <a:r>
              <a:rPr lang="en" dirty="0">
                <a:latin typeface="Arial"/>
                <a:ea typeface="Arial"/>
                <a:cs typeface="Arial"/>
                <a:sym typeface="Arial"/>
              </a:rPr>
              <a:t>Coach our students- not just on college knowledge but communication skills,  leadership skills, “customer service”  skills</a:t>
            </a:r>
          </a:p>
          <a:p>
            <a:pPr marL="514350" lvl="0" indent="-285750">
              <a:spcBef>
                <a:spcPts val="0"/>
              </a:spcBef>
              <a:buFont typeface="Arial" pitchFamily="34" charset="0"/>
              <a:buChar char="•"/>
            </a:pPr>
            <a:r>
              <a:rPr lang="en" dirty="0">
                <a:latin typeface="Arial"/>
                <a:ea typeface="Arial"/>
                <a:cs typeface="Arial"/>
                <a:sym typeface="Arial"/>
              </a:rPr>
              <a:t>If necessary, use Interventions and probations </a:t>
            </a:r>
          </a:p>
          <a:p>
            <a:pPr marL="514350" lvl="0" indent="-285750">
              <a:spcBef>
                <a:spcPts val="0"/>
              </a:spcBef>
              <a:buFont typeface="Arial" pitchFamily="34" charset="0"/>
              <a:buChar char="•"/>
            </a:pPr>
            <a:r>
              <a:rPr lang="en" dirty="0">
                <a:latin typeface="Arial"/>
                <a:ea typeface="Arial"/>
                <a:cs typeface="Arial"/>
                <a:sym typeface="Arial"/>
              </a:rPr>
              <a:t>Implement rules and expect them to be followed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372725"/>
            <a:ext cx="8520600" cy="645000"/>
          </a:xfrm>
          <a:prstGeom prst="rect">
            <a:avLst/>
          </a:prstGeom>
        </p:spPr>
        <p:txBody>
          <a:bodyPr lIns="91425" tIns="91425" rIns="91425" bIns="91425" anchor="t" anchorCtr="0">
            <a:noAutofit/>
          </a:bodyPr>
          <a:lstStyle/>
          <a:p>
            <a:pPr lvl="0" rtl="0">
              <a:spcBef>
                <a:spcPts val="0"/>
              </a:spcBef>
              <a:buNone/>
            </a:pPr>
            <a:r>
              <a:rPr lang="en" sz="3600">
                <a:solidFill>
                  <a:srgbClr val="F3F3F3"/>
                </a:solidFill>
                <a:latin typeface="Arial"/>
                <a:ea typeface="Arial"/>
                <a:cs typeface="Arial"/>
                <a:sym typeface="Arial"/>
              </a:rPr>
              <a:t>General Job Duties of PCC</a:t>
            </a:r>
          </a:p>
        </p:txBody>
      </p:sp>
      <p:sp>
        <p:nvSpPr>
          <p:cNvPr id="87" name="Shape 87"/>
          <p:cNvSpPr txBox="1">
            <a:spLocks noGrp="1"/>
          </p:cNvSpPr>
          <p:nvPr>
            <p:ph type="body" idx="1"/>
          </p:nvPr>
        </p:nvSpPr>
        <p:spPr>
          <a:xfrm>
            <a:off x="311700" y="1243175"/>
            <a:ext cx="8520600" cy="3325500"/>
          </a:xfrm>
          <a:prstGeom prst="rect">
            <a:avLst/>
          </a:prstGeom>
        </p:spPr>
        <p:txBody>
          <a:bodyPr lIns="91425" tIns="91425" rIns="91425" bIns="91425" anchor="t" anchorCtr="0">
            <a:noAutofit/>
          </a:bodyPr>
          <a:lstStyle/>
          <a:p>
            <a:pPr marL="571500" lvl="0" indent="-342900" rtl="0">
              <a:spcBef>
                <a:spcPts val="600"/>
              </a:spcBef>
              <a:spcAft>
                <a:spcPts val="0"/>
              </a:spcAft>
              <a:buFont typeface="Arial" pitchFamily="34" charset="0"/>
              <a:buChar char="•"/>
            </a:pPr>
            <a:r>
              <a:rPr lang="en" sz="2300" dirty="0">
                <a:solidFill>
                  <a:srgbClr val="0BD0D9"/>
                </a:solidFill>
              </a:rPr>
              <a:t></a:t>
            </a:r>
            <a:r>
              <a:rPr lang="en" sz="1400" b="1" dirty="0">
                <a:latin typeface="Arial"/>
                <a:ea typeface="Arial"/>
                <a:cs typeface="Arial"/>
                <a:sym typeface="Arial"/>
              </a:rPr>
              <a:t>Primary Duty is to c</a:t>
            </a:r>
            <a:r>
              <a:rPr lang="en" sz="1400" b="1" dirty="0">
                <a:solidFill>
                  <a:schemeClr val="dk1"/>
                </a:solidFill>
                <a:latin typeface="Arial"/>
                <a:ea typeface="Arial"/>
                <a:cs typeface="Arial"/>
                <a:sym typeface="Arial"/>
              </a:rPr>
              <a:t>ounsel </a:t>
            </a:r>
            <a:r>
              <a:rPr lang="en" sz="1400" b="1" dirty="0">
                <a:latin typeface="Arial"/>
                <a:ea typeface="Arial"/>
                <a:cs typeface="Arial"/>
                <a:sym typeface="Arial"/>
              </a:rPr>
              <a:t>s</a:t>
            </a:r>
            <a:r>
              <a:rPr lang="en" sz="1400" b="1" dirty="0">
                <a:solidFill>
                  <a:schemeClr val="dk1"/>
                </a:solidFill>
                <a:latin typeface="Arial"/>
                <a:ea typeface="Arial"/>
                <a:cs typeface="Arial"/>
                <a:sym typeface="Arial"/>
              </a:rPr>
              <a:t>tudents</a:t>
            </a:r>
            <a:r>
              <a:rPr lang="en" sz="1400" b="1" dirty="0">
                <a:latin typeface="Arial"/>
                <a:ea typeface="Arial"/>
                <a:cs typeface="Arial"/>
                <a:sym typeface="Arial"/>
              </a:rPr>
              <a:t> every day. We try to get through all the students. </a:t>
            </a:r>
          </a:p>
          <a:p>
            <a:pPr marL="457200" lvl="0" indent="457200" rtl="0">
              <a:spcBef>
                <a:spcPts val="500"/>
              </a:spcBef>
              <a:spcAft>
                <a:spcPts val="0"/>
              </a:spcAft>
              <a:buNone/>
            </a:pPr>
            <a:r>
              <a:rPr lang="en" sz="1400" dirty="0">
                <a:solidFill>
                  <a:srgbClr val="0F6FC6"/>
                </a:solidFill>
                <a:latin typeface="Arial"/>
                <a:ea typeface="Arial"/>
                <a:cs typeface="Arial"/>
                <a:sym typeface="Arial"/>
              </a:rPr>
              <a:t></a:t>
            </a:r>
            <a:r>
              <a:rPr lang="en" sz="1400" dirty="0">
                <a:solidFill>
                  <a:schemeClr val="dk1"/>
                </a:solidFill>
                <a:latin typeface="Arial"/>
                <a:ea typeface="Arial"/>
                <a:cs typeface="Arial"/>
                <a:sym typeface="Arial"/>
              </a:rPr>
              <a:t>Seniors- Fall</a:t>
            </a:r>
          </a:p>
          <a:p>
            <a:pPr lvl="0" indent="457200" rtl="0">
              <a:spcBef>
                <a:spcPts val="500"/>
              </a:spcBef>
              <a:spcAft>
                <a:spcPts val="0"/>
              </a:spcAft>
              <a:buNone/>
            </a:pPr>
            <a:r>
              <a:rPr lang="en" sz="1400" dirty="0">
                <a:solidFill>
                  <a:srgbClr val="0F6FC6"/>
                </a:solidFill>
                <a:latin typeface="Arial"/>
                <a:ea typeface="Arial"/>
                <a:cs typeface="Arial"/>
                <a:sym typeface="Arial"/>
              </a:rPr>
              <a:t>	</a:t>
            </a:r>
            <a:r>
              <a:rPr lang="en" sz="1400" dirty="0">
                <a:solidFill>
                  <a:schemeClr val="dk1"/>
                </a:solidFill>
                <a:latin typeface="Arial"/>
                <a:ea typeface="Arial"/>
                <a:cs typeface="Arial"/>
                <a:sym typeface="Arial"/>
              </a:rPr>
              <a:t>Juniors- Fall</a:t>
            </a:r>
          </a:p>
          <a:p>
            <a:pPr lvl="0" indent="457200" rtl="0">
              <a:spcBef>
                <a:spcPts val="500"/>
              </a:spcBef>
              <a:spcAft>
                <a:spcPts val="0"/>
              </a:spcAft>
              <a:buNone/>
            </a:pPr>
            <a:r>
              <a:rPr lang="en" sz="1400" dirty="0">
                <a:solidFill>
                  <a:srgbClr val="0F6FC6"/>
                </a:solidFill>
                <a:latin typeface="Arial"/>
                <a:ea typeface="Arial"/>
                <a:cs typeface="Arial"/>
                <a:sym typeface="Arial"/>
              </a:rPr>
              <a:t>	</a:t>
            </a:r>
            <a:r>
              <a:rPr lang="en" sz="1400" dirty="0">
                <a:solidFill>
                  <a:schemeClr val="dk1"/>
                </a:solidFill>
                <a:latin typeface="Arial"/>
                <a:ea typeface="Arial"/>
                <a:cs typeface="Arial"/>
                <a:sym typeface="Arial"/>
              </a:rPr>
              <a:t>Sophomores-Spring</a:t>
            </a:r>
          </a:p>
          <a:p>
            <a:pPr lvl="0" indent="457200" rtl="0">
              <a:spcBef>
                <a:spcPts val="500"/>
              </a:spcBef>
              <a:spcAft>
                <a:spcPts val="0"/>
              </a:spcAft>
              <a:buNone/>
            </a:pPr>
            <a:r>
              <a:rPr lang="en" sz="1400" dirty="0">
                <a:solidFill>
                  <a:srgbClr val="0F6FC6"/>
                </a:solidFill>
                <a:latin typeface="Arial"/>
                <a:ea typeface="Arial"/>
                <a:cs typeface="Arial"/>
                <a:sym typeface="Arial"/>
              </a:rPr>
              <a:t>	</a:t>
            </a:r>
            <a:r>
              <a:rPr lang="en" sz="1400" dirty="0">
                <a:solidFill>
                  <a:schemeClr val="dk1"/>
                </a:solidFill>
                <a:latin typeface="Arial"/>
                <a:ea typeface="Arial"/>
                <a:cs typeface="Arial"/>
                <a:sym typeface="Arial"/>
              </a:rPr>
              <a:t>Freshmen-Spring</a:t>
            </a:r>
          </a:p>
          <a:p>
            <a:pPr marL="457200" lvl="0" indent="-317500" rtl="0">
              <a:spcBef>
                <a:spcPts val="600"/>
              </a:spcBef>
              <a:spcAft>
                <a:spcPts val="0"/>
              </a:spcAft>
              <a:buSzPct val="100000"/>
              <a:buFont typeface="Arial" pitchFamily="34" charset="0"/>
              <a:buChar char="•"/>
            </a:pPr>
            <a:r>
              <a:rPr lang="en" sz="1400" dirty="0">
                <a:solidFill>
                  <a:srgbClr val="0BD0D9"/>
                </a:solidFill>
                <a:latin typeface="Arial"/>
                <a:ea typeface="Arial"/>
                <a:cs typeface="Arial"/>
                <a:sym typeface="Arial"/>
              </a:rPr>
              <a:t></a:t>
            </a:r>
            <a:r>
              <a:rPr lang="en" sz="1400" dirty="0">
                <a:solidFill>
                  <a:schemeClr val="dk1"/>
                </a:solidFill>
                <a:latin typeface="Arial"/>
                <a:ea typeface="Arial"/>
                <a:cs typeface="Arial"/>
                <a:sym typeface="Arial"/>
              </a:rPr>
              <a:t>Presentations in the classrooms (9-12th graders in English classes)</a:t>
            </a:r>
          </a:p>
          <a:p>
            <a:pPr marL="457200" lvl="0" indent="-317500" rtl="0">
              <a:spcBef>
                <a:spcPts val="600"/>
              </a:spcBef>
              <a:spcAft>
                <a:spcPts val="0"/>
              </a:spcAft>
              <a:buSzPct val="100000"/>
              <a:buFont typeface="Arial" pitchFamily="34" charset="0"/>
              <a:buChar char="•"/>
            </a:pPr>
            <a:r>
              <a:rPr lang="en" sz="1400" dirty="0">
                <a:solidFill>
                  <a:srgbClr val="0BD0D9"/>
                </a:solidFill>
                <a:latin typeface="Arial"/>
                <a:ea typeface="Arial"/>
                <a:cs typeface="Arial"/>
                <a:sym typeface="Arial"/>
              </a:rPr>
              <a:t></a:t>
            </a:r>
            <a:r>
              <a:rPr lang="en" sz="1400" dirty="0">
                <a:solidFill>
                  <a:schemeClr val="dk1"/>
                </a:solidFill>
                <a:latin typeface="Arial"/>
                <a:ea typeface="Arial"/>
                <a:cs typeface="Arial"/>
                <a:sym typeface="Arial"/>
              </a:rPr>
              <a:t>Attend </a:t>
            </a:r>
            <a:r>
              <a:rPr lang="en" sz="1400" dirty="0">
                <a:latin typeface="Arial"/>
                <a:ea typeface="Arial"/>
                <a:cs typeface="Arial"/>
                <a:sym typeface="Arial"/>
              </a:rPr>
              <a:t>different </a:t>
            </a:r>
            <a:r>
              <a:rPr lang="en" sz="1400" dirty="0">
                <a:solidFill>
                  <a:schemeClr val="dk1"/>
                </a:solidFill>
                <a:latin typeface="Arial"/>
                <a:ea typeface="Arial"/>
                <a:cs typeface="Arial"/>
                <a:sym typeface="Arial"/>
              </a:rPr>
              <a:t>Events</a:t>
            </a:r>
          </a:p>
          <a:p>
            <a:pPr marL="914400" lvl="1" indent="-317500" rtl="0">
              <a:spcBef>
                <a:spcPts val="500"/>
              </a:spcBef>
              <a:spcAft>
                <a:spcPts val="0"/>
              </a:spcAft>
              <a:buSzPct val="100000"/>
              <a:buFont typeface="Arial"/>
            </a:pPr>
            <a:r>
              <a:rPr lang="en" sz="1400" dirty="0">
                <a:solidFill>
                  <a:srgbClr val="0F6FC6"/>
                </a:solidFill>
                <a:latin typeface="Arial"/>
                <a:ea typeface="Arial"/>
                <a:cs typeface="Arial"/>
                <a:sym typeface="Arial"/>
              </a:rPr>
              <a:t></a:t>
            </a:r>
            <a:r>
              <a:rPr lang="en" sz="1400" dirty="0">
                <a:solidFill>
                  <a:schemeClr val="dk1"/>
                </a:solidFill>
                <a:latin typeface="Arial"/>
                <a:ea typeface="Arial"/>
                <a:cs typeface="Arial"/>
                <a:sym typeface="Arial"/>
              </a:rPr>
              <a:t>College Fair, Evening Events, help with PSAT test</a:t>
            </a:r>
            <a:r>
              <a:rPr lang="en" dirty="0">
                <a:latin typeface="Arial"/>
                <a:ea typeface="Arial"/>
                <a:cs typeface="Arial"/>
                <a:sym typeface="Arial"/>
              </a:rPr>
              <a:t>, </a:t>
            </a:r>
            <a:r>
              <a:rPr lang="en" sz="1400" dirty="0">
                <a:solidFill>
                  <a:srgbClr val="0F6FC6"/>
                </a:solidFill>
                <a:latin typeface="Arial"/>
                <a:ea typeface="Arial"/>
                <a:cs typeface="Arial"/>
                <a:sym typeface="Arial"/>
              </a:rPr>
              <a:t></a:t>
            </a:r>
            <a:r>
              <a:rPr lang="en" sz="1400" dirty="0">
                <a:solidFill>
                  <a:schemeClr val="dk1"/>
                </a:solidFill>
                <a:latin typeface="Arial"/>
                <a:ea typeface="Arial"/>
                <a:cs typeface="Arial"/>
                <a:sym typeface="Arial"/>
              </a:rPr>
              <a:t>Senior Awards Night</a:t>
            </a:r>
          </a:p>
          <a:p>
            <a:pPr marL="457200" lvl="0" indent="-317500" rtl="0">
              <a:spcBef>
                <a:spcPts val="600"/>
              </a:spcBef>
              <a:spcAft>
                <a:spcPts val="0"/>
              </a:spcAft>
              <a:buSzPct val="100000"/>
              <a:buFont typeface="Arial" pitchFamily="34" charset="0"/>
              <a:buChar char="•"/>
            </a:pPr>
            <a:r>
              <a:rPr lang="en" sz="1400" dirty="0">
                <a:solidFill>
                  <a:srgbClr val="0BD0D9"/>
                </a:solidFill>
                <a:latin typeface="Arial"/>
                <a:ea typeface="Arial"/>
                <a:cs typeface="Arial"/>
                <a:sym typeface="Arial"/>
              </a:rPr>
              <a:t></a:t>
            </a:r>
            <a:r>
              <a:rPr lang="en" sz="1400" dirty="0">
                <a:solidFill>
                  <a:schemeClr val="dk1"/>
                </a:solidFill>
                <a:latin typeface="Arial"/>
                <a:ea typeface="Arial"/>
                <a:cs typeface="Arial"/>
                <a:sym typeface="Arial"/>
              </a:rPr>
              <a:t>Help with students with </a:t>
            </a:r>
            <a:r>
              <a:rPr lang="en" sz="1400" dirty="0">
                <a:latin typeface="Arial"/>
                <a:ea typeface="Arial"/>
                <a:cs typeface="Arial"/>
                <a:sym typeface="Arial"/>
              </a:rPr>
              <a:t>a</a:t>
            </a:r>
            <a:r>
              <a:rPr lang="en" sz="1400" dirty="0">
                <a:solidFill>
                  <a:schemeClr val="dk1"/>
                </a:solidFill>
                <a:latin typeface="Arial"/>
                <a:ea typeface="Arial"/>
                <a:cs typeface="Arial"/>
                <a:sym typeface="Arial"/>
              </a:rPr>
              <a:t>pplications, SAT/ACT registration, Senior Survey</a:t>
            </a:r>
          </a:p>
          <a:p>
            <a:pPr marL="457200" lvl="0" indent="-317500" rtl="0">
              <a:spcBef>
                <a:spcPts val="600"/>
              </a:spcBef>
              <a:spcAft>
                <a:spcPts val="0"/>
              </a:spcAft>
              <a:buSzPct val="100000"/>
              <a:buFont typeface="Arial" pitchFamily="34" charset="0"/>
              <a:buChar char="•"/>
            </a:pPr>
            <a:r>
              <a:rPr lang="en" sz="1400" dirty="0">
                <a:solidFill>
                  <a:srgbClr val="0BD0D9"/>
                </a:solidFill>
                <a:latin typeface="Arial"/>
                <a:ea typeface="Arial"/>
                <a:cs typeface="Arial"/>
                <a:sym typeface="Arial"/>
              </a:rPr>
              <a:t></a:t>
            </a:r>
            <a:r>
              <a:rPr lang="en" sz="1400" dirty="0">
                <a:latin typeface="Arial"/>
                <a:ea typeface="Arial"/>
                <a:cs typeface="Arial"/>
                <a:sym typeface="Arial"/>
              </a:rPr>
              <a:t>Nutrition Duty </a:t>
            </a:r>
          </a:p>
          <a:p>
            <a:pPr lvl="0" rtl="0">
              <a:spcBef>
                <a:spcPts val="0"/>
              </a:spcBef>
              <a:buNone/>
            </a:pPr>
            <a:endParaRPr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372725"/>
            <a:ext cx="8520600" cy="645000"/>
          </a:xfrm>
          <a:prstGeom prst="rect">
            <a:avLst/>
          </a:prstGeom>
        </p:spPr>
        <p:txBody>
          <a:bodyPr lIns="91425" tIns="91425" rIns="91425" bIns="91425" anchor="t" anchorCtr="0">
            <a:noAutofit/>
          </a:bodyPr>
          <a:lstStyle/>
          <a:p>
            <a:pPr lvl="0">
              <a:spcBef>
                <a:spcPts val="0"/>
              </a:spcBef>
              <a:buNone/>
            </a:pPr>
            <a:r>
              <a:rPr lang="en"/>
              <a:t>Daily Duties </a:t>
            </a:r>
          </a:p>
        </p:txBody>
      </p:sp>
      <p:sp>
        <p:nvSpPr>
          <p:cNvPr id="93" name="Shape 93"/>
          <p:cNvSpPr txBox="1">
            <a:spLocks noGrp="1"/>
          </p:cNvSpPr>
          <p:nvPr>
            <p:ph type="body" idx="1"/>
          </p:nvPr>
        </p:nvSpPr>
        <p:spPr>
          <a:xfrm>
            <a:off x="311700" y="1417800"/>
            <a:ext cx="8520600" cy="3150900"/>
          </a:xfrm>
          <a:prstGeom prst="rect">
            <a:avLst/>
          </a:prstGeom>
        </p:spPr>
        <p:txBody>
          <a:bodyPr lIns="91425" tIns="91425" rIns="91425" bIns="91425" anchor="t" anchorCtr="0">
            <a:noAutofit/>
          </a:bodyPr>
          <a:lstStyle/>
          <a:p>
            <a:pPr marL="514350" lvl="0" indent="-285750">
              <a:spcBef>
                <a:spcPts val="0"/>
              </a:spcBef>
              <a:buFont typeface="Arial" pitchFamily="34" charset="0"/>
              <a:buChar char="•"/>
            </a:pPr>
            <a:r>
              <a:rPr lang="en" dirty="0">
                <a:latin typeface="Arial"/>
                <a:ea typeface="Arial"/>
                <a:cs typeface="Arial"/>
                <a:sym typeface="Arial"/>
              </a:rPr>
              <a:t>Each PCC is given a caseload. In the Fall the entire senior class is divided amongst the PCC group. The primary role from August-October is to see </a:t>
            </a:r>
            <a:r>
              <a:rPr lang="en" b="1" u="sng" dirty="0">
                <a:latin typeface="Arial"/>
                <a:ea typeface="Arial"/>
                <a:cs typeface="Arial"/>
                <a:sym typeface="Arial"/>
              </a:rPr>
              <a:t>everyone</a:t>
            </a:r>
            <a:r>
              <a:rPr lang="en" dirty="0">
                <a:latin typeface="Arial"/>
                <a:ea typeface="Arial"/>
                <a:cs typeface="Arial"/>
                <a:sym typeface="Arial"/>
              </a:rPr>
              <a:t> on their list.  Then they will start working on the 11th graders later in the semester and into the spring. Will dip into 10th and 9th grades as well. </a:t>
            </a:r>
          </a:p>
          <a:p>
            <a:pPr marL="514350" lvl="0" indent="-285750">
              <a:spcBef>
                <a:spcPts val="0"/>
              </a:spcBef>
              <a:buFont typeface="Arial" pitchFamily="34" charset="0"/>
              <a:buChar char="•"/>
            </a:pPr>
            <a:r>
              <a:rPr lang="en" dirty="0">
                <a:latin typeface="Arial"/>
                <a:ea typeface="Arial"/>
                <a:cs typeface="Arial"/>
                <a:sym typeface="Arial"/>
              </a:rPr>
              <a:t>The experience is very hands on - get students on the computer to look at the application, different websites, Naviance, to get them to sign on to ACT or College Board etc. </a:t>
            </a:r>
          </a:p>
          <a:p>
            <a:pPr marL="514350" lvl="0" indent="-285750" rtl="0">
              <a:spcBef>
                <a:spcPts val="0"/>
              </a:spcBef>
              <a:buFont typeface="Arial" pitchFamily="34" charset="0"/>
              <a:buChar char="•"/>
            </a:pPr>
            <a:r>
              <a:rPr lang="en" dirty="0">
                <a:latin typeface="Arial"/>
                <a:ea typeface="Arial"/>
                <a:cs typeface="Arial"/>
                <a:sym typeface="Arial"/>
              </a:rPr>
              <a:t>Make notes on their sheets of the student and their plans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152400" y="133350"/>
            <a:ext cx="8520600" cy="645000"/>
          </a:xfrm>
          <a:prstGeom prst="rect">
            <a:avLst/>
          </a:prstGeom>
        </p:spPr>
        <p:txBody>
          <a:bodyPr lIns="91425" tIns="91425" rIns="91425" bIns="91425" anchor="t" anchorCtr="0">
            <a:noAutofit/>
          </a:bodyPr>
          <a:lstStyle/>
          <a:p>
            <a:pPr lvl="0">
              <a:spcBef>
                <a:spcPts val="0"/>
              </a:spcBef>
              <a:buNone/>
            </a:pPr>
            <a:r>
              <a:rPr lang="en" dirty="0"/>
              <a:t>What are we looking for?</a:t>
            </a:r>
          </a:p>
        </p:txBody>
      </p:sp>
      <p:sp>
        <p:nvSpPr>
          <p:cNvPr id="99" name="Shape 99"/>
          <p:cNvSpPr txBox="1">
            <a:spLocks noGrp="1"/>
          </p:cNvSpPr>
          <p:nvPr>
            <p:ph type="body" idx="1"/>
          </p:nvPr>
        </p:nvSpPr>
        <p:spPr>
          <a:xfrm>
            <a:off x="311700" y="742950"/>
            <a:ext cx="8520600" cy="3825875"/>
          </a:xfrm>
          <a:prstGeom prst="rect">
            <a:avLst/>
          </a:prstGeom>
        </p:spPr>
        <p:txBody>
          <a:bodyPr lIns="91425" tIns="91425" rIns="91425" bIns="91425" anchor="t" anchorCtr="0">
            <a:noAutofit/>
          </a:bodyPr>
          <a:lstStyle/>
          <a:p>
            <a:pPr marL="457200" lvl="0" indent="-317500" rtl="0">
              <a:spcBef>
                <a:spcPts val="600"/>
              </a:spcBef>
              <a:spcAft>
                <a:spcPts val="0"/>
              </a:spcAft>
              <a:buSzPct val="100000"/>
              <a:buFont typeface="Arial" pitchFamily="34" charset="0"/>
              <a:buChar char="•"/>
            </a:pPr>
            <a:r>
              <a:rPr lang="en" sz="1400" dirty="0">
                <a:latin typeface="Arial"/>
                <a:ea typeface="Arial"/>
                <a:cs typeface="Arial"/>
                <a:sym typeface="Arial"/>
              </a:rPr>
              <a:t>Coachable- We do not emphasize their college knowledge since we will train them.  </a:t>
            </a:r>
          </a:p>
          <a:p>
            <a:pPr marL="457200" lvl="0" indent="-317500" rtl="0">
              <a:spcBef>
                <a:spcPts val="600"/>
              </a:spcBef>
              <a:spcAft>
                <a:spcPts val="0"/>
              </a:spcAft>
              <a:buSzPct val="100000"/>
              <a:buFont typeface="Arial" pitchFamily="34" charset="0"/>
              <a:buChar char="•"/>
            </a:pPr>
            <a:r>
              <a:rPr lang="en" sz="1400" dirty="0">
                <a:latin typeface="Arial"/>
                <a:ea typeface="Arial"/>
                <a:cs typeface="Arial"/>
                <a:sym typeface="Arial"/>
              </a:rPr>
              <a:t>Good attitude and </a:t>
            </a:r>
            <a:r>
              <a:rPr lang="en" sz="1400" dirty="0" smtClean="0">
                <a:latin typeface="Arial"/>
                <a:ea typeface="Arial"/>
                <a:cs typeface="Arial"/>
                <a:sym typeface="Arial"/>
              </a:rPr>
              <a:t>enthusiastic</a:t>
            </a:r>
          </a:p>
          <a:p>
            <a:pPr marL="457200" lvl="0" indent="-317500" rtl="0">
              <a:spcBef>
                <a:spcPts val="600"/>
              </a:spcBef>
              <a:spcAft>
                <a:spcPts val="0"/>
              </a:spcAft>
              <a:buSzPct val="100000"/>
              <a:buFont typeface="Arial" pitchFamily="34" charset="0"/>
              <a:buChar char="•"/>
            </a:pPr>
            <a:r>
              <a:rPr lang="en" sz="1400" dirty="0" smtClean="0">
                <a:latin typeface="Arial"/>
                <a:ea typeface="Arial"/>
                <a:cs typeface="Arial"/>
                <a:sym typeface="Arial"/>
              </a:rPr>
              <a:t>Positive </a:t>
            </a:r>
            <a:r>
              <a:rPr lang="en" sz="1400" dirty="0">
                <a:latin typeface="Arial"/>
                <a:ea typeface="Arial"/>
                <a:cs typeface="Arial"/>
                <a:sym typeface="Arial"/>
              </a:rPr>
              <a:t>outlook </a:t>
            </a:r>
            <a:endParaRPr lang="en" sz="1400" dirty="0" smtClean="0">
              <a:latin typeface="Arial"/>
              <a:ea typeface="Arial"/>
              <a:cs typeface="Arial"/>
              <a:sym typeface="Arial"/>
            </a:endParaRPr>
          </a:p>
          <a:p>
            <a:pPr marL="457200" lvl="0" indent="-317500" rtl="0">
              <a:spcBef>
                <a:spcPts val="600"/>
              </a:spcBef>
              <a:spcAft>
                <a:spcPts val="0"/>
              </a:spcAft>
              <a:buSzPct val="100000"/>
              <a:buFont typeface="Arial" pitchFamily="34" charset="0"/>
              <a:buChar char="•"/>
            </a:pPr>
            <a:r>
              <a:rPr lang="en" sz="1400" dirty="0" smtClean="0">
                <a:latin typeface="Arial"/>
                <a:ea typeface="Arial"/>
                <a:cs typeface="Arial"/>
                <a:sym typeface="Arial"/>
              </a:rPr>
              <a:t>Can </a:t>
            </a:r>
            <a:r>
              <a:rPr lang="en" sz="1400" dirty="0">
                <a:latin typeface="Arial"/>
                <a:ea typeface="Arial"/>
                <a:cs typeface="Arial"/>
                <a:sym typeface="Arial"/>
              </a:rPr>
              <a:t>work well with diverse populations </a:t>
            </a:r>
            <a:endParaRPr lang="en" sz="1400" dirty="0" smtClean="0">
              <a:latin typeface="Arial"/>
              <a:ea typeface="Arial"/>
              <a:cs typeface="Arial"/>
              <a:sym typeface="Arial"/>
            </a:endParaRPr>
          </a:p>
          <a:p>
            <a:pPr marL="457200" lvl="0" indent="-317500" rtl="0">
              <a:spcBef>
                <a:spcPts val="600"/>
              </a:spcBef>
              <a:spcAft>
                <a:spcPts val="0"/>
              </a:spcAft>
              <a:buSzPct val="100000"/>
              <a:buFont typeface="Arial" pitchFamily="34" charset="0"/>
              <a:buChar char="•"/>
            </a:pPr>
            <a:r>
              <a:rPr lang="en" sz="1400" dirty="0" smtClean="0">
                <a:latin typeface="Arial"/>
                <a:ea typeface="Arial"/>
                <a:cs typeface="Arial"/>
                <a:sym typeface="Arial"/>
              </a:rPr>
              <a:t>Understands </a:t>
            </a:r>
            <a:r>
              <a:rPr lang="en" sz="1400" dirty="0">
                <a:latin typeface="Arial"/>
                <a:ea typeface="Arial"/>
                <a:cs typeface="Arial"/>
                <a:sym typeface="Arial"/>
              </a:rPr>
              <a:t>social cues    </a:t>
            </a:r>
            <a:endParaRPr lang="en" sz="1400" dirty="0" smtClean="0">
              <a:latin typeface="Arial"/>
              <a:ea typeface="Arial"/>
              <a:cs typeface="Arial"/>
              <a:sym typeface="Arial"/>
            </a:endParaRPr>
          </a:p>
          <a:p>
            <a:pPr marL="457200" lvl="0" indent="-317500" rtl="0">
              <a:spcBef>
                <a:spcPts val="600"/>
              </a:spcBef>
              <a:spcAft>
                <a:spcPts val="0"/>
              </a:spcAft>
              <a:buSzPct val="100000"/>
              <a:buFont typeface="Arial" pitchFamily="34" charset="0"/>
              <a:buChar char="•"/>
            </a:pPr>
            <a:r>
              <a:rPr lang="en" sz="1400" dirty="0" smtClean="0">
                <a:latin typeface="Arial"/>
                <a:ea typeface="Arial"/>
                <a:cs typeface="Arial"/>
                <a:sym typeface="Arial"/>
              </a:rPr>
              <a:t>Accept </a:t>
            </a:r>
            <a:r>
              <a:rPr lang="en" sz="1400" dirty="0">
                <a:latin typeface="Arial"/>
                <a:ea typeface="Arial"/>
                <a:cs typeface="Arial"/>
                <a:sym typeface="Arial"/>
              </a:rPr>
              <a:t>feedback </a:t>
            </a:r>
            <a:r>
              <a:rPr lang="en" sz="1400" dirty="0" smtClean="0">
                <a:latin typeface="Arial"/>
                <a:ea typeface="Arial"/>
                <a:cs typeface="Arial"/>
                <a:sym typeface="Arial"/>
              </a:rPr>
              <a:t>well</a:t>
            </a:r>
          </a:p>
          <a:p>
            <a:pPr marL="457200" lvl="0" indent="-317500" rtl="0">
              <a:spcBef>
                <a:spcPts val="600"/>
              </a:spcBef>
              <a:spcAft>
                <a:spcPts val="0"/>
              </a:spcAft>
              <a:buSzPct val="100000"/>
              <a:buFont typeface="Arial" pitchFamily="34" charset="0"/>
              <a:buChar char="•"/>
            </a:pPr>
            <a:r>
              <a:rPr lang="en" sz="1400" dirty="0" smtClean="0">
                <a:latin typeface="Arial"/>
                <a:ea typeface="Arial"/>
                <a:cs typeface="Arial"/>
                <a:sym typeface="Arial"/>
              </a:rPr>
              <a:t>Can </a:t>
            </a:r>
            <a:r>
              <a:rPr lang="en" sz="1400" dirty="0">
                <a:latin typeface="Arial"/>
                <a:ea typeface="Arial"/>
                <a:cs typeface="Arial"/>
                <a:sym typeface="Arial"/>
              </a:rPr>
              <a:t>work with </a:t>
            </a:r>
            <a:r>
              <a:rPr lang="en" sz="1400" dirty="0" smtClean="0">
                <a:latin typeface="Arial"/>
                <a:ea typeface="Arial"/>
                <a:cs typeface="Arial"/>
                <a:sym typeface="Arial"/>
              </a:rPr>
              <a:t>parents/adults/teachers</a:t>
            </a:r>
          </a:p>
          <a:p>
            <a:pPr marL="457200" lvl="0" indent="-317500" rtl="0">
              <a:spcBef>
                <a:spcPts val="600"/>
              </a:spcBef>
              <a:spcAft>
                <a:spcPts val="0"/>
              </a:spcAft>
              <a:buSzPct val="100000"/>
              <a:buFont typeface="Arial" pitchFamily="34" charset="0"/>
              <a:buChar char="•"/>
            </a:pPr>
            <a:r>
              <a:rPr lang="en" sz="1400" dirty="0" smtClean="0">
                <a:latin typeface="Arial"/>
                <a:ea typeface="Arial"/>
                <a:cs typeface="Arial"/>
                <a:sym typeface="Arial"/>
              </a:rPr>
              <a:t>Presentation skills</a:t>
            </a:r>
          </a:p>
          <a:p>
            <a:pPr marL="457200" lvl="0" indent="-317500" rtl="0">
              <a:spcBef>
                <a:spcPts val="600"/>
              </a:spcBef>
              <a:spcAft>
                <a:spcPts val="0"/>
              </a:spcAft>
              <a:buSzPct val="100000"/>
              <a:buFont typeface="Arial" pitchFamily="34" charset="0"/>
              <a:buChar char="•"/>
            </a:pPr>
            <a:r>
              <a:rPr lang="en" sz="1400" dirty="0" smtClean="0">
                <a:latin typeface="Arial"/>
                <a:ea typeface="Arial"/>
                <a:cs typeface="Arial"/>
                <a:sym typeface="Arial"/>
              </a:rPr>
              <a:t>Knows </a:t>
            </a:r>
            <a:r>
              <a:rPr lang="en" sz="1400" dirty="0">
                <a:latin typeface="Arial"/>
                <a:ea typeface="Arial"/>
                <a:cs typeface="Arial"/>
                <a:sym typeface="Arial"/>
              </a:rPr>
              <a:t>how to communicate well with everyone including </a:t>
            </a:r>
            <a:r>
              <a:rPr lang="en" sz="1400" dirty="0" smtClean="0">
                <a:latin typeface="Arial"/>
                <a:ea typeface="Arial"/>
                <a:cs typeface="Arial"/>
                <a:sym typeface="Arial"/>
              </a:rPr>
              <a:t>us</a:t>
            </a:r>
          </a:p>
          <a:p>
            <a:pPr marL="457200" lvl="0" indent="-317500" rtl="0">
              <a:spcBef>
                <a:spcPts val="600"/>
              </a:spcBef>
              <a:spcAft>
                <a:spcPts val="0"/>
              </a:spcAft>
              <a:buSzPct val="100000"/>
              <a:buFont typeface="Arial" pitchFamily="34" charset="0"/>
              <a:buChar char="•"/>
            </a:pPr>
            <a:r>
              <a:rPr lang="en" sz="1400" dirty="0" smtClean="0">
                <a:latin typeface="Arial"/>
                <a:ea typeface="Arial"/>
                <a:cs typeface="Arial"/>
                <a:sym typeface="Arial"/>
              </a:rPr>
              <a:t>Knows </a:t>
            </a:r>
            <a:r>
              <a:rPr lang="en" sz="1400" dirty="0">
                <a:latin typeface="Arial"/>
                <a:ea typeface="Arial"/>
                <a:cs typeface="Arial"/>
                <a:sym typeface="Arial"/>
              </a:rPr>
              <a:t>how to say the right </a:t>
            </a:r>
            <a:r>
              <a:rPr lang="en" sz="1400" dirty="0" smtClean="0">
                <a:latin typeface="Arial"/>
                <a:ea typeface="Arial"/>
                <a:cs typeface="Arial"/>
                <a:sym typeface="Arial"/>
              </a:rPr>
              <a:t>things</a:t>
            </a:r>
          </a:p>
          <a:p>
            <a:pPr marL="457200" lvl="0" indent="-317500" rtl="0">
              <a:spcBef>
                <a:spcPts val="600"/>
              </a:spcBef>
              <a:spcAft>
                <a:spcPts val="0"/>
              </a:spcAft>
              <a:buSzPct val="100000"/>
              <a:buFont typeface="Arial" pitchFamily="34" charset="0"/>
              <a:buChar char="•"/>
            </a:pPr>
            <a:r>
              <a:rPr lang="en" sz="1400" dirty="0" smtClean="0">
                <a:latin typeface="Arial"/>
                <a:ea typeface="Arial"/>
                <a:cs typeface="Arial"/>
                <a:sym typeface="Arial"/>
              </a:rPr>
              <a:t>Mature </a:t>
            </a:r>
            <a:r>
              <a:rPr lang="en" sz="1400" dirty="0">
                <a:latin typeface="Arial"/>
                <a:ea typeface="Arial"/>
                <a:cs typeface="Arial"/>
                <a:sym typeface="Arial"/>
              </a:rPr>
              <a:t>and responsible-Appropriate </a:t>
            </a:r>
            <a:r>
              <a:rPr lang="en" sz="1400" dirty="0" smtClean="0">
                <a:latin typeface="Arial"/>
                <a:ea typeface="Arial"/>
                <a:cs typeface="Arial"/>
                <a:sym typeface="Arial"/>
              </a:rPr>
              <a:t>behavior</a:t>
            </a:r>
          </a:p>
          <a:p>
            <a:pPr marL="457200" lvl="0" indent="-317500" rtl="0">
              <a:spcBef>
                <a:spcPts val="600"/>
              </a:spcBef>
              <a:spcAft>
                <a:spcPts val="0"/>
              </a:spcAft>
              <a:buSzPct val="100000"/>
              <a:buFont typeface="Arial" pitchFamily="34" charset="0"/>
              <a:buChar char="•"/>
            </a:pPr>
            <a:r>
              <a:rPr lang="en" sz="1400" dirty="0" smtClean="0">
                <a:latin typeface="Arial"/>
                <a:ea typeface="Arial"/>
                <a:cs typeface="Arial"/>
                <a:sym typeface="Arial"/>
              </a:rPr>
              <a:t>Grades </a:t>
            </a:r>
            <a:r>
              <a:rPr lang="en" sz="1400" dirty="0">
                <a:latin typeface="Arial"/>
                <a:ea typeface="Arial"/>
                <a:cs typeface="Arial"/>
                <a:sym typeface="Arial"/>
              </a:rPr>
              <a:t>is not necessarily a factor but we want to make sure they can retain critical information. </a:t>
            </a:r>
            <a:endParaRPr lang="en" sz="1400" dirty="0" smtClean="0">
              <a:latin typeface="Arial"/>
              <a:ea typeface="Arial"/>
              <a:cs typeface="Arial"/>
              <a:sym typeface="Arial"/>
            </a:endParaRPr>
          </a:p>
          <a:p>
            <a:pPr marL="457200" lvl="0" indent="-317500" rtl="0">
              <a:spcBef>
                <a:spcPts val="600"/>
              </a:spcBef>
              <a:spcAft>
                <a:spcPts val="0"/>
              </a:spcAft>
              <a:buSzPct val="100000"/>
              <a:buFont typeface="Arial" pitchFamily="34" charset="0"/>
              <a:buChar char="•"/>
            </a:pPr>
            <a:r>
              <a:rPr lang="en" sz="1400" dirty="0" smtClean="0">
                <a:latin typeface="Arial"/>
                <a:ea typeface="Arial"/>
                <a:cs typeface="Arial"/>
                <a:sym typeface="Arial"/>
              </a:rPr>
              <a:t>Can </a:t>
            </a:r>
            <a:r>
              <a:rPr lang="en" sz="1400" dirty="0">
                <a:latin typeface="Arial"/>
                <a:ea typeface="Arial"/>
                <a:cs typeface="Arial"/>
                <a:sym typeface="Arial"/>
              </a:rPr>
              <a:t>we leave the office and expect them to do what we need them to do?</a:t>
            </a:r>
          </a:p>
          <a:p>
            <a:pPr lvl="0">
              <a:spcBef>
                <a:spcPts val="0"/>
              </a:spcBef>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372725"/>
            <a:ext cx="8520600" cy="645000"/>
          </a:xfrm>
          <a:prstGeom prst="rect">
            <a:avLst/>
          </a:prstGeom>
        </p:spPr>
        <p:txBody>
          <a:bodyPr lIns="91425" tIns="91425" rIns="91425" bIns="91425" anchor="t" anchorCtr="0">
            <a:noAutofit/>
          </a:bodyPr>
          <a:lstStyle/>
          <a:p>
            <a:pPr lvl="0">
              <a:spcBef>
                <a:spcPts val="0"/>
              </a:spcBef>
              <a:buNone/>
            </a:pPr>
            <a:r>
              <a:rPr lang="en" sz="4400" dirty="0">
                <a:solidFill>
                  <a:srgbClr val="F3F3F3"/>
                </a:solidFill>
                <a:latin typeface="Calibri"/>
                <a:ea typeface="Calibri"/>
                <a:cs typeface="Calibri"/>
                <a:sym typeface="Calibri"/>
              </a:rPr>
              <a:t>Selecting Your PCC</a:t>
            </a:r>
          </a:p>
        </p:txBody>
      </p:sp>
      <p:sp>
        <p:nvSpPr>
          <p:cNvPr id="105" name="Shape 105"/>
          <p:cNvSpPr txBox="1">
            <a:spLocks noGrp="1"/>
          </p:cNvSpPr>
          <p:nvPr>
            <p:ph type="body" idx="1"/>
          </p:nvPr>
        </p:nvSpPr>
        <p:spPr>
          <a:xfrm>
            <a:off x="271400" y="1216400"/>
            <a:ext cx="8520600" cy="3150900"/>
          </a:xfrm>
          <a:prstGeom prst="rect">
            <a:avLst/>
          </a:prstGeom>
        </p:spPr>
        <p:txBody>
          <a:bodyPr lIns="91425" tIns="91425" rIns="91425" bIns="91425" anchor="t" anchorCtr="0">
            <a:noAutofit/>
          </a:bodyPr>
          <a:lstStyle/>
          <a:p>
            <a:pPr marL="514350" lvl="0" indent="-285750">
              <a:spcBef>
                <a:spcPts val="600"/>
              </a:spcBef>
              <a:spcAft>
                <a:spcPts val="0"/>
              </a:spcAft>
              <a:buFont typeface="Arial" pitchFamily="34" charset="0"/>
              <a:buChar char="•"/>
            </a:pPr>
            <a:r>
              <a:rPr lang="en" dirty="0">
                <a:solidFill>
                  <a:srgbClr val="0BD0D9"/>
                </a:solidFill>
              </a:rPr>
              <a:t></a:t>
            </a:r>
            <a:r>
              <a:rPr lang="en" dirty="0">
                <a:solidFill>
                  <a:schemeClr val="dk1"/>
                </a:solidFill>
                <a:latin typeface="Arial"/>
                <a:ea typeface="Arial"/>
                <a:cs typeface="Arial"/>
                <a:sym typeface="Arial"/>
              </a:rPr>
              <a:t>PCC serves 3 terms</a:t>
            </a:r>
          </a:p>
          <a:p>
            <a:pPr lvl="0" indent="457200">
              <a:spcBef>
                <a:spcPts val="600"/>
              </a:spcBef>
              <a:spcAft>
                <a:spcPts val="0"/>
              </a:spcAft>
              <a:buNone/>
            </a:pPr>
            <a:r>
              <a:rPr lang="en" dirty="0">
                <a:solidFill>
                  <a:schemeClr val="dk1"/>
                </a:solidFill>
                <a:latin typeface="Arial"/>
                <a:ea typeface="Arial"/>
                <a:cs typeface="Arial"/>
                <a:sym typeface="Arial"/>
              </a:rPr>
              <a:t>Spring semester as J</a:t>
            </a:r>
            <a:r>
              <a:rPr lang="en" dirty="0">
                <a:latin typeface="Arial"/>
                <a:ea typeface="Arial"/>
                <a:cs typeface="Arial"/>
                <a:sym typeface="Arial"/>
              </a:rPr>
              <a:t>unior </a:t>
            </a:r>
            <a:r>
              <a:rPr lang="en" dirty="0">
                <a:solidFill>
                  <a:schemeClr val="dk1"/>
                </a:solidFill>
                <a:latin typeface="Arial"/>
                <a:ea typeface="Arial"/>
                <a:cs typeface="Arial"/>
                <a:sym typeface="Arial"/>
              </a:rPr>
              <a:t>PCC</a:t>
            </a:r>
          </a:p>
          <a:p>
            <a:pPr lvl="0" indent="457200">
              <a:spcBef>
                <a:spcPts val="600"/>
              </a:spcBef>
              <a:spcAft>
                <a:spcPts val="0"/>
              </a:spcAft>
              <a:buNone/>
            </a:pPr>
            <a:r>
              <a:rPr lang="en" dirty="0">
                <a:solidFill>
                  <a:schemeClr val="dk1"/>
                </a:solidFill>
                <a:latin typeface="Arial"/>
                <a:ea typeface="Arial"/>
                <a:cs typeface="Arial"/>
                <a:sym typeface="Arial"/>
              </a:rPr>
              <a:t>Fall semester as Senior PCC</a:t>
            </a:r>
          </a:p>
          <a:p>
            <a:pPr lvl="0" indent="457200">
              <a:spcBef>
                <a:spcPts val="600"/>
              </a:spcBef>
              <a:spcAft>
                <a:spcPts val="0"/>
              </a:spcAft>
              <a:buNone/>
            </a:pPr>
            <a:r>
              <a:rPr lang="en" dirty="0">
                <a:solidFill>
                  <a:schemeClr val="dk1"/>
                </a:solidFill>
                <a:latin typeface="Arial"/>
                <a:ea typeface="Arial"/>
                <a:cs typeface="Arial"/>
                <a:sym typeface="Arial"/>
              </a:rPr>
              <a:t>Spring semester</a:t>
            </a:r>
            <a:r>
              <a:rPr lang="en" dirty="0">
                <a:latin typeface="Arial"/>
                <a:ea typeface="Arial"/>
                <a:cs typeface="Arial"/>
                <a:sym typeface="Arial"/>
              </a:rPr>
              <a:t>, seniors </a:t>
            </a:r>
            <a:r>
              <a:rPr lang="en" dirty="0">
                <a:solidFill>
                  <a:schemeClr val="dk1"/>
                </a:solidFill>
                <a:latin typeface="Arial"/>
                <a:ea typeface="Arial"/>
                <a:cs typeface="Arial"/>
                <a:sym typeface="Arial"/>
              </a:rPr>
              <a:t>train the new JPCC</a:t>
            </a:r>
          </a:p>
          <a:p>
            <a:pPr marL="514350" lvl="0" indent="-285750">
              <a:spcBef>
                <a:spcPts val="600"/>
              </a:spcBef>
              <a:spcAft>
                <a:spcPts val="0"/>
              </a:spcAft>
              <a:buFont typeface="Arial" pitchFamily="34" charset="0"/>
              <a:buChar char="•"/>
            </a:pPr>
            <a:r>
              <a:rPr lang="en" dirty="0">
                <a:solidFill>
                  <a:srgbClr val="0BD0D9"/>
                </a:solidFill>
                <a:latin typeface="Arial"/>
                <a:ea typeface="Arial"/>
                <a:cs typeface="Arial"/>
                <a:sym typeface="Arial"/>
              </a:rPr>
              <a:t></a:t>
            </a:r>
            <a:r>
              <a:rPr lang="en" dirty="0">
                <a:solidFill>
                  <a:schemeClr val="dk1"/>
                </a:solidFill>
                <a:latin typeface="Arial"/>
                <a:ea typeface="Arial"/>
                <a:cs typeface="Arial"/>
                <a:sym typeface="Arial"/>
              </a:rPr>
              <a:t>Applications starts October</a:t>
            </a:r>
            <a:r>
              <a:rPr lang="en" dirty="0">
                <a:latin typeface="Arial"/>
                <a:ea typeface="Arial"/>
                <a:cs typeface="Arial"/>
                <a:sym typeface="Arial"/>
              </a:rPr>
              <a:t>/November </a:t>
            </a:r>
            <a:r>
              <a:rPr lang="en" dirty="0">
                <a:solidFill>
                  <a:schemeClr val="dk1"/>
                </a:solidFill>
                <a:latin typeface="Arial"/>
                <a:ea typeface="Arial"/>
                <a:cs typeface="Arial"/>
                <a:sym typeface="Arial"/>
              </a:rPr>
              <a:t>of the student</a:t>
            </a:r>
            <a:r>
              <a:rPr lang="en" dirty="0">
                <a:latin typeface="Arial"/>
                <a:ea typeface="Arial"/>
                <a:cs typeface="Arial"/>
                <a:sym typeface="Arial"/>
              </a:rPr>
              <a:t>’s</a:t>
            </a:r>
            <a:r>
              <a:rPr lang="en" dirty="0">
                <a:solidFill>
                  <a:schemeClr val="dk1"/>
                </a:solidFill>
                <a:latin typeface="Arial"/>
                <a:ea typeface="Arial"/>
                <a:cs typeface="Arial"/>
                <a:sym typeface="Arial"/>
              </a:rPr>
              <a:t> Junior </a:t>
            </a:r>
            <a:r>
              <a:rPr lang="en" dirty="0">
                <a:latin typeface="Arial"/>
                <a:ea typeface="Arial"/>
                <a:cs typeface="Arial"/>
                <a:sym typeface="Arial"/>
              </a:rPr>
              <a:t>y</a:t>
            </a:r>
            <a:r>
              <a:rPr lang="en" dirty="0">
                <a:solidFill>
                  <a:schemeClr val="dk1"/>
                </a:solidFill>
                <a:latin typeface="Arial"/>
                <a:ea typeface="Arial"/>
                <a:cs typeface="Arial"/>
                <a:sym typeface="Arial"/>
              </a:rPr>
              <a:t>ear </a:t>
            </a:r>
          </a:p>
          <a:p>
            <a:pPr marL="514350" lvl="0" indent="-285750">
              <a:spcBef>
                <a:spcPts val="600"/>
              </a:spcBef>
              <a:spcAft>
                <a:spcPts val="0"/>
              </a:spcAft>
              <a:buFont typeface="Arial" pitchFamily="34" charset="0"/>
              <a:buChar char="•"/>
            </a:pPr>
            <a:r>
              <a:rPr lang="en" dirty="0">
                <a:solidFill>
                  <a:srgbClr val="0BD0D9"/>
                </a:solidFill>
                <a:latin typeface="Arial"/>
                <a:ea typeface="Arial"/>
                <a:cs typeface="Arial"/>
                <a:sym typeface="Arial"/>
              </a:rPr>
              <a:t></a:t>
            </a:r>
            <a:r>
              <a:rPr lang="en" dirty="0">
                <a:solidFill>
                  <a:schemeClr val="dk1"/>
                </a:solidFill>
                <a:latin typeface="Arial"/>
                <a:ea typeface="Arial"/>
                <a:cs typeface="Arial"/>
                <a:sym typeface="Arial"/>
              </a:rPr>
              <a:t>Interviews in November so students can</a:t>
            </a:r>
            <a:r>
              <a:rPr lang="en" dirty="0">
                <a:latin typeface="Arial"/>
                <a:ea typeface="Arial"/>
                <a:cs typeface="Arial"/>
                <a:sym typeface="Arial"/>
              </a:rPr>
              <a:t> put in the PCC period into schedule for the Spring Semester</a:t>
            </a:r>
          </a:p>
          <a:p>
            <a:pPr marL="514350" lvl="0" indent="-285750">
              <a:spcBef>
                <a:spcPts val="600"/>
              </a:spcBef>
              <a:spcAft>
                <a:spcPts val="0"/>
              </a:spcAft>
              <a:buFont typeface="Arial" pitchFamily="34" charset="0"/>
              <a:buChar char="•"/>
            </a:pPr>
            <a:r>
              <a:rPr lang="en" dirty="0">
                <a:solidFill>
                  <a:srgbClr val="0BD0D9"/>
                </a:solidFill>
                <a:latin typeface="Arial"/>
                <a:ea typeface="Arial"/>
                <a:cs typeface="Arial"/>
                <a:sym typeface="Arial"/>
              </a:rPr>
              <a:t></a:t>
            </a:r>
            <a:r>
              <a:rPr lang="en" dirty="0">
                <a:solidFill>
                  <a:schemeClr val="dk1"/>
                </a:solidFill>
                <a:latin typeface="Arial"/>
                <a:ea typeface="Arial"/>
                <a:cs typeface="Arial"/>
                <a:sym typeface="Arial"/>
              </a:rPr>
              <a:t>13-17 PCCs with a period  2-3 PCC</a:t>
            </a:r>
            <a:r>
              <a:rPr lang="en" dirty="0">
                <a:latin typeface="Arial"/>
                <a:ea typeface="Arial"/>
                <a:cs typeface="Arial"/>
                <a:sym typeface="Arial"/>
              </a:rPr>
              <a:t>’s in a period </a:t>
            </a:r>
          </a:p>
          <a:p>
            <a:pPr lvl="0" rtl="0">
              <a:spcBef>
                <a:spcPts val="600"/>
              </a:spcBef>
              <a:spcAft>
                <a:spcPts val="0"/>
              </a:spcAft>
              <a:buNone/>
            </a:pPr>
            <a:endParaRPr sz="1400" dirty="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blue-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2486</TotalTime>
  <Words>1265</Words>
  <Application>Microsoft Office PowerPoint</Application>
  <PresentationFormat>On-screen Show (16:9)</PresentationFormat>
  <Paragraphs>129</Paragraphs>
  <Slides>16</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Lato</vt:lpstr>
      <vt:lpstr>Playfair Display</vt:lpstr>
      <vt:lpstr>Calibri</vt:lpstr>
      <vt:lpstr>blue-gold</vt:lpstr>
      <vt:lpstr>School Counselor Leadership Network-Riverside</vt:lpstr>
      <vt:lpstr>What do we do?</vt:lpstr>
      <vt:lpstr>Goes on and on and on……..</vt:lpstr>
      <vt:lpstr>Peer College Counselors </vt:lpstr>
      <vt:lpstr>PCC is a Leadership Program </vt:lpstr>
      <vt:lpstr>General Job Duties of PCC</vt:lpstr>
      <vt:lpstr>Daily Duties </vt:lpstr>
      <vt:lpstr>What are we looking for?</vt:lpstr>
      <vt:lpstr>Selecting Your PCC</vt:lpstr>
      <vt:lpstr>Interviews and Training Process </vt:lpstr>
      <vt:lpstr>Code of Ethics</vt:lpstr>
      <vt:lpstr>Counseling</vt:lpstr>
      <vt:lpstr>PowerPoint Presentation</vt:lpstr>
      <vt:lpstr>PCC Committees/Managers</vt:lpstr>
      <vt:lpstr>Sample PCC Quiz</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Counselor Leadership Network-Riverside</dc:title>
  <dc:creator>ecrchs_user</dc:creator>
  <cp:lastModifiedBy>ecrchs_user</cp:lastModifiedBy>
  <cp:revision>4</cp:revision>
  <dcterms:modified xsi:type="dcterms:W3CDTF">2016-09-28T15:10:29Z</dcterms:modified>
</cp:coreProperties>
</file>